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3"/>
    <p:sldMasterId id="2147483665" r:id="rId4"/>
  </p:sldMasterIdLst>
  <p:notesMasterIdLst>
    <p:notesMasterId r:id="rId6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x="9144000" cy="5143500" type="screen16x9"/>
  <p:notesSz cx="6858000" cy="9144000"/>
  <p:embeddedFontLst>
    <p:embeddedFont>
      <p:font typeface="Arial Black" panose="020B0A04020102020204" pitchFamily="34" charset="0"/>
      <p:regular r:id="rId67"/>
      <p:bold r:id="rId68"/>
    </p:embeddedFont>
    <p:embeddedFont>
      <p:font typeface="Calibri" panose="020F050202020403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fe126446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fe126446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Campus community. Outstanding programs. Affordable tuition.</a:t>
            </a:r>
            <a:endParaRPr/>
          </a:p>
          <a:p>
            <a:pPr marL="0" lvl="0" indent="0" algn="l" rtl="0">
              <a:spcBef>
                <a:spcPts val="0"/>
              </a:spcBef>
              <a:spcAft>
                <a:spcPts val="0"/>
              </a:spcAft>
              <a:buNone/>
            </a:pPr>
            <a:r>
              <a:rPr lang="en"/>
              <a:t>An overview of today’s presentation. We will talk a litte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e126446b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e126446b1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00"/>
              </a:spcBef>
              <a:spcAft>
                <a:spcPts val="0"/>
              </a:spcAft>
              <a:buNone/>
            </a:pPr>
            <a:r>
              <a:rPr lang="en" sz="750">
                <a:solidFill>
                  <a:schemeClr val="dk1"/>
                </a:solidFill>
              </a:rPr>
              <a:t>Pensacola is a celebrated midsize city in the coastal Southeast. The area is within driving distance of major cities and has a population of more than 500,000.  </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 U.S. Census Bureau</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UWF is 30 minutes away from the sugar-white sands of Pensacola Beach, a Top 25 U.S. beach. </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 TripAdvisor, 2022</a:t>
            </a:r>
            <a:endParaRPr sz="750">
              <a:solidFill>
                <a:schemeClr val="dk1"/>
              </a:solidFill>
            </a:endParaRPr>
          </a:p>
          <a:p>
            <a:pPr marL="0" lvl="0" indent="0" algn="l" rtl="0">
              <a:lnSpc>
                <a:spcPct val="115000"/>
              </a:lnSpc>
              <a:spcBef>
                <a:spcPts val="300"/>
              </a:spcBef>
              <a:spcAft>
                <a:spcPts val="300"/>
              </a:spcAft>
              <a:buNone/>
            </a:pPr>
            <a:endParaRPr sz="75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e126446b1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e126446b1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00"/>
              </a:spcBef>
              <a:spcAft>
                <a:spcPts val="0"/>
              </a:spcAft>
              <a:buNone/>
            </a:pPr>
            <a:r>
              <a:rPr lang="en" sz="750">
                <a:solidFill>
                  <a:schemeClr val="dk1"/>
                </a:solidFill>
              </a:rPr>
              <a:t>UWF is 30 minutes away from the sugar-white sands of Pensacola Beach, a Top 25 U.S. beach. </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 TripAdvisor, 2022</a:t>
            </a:r>
            <a:endParaRPr sz="750">
              <a:solidFill>
                <a:schemeClr val="dk1"/>
              </a:solidFill>
            </a:endParaRPr>
          </a:p>
          <a:p>
            <a:pPr marL="0" lvl="0" indent="0" algn="l" rtl="0">
              <a:lnSpc>
                <a:spcPct val="115000"/>
              </a:lnSpc>
              <a:spcBef>
                <a:spcPts val="300"/>
              </a:spcBef>
              <a:spcAft>
                <a:spcPts val="300"/>
              </a:spcAft>
              <a:buNone/>
            </a:pPr>
            <a:endParaRPr sz="75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93b4d07f7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We have 5 academic colleges at the University of West Florida</a:t>
            </a:r>
            <a:endParaRPr>
              <a:solidFill>
                <a:schemeClr val="dk1"/>
              </a:solidFill>
            </a:endParaRPr>
          </a:p>
          <a:p>
            <a:pPr marL="0" lvl="0" indent="0" algn="l" rtl="0">
              <a:spcBef>
                <a:spcPts val="0"/>
              </a:spcBef>
              <a:spcAft>
                <a:spcPts val="0"/>
              </a:spcAft>
              <a:buSzPts val="1100"/>
              <a:buNone/>
            </a:pPr>
            <a:r>
              <a:rPr lang="en">
                <a:solidFill>
                  <a:schemeClr val="dk1"/>
                </a:solidFill>
              </a:rPr>
              <a:t>The College of Arts, Social Sciences and Humanities houses our fine arts programs like the Bachelor of Fine Arts in Musical Theater as well as our anthropology and archaeology programs. </a:t>
            </a:r>
            <a:endParaRPr>
              <a:solidFill>
                <a:schemeClr val="dk1"/>
              </a:solidFill>
            </a:endParaRPr>
          </a:p>
          <a:p>
            <a:pPr marL="0" lvl="0" indent="0" algn="l" rtl="0">
              <a:spcBef>
                <a:spcPts val="0"/>
              </a:spcBef>
              <a:spcAft>
                <a:spcPts val="0"/>
              </a:spcAft>
              <a:buSzPts val="1100"/>
              <a:buNone/>
            </a:pPr>
            <a:r>
              <a:rPr lang="en">
                <a:solidFill>
                  <a:schemeClr val="dk1"/>
                </a:solidFill>
              </a:rPr>
              <a:t>Our AACSB accredited college of business has the same accreditation as Harvard’s college of business. Only the top 5% of business schools have this accreditation so we are very proud of our programs. The College of Business features everything from Supply Chain Logistics to Global Economics.</a:t>
            </a:r>
            <a:endParaRPr>
              <a:solidFill>
                <a:schemeClr val="dk1"/>
              </a:solidFill>
            </a:endParaRPr>
          </a:p>
          <a:p>
            <a:pPr marL="0" lvl="0" indent="0" algn="l" rtl="0">
              <a:spcBef>
                <a:spcPts val="0"/>
              </a:spcBef>
              <a:spcAft>
                <a:spcPts val="0"/>
              </a:spcAft>
              <a:buSzPts val="1100"/>
              <a:buNone/>
            </a:pPr>
            <a:r>
              <a:rPr lang="en">
                <a:solidFill>
                  <a:schemeClr val="dk1"/>
                </a:solidFill>
              </a:rPr>
              <a:t>The College of Education and Professional Studies houses our education programs like our Elementary Education program and our ESE program as well as the UWF Teach program. Through UWF Teach, student can study the subject area that they are interested in teaching at the middle or high school level while achieving the teaching certification needed to become a teacher. CEPS is also home to our Criminal Justice program and our full-size mock trial room.</a:t>
            </a:r>
            <a:endParaRPr>
              <a:solidFill>
                <a:schemeClr val="dk1"/>
              </a:solidFill>
            </a:endParaRPr>
          </a:p>
          <a:p>
            <a:pPr marL="0" lvl="0" indent="0" algn="l" rtl="0">
              <a:spcBef>
                <a:spcPts val="0"/>
              </a:spcBef>
              <a:spcAft>
                <a:spcPts val="0"/>
              </a:spcAft>
              <a:buSzPts val="1100"/>
              <a:buNone/>
            </a:pPr>
            <a:r>
              <a:rPr lang="en">
                <a:solidFill>
                  <a:schemeClr val="dk1"/>
                </a:solidFill>
              </a:rPr>
              <a:t>The Hal Marcus College of Science and Engineering features our biomedical sciences program which is our pre professional biology -or pre-med as it is more commonly known as. Also in the department of Biology - our Marine Biology program! Who wants to study marine biology at a landlocked institution. At UWF the geographical location provides access to so much biodiversity that is beneficial to many programs but especially Environmental Science, Marine Bio, Biology, etc. Also in the Hal Marcus College of Science and Engineering is the Cybersecurity program, we are one of the few institutions that has a Cybersecurity Bachelor’s program. UWF was named a NSA and Homeland Security Training Center of Excellence. Our Engineering programs are incredible due to the small class sizes and the curriculum that not only focuses on their classes but also their long-term projects like the Argo Tots project.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Usha Kundu College of Health includes our BSN program, our nursing students have one of the highest rates of employment within 6 months of graduation! The Public Health Admin degree is an excellent degree for anyone who wants to be more on the communications side of things, it is obviously ess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178" name="Google Shape;178;g993b4d07f7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ec7c5f43a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70+ academic programs and 60 minors; Use our program finder to explore by college, location, or subject.</a:t>
            </a:r>
            <a:endParaRPr/>
          </a:p>
        </p:txBody>
      </p:sp>
      <p:sp>
        <p:nvSpPr>
          <p:cNvPr id="197" name="Google Shape;197;geec7c5f43a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fe126446b1_0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Pic: Biomechanics lab</a:t>
            </a:r>
            <a:endParaRPr/>
          </a:p>
        </p:txBody>
      </p:sp>
      <p:sp>
        <p:nvSpPr>
          <p:cNvPr id="206" name="Google Shape;206;gfe126446b1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e126446b1_0_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You can take a free assessment before you even apply. It’s a free tool to help you in planning an education that matches your career interests. It will even show you which UWF majors can help you achieve your goals.</a:t>
            </a:r>
            <a:endParaRPr/>
          </a:p>
        </p:txBody>
      </p:sp>
      <p:sp>
        <p:nvSpPr>
          <p:cNvPr id="215" name="Google Shape;215;gfe126446b1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e126446b1_0_4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By graduation, almost 50% of students have completed at least two high-impact practices. Students have many experiential learning opportunities. This past spring, engineering and theatre students collaborated to bring Aslan the lion to life for a production of “The Lion, the Witch, and the Wardrobe.”</a:t>
            </a:r>
            <a:endParaRPr/>
          </a:p>
        </p:txBody>
      </p:sp>
      <p:sp>
        <p:nvSpPr>
          <p:cNvPr id="223" name="Google Shape;223;gfe126446b1_0_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e126446b1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solidFill>
                  <a:schemeClr val="dk1"/>
                </a:solidFill>
              </a:rPr>
              <a:t>Under faculty guidance, first-year students in an Introduction to Engineering class designed the lion’s head, body, and some of the animation features, while </a:t>
            </a:r>
            <a:r>
              <a:rPr lang="en"/>
              <a:t>theater students built Aslan and developed the costume, makeup and wig. </a:t>
            </a:r>
            <a:endParaRPr/>
          </a:p>
        </p:txBody>
      </p:sp>
      <p:sp>
        <p:nvSpPr>
          <p:cNvPr id="231" name="Google Shape;231;gfe126446b1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5c1662333_12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800"/>
              <a:buFont typeface="Arial"/>
              <a:buNone/>
            </a:pPr>
            <a:r>
              <a:rPr lang="en" sz="1800">
                <a:solidFill>
                  <a:srgbClr val="0069AA"/>
                </a:solidFill>
              </a:rPr>
              <a:t>Students from our </a:t>
            </a:r>
            <a:r>
              <a:rPr lang="en" sz="1800">
                <a:solidFill>
                  <a:srgbClr val="92D050"/>
                </a:solidFill>
              </a:rPr>
              <a:t>Social Work &amp; Nursing </a:t>
            </a:r>
            <a:r>
              <a:rPr lang="en" sz="1800">
                <a:solidFill>
                  <a:srgbClr val="0069AA"/>
                </a:solidFill>
              </a:rPr>
              <a:t>programs went to Guatemala for a service-learning trip. The 9-day trip included providing donations and applying public health services in a health care system and community that is vastly different from the United States.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41" name="Google Shape;241;g95c1662333_12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5c1662333_1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5c1662333_1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have opportunities to begin exploring undergraduate research their first year, from any major.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5c1662333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95c1662333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overview of today’s presentation. We will talk a litte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5c1662333_12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800"/>
              <a:buNone/>
            </a:pPr>
            <a:r>
              <a:rPr lang="en" sz="1800">
                <a:solidFill>
                  <a:srgbClr val="0069AA"/>
                </a:solidFill>
              </a:rPr>
              <a:t>Programs include the College of Business Executive Mentor Program, STEM peer coaching and industry mentoring, and the College of Education and Professional Studies Mentor Collective.</a:t>
            </a:r>
            <a:endParaRPr sz="1800">
              <a:solidFill>
                <a:srgbClr val="0069AA"/>
              </a:solidFill>
            </a:endParaRPr>
          </a:p>
        </p:txBody>
      </p:sp>
      <p:sp>
        <p:nvSpPr>
          <p:cNvPr id="257" name="Google Shape;257;g95c1662333_12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5c1662333_12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800"/>
              <a:buNone/>
            </a:pPr>
            <a:r>
              <a:rPr lang="en" sz="1800">
                <a:solidFill>
                  <a:srgbClr val="92D050"/>
                </a:solidFill>
              </a:rPr>
              <a:t>UWF Archaeology students and faculty </a:t>
            </a:r>
            <a:r>
              <a:rPr lang="en" sz="1800">
                <a:solidFill>
                  <a:srgbClr val="005D96"/>
                </a:solidFill>
              </a:rPr>
              <a:t>discovered the archaeological site of the Tristan de Luna settlement – the first multi-year European settlement in the United States. </a:t>
            </a:r>
            <a:endParaRPr sz="1800">
              <a:solidFill>
                <a:srgbClr val="0069AA"/>
              </a:solidFill>
            </a:endParaRPr>
          </a:p>
        </p:txBody>
      </p:sp>
      <p:sp>
        <p:nvSpPr>
          <p:cNvPr id="264" name="Google Shape;264;g95c1662333_1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ec7c5f43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ec7c5f43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overview of today’s presentation. We will talk a little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fe126446b1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fe126446b1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overview of today’s presentation. We will talk a little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ec7c5f43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eec7c5f43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overview of today’s presentation. We will talk a little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bbcb0913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UWF has been named a Gold-level and Top 10 Military Friendly School by Military Friendly (militaryfriendly.com). </a:t>
            </a:r>
            <a:endParaRPr/>
          </a:p>
        </p:txBody>
      </p:sp>
      <p:sp>
        <p:nvSpPr>
          <p:cNvPr id="296" name="Google Shape;296;gebbcb0913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4f2ce811e_0_7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94f2ce811e_0_7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93b4d07f7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14" name="Google Shape;314;g993b4d07f7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e126446b1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
              <a:t>Nautilus Market, Pace Library Coffee House, Chick-fil-A, Which-Which, Twisted Taco, Bento Sushi </a:t>
            </a:r>
            <a:endParaRPr/>
          </a:p>
        </p:txBody>
      </p:sp>
      <p:sp>
        <p:nvSpPr>
          <p:cNvPr id="321" name="Google Shape;321;gfe126446b1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94f2ce811e_0_7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Includes utilities </a:t>
            </a:r>
            <a:r>
              <a:rPr lang="en">
                <a:solidFill>
                  <a:schemeClr val="dk1"/>
                </a:solidFill>
              </a:rPr>
              <a:t>(cable, electricity, water/sewer)</a:t>
            </a:r>
            <a:r>
              <a:rPr lang="en"/>
              <a:t>, internet, furniture, security </a:t>
            </a:r>
            <a:endParaRPr/>
          </a:p>
        </p:txBody>
      </p:sp>
      <p:sp>
        <p:nvSpPr>
          <p:cNvPr id="330" name="Google Shape;330;g94f2ce811e_0_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e126446b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fe126446b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overview of today’s presentation. We will talk a litte about UWF and what makes us special. Then we will review our Freshman Class profile, the application and admissions process and admissions scholarships.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eec7c5f43a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eec7c5f43a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eec7c5f43a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MAIN POINT: Living on campus is awesome! Read aloud and elaborate on the Top Reasons block. We have a variety of dining options scattered throughout campus. You will get to see a room in Pace hall today.</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DO NOT MENTION IT’S OPTIONAL UNLESS ASKED.</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 huge part of getting the college experience is living on campus, and living on campus has so many benefits. You’re living right in the heart of campus which means you’re close to your classes, the library and tutoring centers, food, office hours, and activities. You can also use financial aid and scholarship money to pay for housing on campus, which you couldn’t do if you were renting a house or apartment. The housing fee is a one-time payment that includes utilities and furniture, and you don’t have to worry about collecting rent money from roommates and paying on time every month. It’s easier to get involved on campus since you are close to the action, and RA’s always have activities going on in the residence halls to get you out of your room and meeting people!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On your tour you’ll learn more about the specific housing options available and get the opportunity to visit Pace Hall and see the layout of the room!</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We also have multiple dining options right here on campus. You’ll get the opportunity to see a few today including our main dining hall the Nautilus Market and the Galley. A student favorite is the Bene’s Pizza located right inside President’s Hall! Some classroom buildings that we will go to today also have grab-n-go food and even smoothies! </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SzPts val="1400"/>
              <a:buNone/>
            </a:pPr>
            <a:r>
              <a:rPr lang="en">
                <a:solidFill>
                  <a:schemeClr val="dk1"/>
                </a:solidFill>
              </a:rPr>
              <a:t>On-campus housing is optional for all students, however when you live on campus as a freshman you will be required to have a meal plan to ensure you don’t go hungry!</a:t>
            </a:r>
            <a:endParaRPr/>
          </a:p>
        </p:txBody>
      </p:sp>
      <p:sp>
        <p:nvSpPr>
          <p:cNvPr id="344" name="Google Shape;344;geec7c5f43a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94f2ce811e_0_7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MAIN POINT: Living on campus is awesome! Read aloud and elaborate on the Top 5 Reasons block. We have a variety of dining options scattered throughout campus. You will get to see a room in Pace hall today.</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DO NOT MENTION IT’S OPTIONAL UNLESS ASKED.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A huge part of getting the college experience is living on campus, and living on campus has so many benefits. You’re living right in the heart of campus which means you’re close to your classes, the library and tutoring centers, food, office hours, and activities. You can also use financial aid and scholarship money to pay for housing on campus, which you couldn’t do if you were renting a house or apartment. The housing fee is a one-time payment that includes utilities and furniture, and you don’t have to worry about collecting rent money from roommates and paying on time every month. It’s easier to get involved on campus since you are close to the action, and RA’s always have activities going on in the residence halls to get you out of your room and meeting people!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On your tour you’ll learn more about the specific housing options available and get the opportunity to visit Pace Hall and see the layout of the room!</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also have multiple dining options right here on campus. You’ll get the opportunity to see a few today including our main dining hall the Nautilus Market and the Galley. A student favorite is the Bene’s Pizza located right inside President’s Hall! Some classroom buildings that we will go to today also have grab-n-go food and even smoothies!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On-campus housing is optional for all students, however when you live on campus as a freshman you will be required to have a meal plan to ensure you don’t go hungry!</a:t>
            </a:r>
            <a:endParaRPr/>
          </a:p>
          <a:p>
            <a:pPr marL="0" lvl="0" indent="0" algn="l" rtl="0">
              <a:lnSpc>
                <a:spcPct val="100000"/>
              </a:lnSpc>
              <a:spcBef>
                <a:spcPts val="0"/>
              </a:spcBef>
              <a:spcAft>
                <a:spcPts val="0"/>
              </a:spcAft>
              <a:buSzPts val="1400"/>
              <a:buNone/>
            </a:pPr>
            <a:endParaRPr/>
          </a:p>
        </p:txBody>
      </p:sp>
      <p:sp>
        <p:nvSpPr>
          <p:cNvPr id="351" name="Google Shape;351;g94f2ce811e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4f2ce811e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94f2ce811e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4f2ce811e_0_3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G</a:t>
            </a:r>
            <a:endParaRPr/>
          </a:p>
          <a:p>
            <a:pPr marL="0" lvl="0" indent="0" algn="l" rtl="0">
              <a:lnSpc>
                <a:spcPct val="100000"/>
              </a:lnSpc>
              <a:spcBef>
                <a:spcPts val="0"/>
              </a:spcBef>
              <a:spcAft>
                <a:spcPts val="0"/>
              </a:spcAft>
              <a:buSzPts val="1400"/>
              <a:buNone/>
            </a:pPr>
            <a:endParaRPr/>
          </a:p>
        </p:txBody>
      </p:sp>
      <p:sp>
        <p:nvSpPr>
          <p:cNvPr id="365" name="Google Shape;365;g94f2ce811e_0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94f2ce811e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74" name="Google Shape;374;g94f2ce811e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4f2ce811e_0_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sz="1050">
                <a:solidFill>
                  <a:srgbClr val="323337"/>
                </a:solidFill>
                <a:highlight>
                  <a:srgbClr val="FFFFFF"/>
                </a:highlight>
              </a:rPr>
              <a:t>Arete is Greek for excellence. Won the 2022 Gulf South Conference Women's Golf Championship.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84" name="Google Shape;384;g94f2ce811e_0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94f2ce811e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94" name="Google Shape;394;g94f2ce811e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ec7c5f43a_0_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MAIN POINTS: Pensacola has something for everyone. UWF students can get special student discounts at certain local establishments. Ask your StAR for recommendations.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UWF is located in the beautiful city of Pensacola. Once here, you truly fall in love with the history and events in the area. There truly is something for everybody.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the city of five flags. The flags that fly downtown represent all of the flags that have flown over Pensacola since the original Spanish settlement. are the American, Confederate first national pattern, British, French, and Spanish (in order of picture). We even have a piece of Pensacola history right here on campus. A UWF Student, Robert Annin, was diving and discovered a 18th-century, British, 32-pound garrison gun thought to have been part of a battery that guarded the entrance to Pensacola Bay. He donated it to the campus and now it sits in front of Pace Library on what we call the “Cannon Green.” A lot of student events take place there, and it’s a great place to sit and read on a sunny day. We will be able to see it today on our tour.</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For people who love action and sports we are home of the U.S. Navy Blue Angels flight demonstration squadron, the Pensacola Ice Flyers, and Blue Wahoos AA baseball for the Cincinnati Reds.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There certainly is plenty to do in Pensacola. We have so many great restaurants in the area, both in town and out at the beach. You can visit our Naval Aviation Museum for free, then go across the street to climb the Pensacola Lighthouse for a few bucks. We also have Fort Pickens and another Fort on NAS Pensacola called Fort Barrancas.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Pensacola also takes pride in our love for the arts. Every month on a Friday night, downtown Pensacola closes off Palafox Street for Gallery Night, you can go to the Saenger theater to watch a play, visit Vinyl Music Hall for a weekend concert, and explore all of the good eats in town while doing it!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If you’d like to learn a little more about Pensacola and the different events in our area, please go to visitpensacola.com. They have a list of all of the upcoming festivals and events in the city! We also can provide you with any food recommendations!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403" name="Google Shape;403;geec7c5f43a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94f2ce811e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8 MEN’S AND S</a:t>
            </a:r>
            <a:endParaRPr/>
          </a:p>
        </p:txBody>
      </p:sp>
      <p:sp>
        <p:nvSpPr>
          <p:cNvPr id="414" name="Google Shape;414;g94f2ce811e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e126446b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e126446b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00"/>
              </a:spcBef>
              <a:spcAft>
                <a:spcPts val="0"/>
              </a:spcAft>
              <a:buClr>
                <a:schemeClr val="dk1"/>
              </a:buClr>
              <a:buSzPts val="1100"/>
              <a:buFont typeface="Arial"/>
              <a:buNone/>
            </a:pPr>
            <a:r>
              <a:rPr lang="en" sz="750">
                <a:solidFill>
                  <a:schemeClr val="dk1"/>
                </a:solidFill>
              </a:rPr>
              <a:t>For the second year in a row, UWF is first among Florida public universities for recent graduates’ professional success: More than</a:t>
            </a:r>
            <a:endParaRPr sz="750">
              <a:solidFill>
                <a:schemeClr val="dk1"/>
              </a:solidFill>
            </a:endParaRPr>
          </a:p>
          <a:p>
            <a:pPr marL="0" lvl="0" indent="0" algn="l" rtl="0">
              <a:lnSpc>
                <a:spcPct val="115000"/>
              </a:lnSpc>
              <a:spcBef>
                <a:spcPts val="300"/>
              </a:spcBef>
              <a:spcAft>
                <a:spcPts val="300"/>
              </a:spcAft>
              <a:buNone/>
            </a:pPr>
            <a:r>
              <a:rPr lang="en" sz="750">
                <a:solidFill>
                  <a:schemeClr val="dk1"/>
                </a:solidFill>
              </a:rPr>
              <a:t>72% of UWF bachelor’s graduates are employed or furthering their education one year after graduation.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93c8a2a17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93c8a2a17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ef203a5d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eef203a5d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ef203a5d3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eef203a5d3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ef203a5d3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ef203a5d3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ef203a5d3_1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a:t>
            </a:r>
            <a:endParaRPr/>
          </a:p>
          <a:p>
            <a:pPr marL="0" lvl="0" indent="0" algn="l" rtl="0">
              <a:lnSpc>
                <a:spcPct val="100000"/>
              </a:lnSpc>
              <a:spcBef>
                <a:spcPts val="0"/>
              </a:spcBef>
              <a:spcAft>
                <a:spcPts val="0"/>
              </a:spcAft>
              <a:buSzPts val="1400"/>
              <a:buNone/>
            </a:pPr>
            <a:endParaRPr/>
          </a:p>
        </p:txBody>
      </p:sp>
      <p:sp>
        <p:nvSpPr>
          <p:cNvPr id="469" name="Google Shape;469;geef203a5d3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ef203a5d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ef203a5d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98f2ad1100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G</a:t>
            </a: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Transfer students are issued decisions all year-round. We will need your official transcripts from every other college or university you have attended in order to make an admissions decision. Some transfer students may be required to send us high school transcripts and ACT or SAT scores. More information on transfer admissions requirements can be found on our website.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 We will talk more about that later.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**Important note: please stress that the student information in the blue box (gpa, test scores) is the average NOT minimums to be admitted.</a:t>
            </a:r>
            <a:endParaRPr/>
          </a:p>
        </p:txBody>
      </p:sp>
      <p:sp>
        <p:nvSpPr>
          <p:cNvPr id="494" name="Google Shape;494;g98f2ad1100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e126446b1_0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G</a:t>
            </a: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Transfer students are issued decisions all year-round. We will need your official transcripts from every other college or university you have attended in order to make an admissions decision. Some transfer students may be required to send us high school transcripts and ACT or SAT scores. More information on transfer admissions requirements can be found on our website.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 We will talk more about that later.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**Important note: please stress that the student information in the blue box (gpa, test scores) is the average NOT minimums to be admitted.</a:t>
            </a:r>
            <a:endParaRPr/>
          </a:p>
        </p:txBody>
      </p:sp>
      <p:sp>
        <p:nvSpPr>
          <p:cNvPr id="504" name="Google Shape;504;gfe126446b1_0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eec7c5f43a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G</a:t>
            </a: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Transfer students are issued decisions all year-round. We will need your official transcripts from every other college or university you have attended in order to make an admissions decision. Some transfer students may be required to send us high school transcripts and ACT or SAT scores. More information on transfer admissions requirements can be found on our website.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 We will talk more about that later.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**Important note: please stress that the student information in the blue box (gpa, test scores) is the average NOT minimums to be admitted.</a:t>
            </a:r>
            <a:endParaRPr/>
          </a:p>
        </p:txBody>
      </p:sp>
      <p:sp>
        <p:nvSpPr>
          <p:cNvPr id="511" name="Google Shape;511;geec7c5f43a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eef203a5d3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a:t>
            </a:r>
            <a:endParaRPr/>
          </a:p>
          <a:p>
            <a:pPr marL="0" lvl="0" indent="0" algn="l" rtl="0">
              <a:lnSpc>
                <a:spcPct val="100000"/>
              </a:lnSpc>
              <a:spcBef>
                <a:spcPts val="0"/>
              </a:spcBef>
              <a:spcAft>
                <a:spcPts val="0"/>
              </a:spcAft>
              <a:buSzPts val="1400"/>
              <a:buNone/>
            </a:pPr>
            <a:endParaRPr/>
          </a:p>
        </p:txBody>
      </p:sp>
      <p:sp>
        <p:nvSpPr>
          <p:cNvPr id="518" name="Google Shape;518;geef203a5d3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94f2ce811e_0_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At UWF we have about 13 thousand students, I always say this is the perfect size because you see a familiar, friendly face every day - but there are always still new people to meet.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16" name="Google Shape;116;g94f2ce811e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fe126446b1_0_5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a:t>
            </a:r>
            <a:endParaRPr/>
          </a:p>
          <a:p>
            <a:pPr marL="0" lvl="0" indent="0" algn="l" rtl="0">
              <a:lnSpc>
                <a:spcPct val="100000"/>
              </a:lnSpc>
              <a:spcBef>
                <a:spcPts val="0"/>
              </a:spcBef>
              <a:spcAft>
                <a:spcPts val="0"/>
              </a:spcAft>
              <a:buSzPts val="1400"/>
              <a:buNone/>
            </a:pPr>
            <a:endParaRPr/>
          </a:p>
        </p:txBody>
      </p:sp>
      <p:sp>
        <p:nvSpPr>
          <p:cNvPr id="527" name="Google Shape;527;gfe126446b1_0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eec7c5f43a_0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G</a:t>
            </a: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Transfer students are issued decisions all year-round. We will need your official transcripts from every other college or university you have attended in order to make an admissions decision. Some transfer students may be required to send us high school transcripts and ACT or SAT scores. More information on transfer admissions requirements can be found on our website.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 We will talk more about that later.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**Important note: please stress that the student information in the blue box (gpa, test scores) is the average NOT minimums to be admitted.</a:t>
            </a:r>
            <a:endParaRPr/>
          </a:p>
        </p:txBody>
      </p:sp>
      <p:sp>
        <p:nvSpPr>
          <p:cNvPr id="535" name="Google Shape;535;geec7c5f43a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e126446b1_0_5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G</a:t>
            </a:r>
            <a:endParaRPr/>
          </a:p>
          <a:p>
            <a:pPr marL="0" lvl="0" indent="0" algn="l" rtl="0">
              <a:lnSpc>
                <a:spcPct val="100000"/>
              </a:lnSpc>
              <a:spcBef>
                <a:spcPts val="0"/>
              </a:spcBef>
              <a:spcAft>
                <a:spcPts val="0"/>
              </a:spcAft>
              <a:buClr>
                <a:schemeClr val="dk1"/>
              </a:buClr>
              <a:buSzPts val="1400"/>
              <a:buFont typeface="Arial"/>
              <a:buNone/>
            </a:pPr>
            <a:r>
              <a:rPr lang="en"/>
              <a:t>MAIN POINTS: Freshman Fall 2020 admissions decision days. Emphasize that all materials must be submitted by the 1</a:t>
            </a:r>
            <a:r>
              <a:rPr lang="en" baseline="30000"/>
              <a:t>st</a:t>
            </a:r>
            <a:r>
              <a:rPr lang="en"/>
              <a:t> of the month to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t>th</a:t>
            </a:r>
            <a:r>
              <a:rPr lang="en"/>
              <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Transfer students are issued decisions all year-round. We will need your official transcripts from every other college or university you have attended in order to make an admissions decision. Some transfer students may be required to send us high school transcripts and ACT or SAT scores. More information on transfer admissions requirements can be found on our website.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
              <a:t>Also, don’t forget to fill out the FAFSA so you are eligible for financial aid and scholarships. We will talk more about that later.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**Important note: please stress that the student information in the blue box (gpa, test scores) is the average NOT minimums to be admitted.</a:t>
            </a:r>
            <a:endParaRPr/>
          </a:p>
        </p:txBody>
      </p:sp>
      <p:sp>
        <p:nvSpPr>
          <p:cNvPr id="543" name="Google Shape;543;gfe126446b1_0_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eef203a5d3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eef203a5d3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eef203a5d3_1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Scoring based on academic profile, essay, and interview.</a:t>
            </a:r>
            <a:endParaRPr/>
          </a:p>
        </p:txBody>
      </p:sp>
      <p:sp>
        <p:nvSpPr>
          <p:cNvPr id="562" name="Google Shape;562;geef203a5d3_1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eef203a5d3_1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MAIN POINTS: Freshman Fall 2020 admissions decision days. Emphasize that all materials must be submitted by the 1</a:t>
            </a:r>
            <a:r>
              <a:rPr lang="en" baseline="30000">
                <a:solidFill>
                  <a:schemeClr val="dk1"/>
                </a:solidFill>
              </a:rPr>
              <a:t>st</a:t>
            </a:r>
            <a:r>
              <a:rPr lang="en">
                <a:solidFill>
                  <a:schemeClr val="dk1"/>
                </a:solidFill>
              </a:rPr>
              <a:t> of the month to get a decision on the 15</a:t>
            </a:r>
            <a:r>
              <a:rPr lang="en" baseline="30000">
                <a:solidFill>
                  <a:schemeClr val="dk1"/>
                </a:solidFill>
              </a:rPr>
              <a:t>th</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solidFill>
                  <a:schemeClr val="dk1"/>
                </a:solidFill>
              </a:rPr>
              <a:t>th</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Also, don’t forget to fill out the FAFSA so you are eligible for financial aid and scholarships.</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570" name="Google Shape;570;geef203a5d3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fe126446b1_0_5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MAIN POINTS: Freshman Fall 2020 admissions decision days. Emphasize that all materials must be submitted by the 1</a:t>
            </a:r>
            <a:r>
              <a:rPr lang="en" baseline="30000">
                <a:solidFill>
                  <a:schemeClr val="dk1"/>
                </a:solidFill>
              </a:rPr>
              <a:t>st</a:t>
            </a:r>
            <a:r>
              <a:rPr lang="en">
                <a:solidFill>
                  <a:schemeClr val="dk1"/>
                </a:solidFill>
              </a:rPr>
              <a:t> of the month to get a decision on the 15</a:t>
            </a:r>
            <a:r>
              <a:rPr lang="en" baseline="30000">
                <a:solidFill>
                  <a:schemeClr val="dk1"/>
                </a:solidFill>
              </a:rPr>
              <a:t>th</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solidFill>
                  <a:schemeClr val="dk1"/>
                </a:solidFill>
              </a:rPr>
              <a:t>th</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Also, don’t forget to fill out the FAFSA so you are eligible for financial aid and scholarships.</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579" name="Google Shape;579;gfe126446b1_0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fe126446b1_0_5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MAIN POINTS: Freshman Fall 2020 admissions decision days. Emphasize that all materials must be submitted by the 1</a:t>
            </a:r>
            <a:r>
              <a:rPr lang="en" baseline="30000">
                <a:solidFill>
                  <a:schemeClr val="dk1"/>
                </a:solidFill>
              </a:rPr>
              <a:t>st</a:t>
            </a:r>
            <a:r>
              <a:rPr lang="en">
                <a:solidFill>
                  <a:schemeClr val="dk1"/>
                </a:solidFill>
              </a:rPr>
              <a:t> of the month to get a decision on the 15</a:t>
            </a:r>
            <a:r>
              <a:rPr lang="en" baseline="30000">
                <a:solidFill>
                  <a:schemeClr val="dk1"/>
                </a:solidFill>
              </a:rPr>
              <a:t>th</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We are excited to be accepting applications for our Fall 2020 freshman class! You apply online through our Splash Portal, which can be accessed through the Admissions part of uwf.edu. Then, have your high school transcripts and ACT or SAT scores sent to us. Make sure to apply during the fall so you can get an admissions decision as soon as possible! Completed applications that are submitted by the first of the month will get a decision on the 15</a:t>
            </a:r>
            <a:r>
              <a:rPr lang="en" baseline="30000">
                <a:solidFill>
                  <a:schemeClr val="dk1"/>
                </a:solidFill>
              </a:rPr>
              <a:t>th</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Also, don’t forget to fill out the FAFSA so you are eligible for financial aid and scholarships.</a:t>
            </a:r>
            <a:endParaRPr>
              <a:solidFill>
                <a:schemeClr val="dk1"/>
              </a:solidFill>
            </a:endParaRPr>
          </a:p>
          <a:p>
            <a:pPr marL="0" lvl="0" indent="0" algn="l" rtl="0">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588" name="Google Shape;588;gfe126446b1_0_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eef203a5d3_1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solidFill>
                  <a:schemeClr val="dk1"/>
                </a:solidFill>
              </a:rPr>
              <a:t>1- we superscore so encourage to send all scores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598" name="Google Shape;598;geef203a5d3_1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eef203a5d3_1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eef203a5d3_1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94f2ce811e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The average class size is 28 students allowing our faculty to provide personalized attention and support for each student. Our faculty and staff are at UWF because they love to teach. They will not be hiding back in a lab working on research, sending their TA to teach the class. They want to work with students, be in the classroom and then of course out of the classroom to help them apply their knowledge. </a:t>
            </a:r>
            <a:endParaRPr/>
          </a:p>
          <a:p>
            <a:pPr marL="0" lvl="0" indent="0" algn="l" rtl="0">
              <a:lnSpc>
                <a:spcPct val="100000"/>
              </a:lnSpc>
              <a:spcBef>
                <a:spcPts val="0"/>
              </a:spcBef>
              <a:spcAft>
                <a:spcPts val="0"/>
              </a:spcAft>
              <a:buSzPts val="1400"/>
              <a:buNone/>
            </a:pPr>
            <a:endParaRPr/>
          </a:p>
        </p:txBody>
      </p:sp>
      <p:sp>
        <p:nvSpPr>
          <p:cNvPr id="123" name="Google Shape;123;g94f2ce811e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ef203a5d3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ef203a5d3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ec7c5f43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ec7c5f43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e126446b1_0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While we have a large campus, it can feel intimidating, but UWF is focused on the undergraduate experience - making sure that we build a community of Argos who have the resources and support that they need. That's why….. </a:t>
            </a:r>
            <a:endParaRPr/>
          </a:p>
        </p:txBody>
      </p:sp>
      <p:sp>
        <p:nvSpPr>
          <p:cNvPr id="132" name="Google Shape;132;gfe126446b1_0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4f2ce811e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Our campus is tucked right up next to a beautiful wildlife sanctuary on the north side of Pensacola. Here you can see the boardwalk over Thompson’s Bayou that leads to the Edward Ball Nature TRail. There you can take in all the beautiful foliage and fauna and maybe even spot our resident Alligator...</a:t>
            </a:r>
            <a:endParaRPr/>
          </a:p>
          <a:p>
            <a:pPr marL="0" lvl="0" indent="0" algn="l" rtl="0">
              <a:lnSpc>
                <a:spcPct val="100000"/>
              </a:lnSpc>
              <a:spcBef>
                <a:spcPts val="0"/>
              </a:spcBef>
              <a:spcAft>
                <a:spcPts val="0"/>
              </a:spcAft>
              <a:buSzPts val="1400"/>
              <a:buNone/>
            </a:pPr>
            <a:endParaRPr/>
          </a:p>
        </p:txBody>
      </p:sp>
      <p:sp>
        <p:nvSpPr>
          <p:cNvPr id="142" name="Google Shape;142;g94f2ce811e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fe126446b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fe126446b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00"/>
              </a:spcBef>
              <a:spcAft>
                <a:spcPts val="0"/>
              </a:spcAft>
              <a:buNone/>
            </a:pPr>
            <a:r>
              <a:rPr lang="en" sz="750">
                <a:solidFill>
                  <a:schemeClr val="dk1"/>
                </a:solidFill>
              </a:rPr>
              <a:t>Pensacola is a celebrated midsize city in the coastal Southeast. The area is within driving distance of major cities and has a population of more than 500,000.  </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 U.S. Census Bureau</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UWF is 30 minutes away from the sugar-white sands of Pensacola Beach, a Top 25 U.S. beach. </a:t>
            </a:r>
            <a:endParaRPr sz="750">
              <a:solidFill>
                <a:schemeClr val="dk1"/>
              </a:solidFill>
            </a:endParaRPr>
          </a:p>
          <a:p>
            <a:pPr marL="0" lvl="0" indent="0" algn="l" rtl="0">
              <a:lnSpc>
                <a:spcPct val="115000"/>
              </a:lnSpc>
              <a:spcBef>
                <a:spcPts val="300"/>
              </a:spcBef>
              <a:spcAft>
                <a:spcPts val="0"/>
              </a:spcAft>
              <a:buNone/>
            </a:pPr>
            <a:r>
              <a:rPr lang="en" sz="750">
                <a:solidFill>
                  <a:schemeClr val="dk1"/>
                </a:solidFill>
              </a:rPr>
              <a:t>— TripAdvisor, 2022</a:t>
            </a:r>
            <a:endParaRPr sz="750">
              <a:solidFill>
                <a:schemeClr val="dk1"/>
              </a:solidFill>
            </a:endParaRPr>
          </a:p>
          <a:p>
            <a:pPr marL="0" lvl="0" indent="0" algn="l" rtl="0">
              <a:lnSpc>
                <a:spcPct val="115000"/>
              </a:lnSpc>
              <a:spcBef>
                <a:spcPts val="300"/>
              </a:spcBef>
              <a:spcAft>
                <a:spcPts val="300"/>
              </a:spcAft>
              <a:buNone/>
            </a:pPr>
            <a:endParaRPr sz="75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815352" y="201658"/>
            <a:ext cx="6847500" cy="457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5" name="Google Shape;55;p14"/>
          <p:cNvSpPr txBox="1">
            <a:spLocks noGrp="1"/>
          </p:cNvSpPr>
          <p:nvPr>
            <p:ph type="body" idx="1"/>
          </p:nvPr>
        </p:nvSpPr>
        <p:spPr>
          <a:xfrm>
            <a:off x="467008" y="985000"/>
            <a:ext cx="8168700" cy="3721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5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7"/>
        <p:cNvGrpSpPr/>
        <p:nvPr/>
      </p:nvGrpSpPr>
      <p:grpSpPr>
        <a:xfrm>
          <a:off x="0" y="0"/>
          <a:ext cx="0" cy="0"/>
          <a:chOff x="0" y="0"/>
          <a:chExt cx="0" cy="0"/>
        </a:xfrm>
      </p:grpSpPr>
      <p:sp>
        <p:nvSpPr>
          <p:cNvPr id="58" name="Google Shape;58;p16"/>
          <p:cNvSpPr/>
          <p:nvPr/>
        </p:nvSpPr>
        <p:spPr>
          <a:xfrm>
            <a:off x="-15775" y="-24550"/>
            <a:ext cx="9159900" cy="5168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59"/>
        <p:cNvGrpSpPr/>
        <p:nvPr/>
      </p:nvGrpSpPr>
      <p:grpSpPr>
        <a:xfrm>
          <a:off x="0" y="0"/>
          <a:ext cx="0" cy="0"/>
          <a:chOff x="0" y="0"/>
          <a:chExt cx="0" cy="0"/>
        </a:xfrm>
      </p:grpSpPr>
      <p:sp>
        <p:nvSpPr>
          <p:cNvPr id="60" name="Google Shape;60;p17"/>
          <p:cNvSpPr txBox="1">
            <a:spLocks noGrp="1"/>
          </p:cNvSpPr>
          <p:nvPr>
            <p:ph type="body" idx="1"/>
          </p:nvPr>
        </p:nvSpPr>
        <p:spPr>
          <a:xfrm>
            <a:off x="493895" y="958103"/>
            <a:ext cx="8168700" cy="3604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8"/>
          <p:cNvSpPr txBox="1">
            <a:spLocks noGrp="1"/>
          </p:cNvSpPr>
          <p:nvPr>
            <p:ph type="ctrTitle"/>
          </p:nvPr>
        </p:nvSpPr>
        <p:spPr>
          <a:xfrm>
            <a:off x="695716" y="3245151"/>
            <a:ext cx="7717200" cy="5298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8"/>
          <p:cNvSpPr txBox="1">
            <a:spLocks noGrp="1"/>
          </p:cNvSpPr>
          <p:nvPr>
            <p:ph type="subTitle" idx="1"/>
          </p:nvPr>
        </p:nvSpPr>
        <p:spPr>
          <a:xfrm>
            <a:off x="1125236" y="3906564"/>
            <a:ext cx="6858000" cy="308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chemeClr val="lt1"/>
              </a:buClr>
              <a:buSzPts val="1800"/>
              <a:buFont typeface="Arial"/>
              <a:buNone/>
              <a:defRPr sz="1800" b="0" i="1" u="none" strike="noStrike" cap="none">
                <a:solidFill>
                  <a:schemeClr val="lt1"/>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922929" y="188205"/>
            <a:ext cx="6739800" cy="510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67008" y="985000"/>
            <a:ext cx="8168700" cy="3721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5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jpg"/><Relationship Id="rId7"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8.jp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0.gif"/></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0.gif"/></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2.gif"/></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4.gif"/></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gif"/></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9.gi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2.gif"/></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82.gif"/></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91.jpg"/></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gif"/><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1.gi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9"/>
          <p:cNvPicPr preferRelativeResize="0"/>
          <p:nvPr/>
        </p:nvPicPr>
        <p:blipFill rotWithShape="1">
          <a:blip r:embed="rId3">
            <a:alphaModFix/>
          </a:blip>
          <a:srcRect t="15245" r="17218" b="1986"/>
          <a:stretch/>
        </p:blipFill>
        <p:spPr>
          <a:xfrm>
            <a:off x="0" y="-11900"/>
            <a:ext cx="9144000" cy="5143500"/>
          </a:xfrm>
          <a:prstGeom prst="rect">
            <a:avLst/>
          </a:prstGeom>
          <a:noFill/>
          <a:ln>
            <a:noFill/>
          </a:ln>
        </p:spPr>
      </p:pic>
      <p:sp>
        <p:nvSpPr>
          <p:cNvPr id="69" name="Google Shape;69;p19"/>
          <p:cNvSpPr/>
          <p:nvPr/>
        </p:nvSpPr>
        <p:spPr>
          <a:xfrm rot="-5400000">
            <a:off x="114600" y="-134150"/>
            <a:ext cx="5158800" cy="53880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endParaRPr/>
          </a:p>
        </p:txBody>
      </p:sp>
      <p:sp>
        <p:nvSpPr>
          <p:cNvPr id="70" name="Google Shape;70;p19"/>
          <p:cNvSpPr txBox="1"/>
          <p:nvPr/>
        </p:nvSpPr>
        <p:spPr>
          <a:xfrm>
            <a:off x="2633685" y="4155025"/>
            <a:ext cx="17829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uwf.edu/Freshman</a:t>
            </a:r>
            <a:endParaRPr sz="1300">
              <a:solidFill>
                <a:schemeClr val="lt1"/>
              </a:solidFill>
              <a:latin typeface="Arial Black"/>
              <a:ea typeface="Arial Black"/>
              <a:cs typeface="Arial Black"/>
              <a:sym typeface="Arial Black"/>
            </a:endParaRPr>
          </a:p>
        </p:txBody>
      </p:sp>
      <p:sp>
        <p:nvSpPr>
          <p:cNvPr id="71" name="Google Shape;71;p19"/>
          <p:cNvSpPr txBox="1"/>
          <p:nvPr/>
        </p:nvSpPr>
        <p:spPr>
          <a:xfrm>
            <a:off x="802800" y="2183150"/>
            <a:ext cx="2981100" cy="1164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endParaRPr sz="5200">
              <a:solidFill>
                <a:schemeClr val="lt1"/>
              </a:solidFill>
              <a:latin typeface="Arial Black"/>
              <a:ea typeface="Arial Black"/>
              <a:cs typeface="Arial Black"/>
              <a:sym typeface="Arial Black"/>
            </a:endParaRPr>
          </a:p>
        </p:txBody>
      </p:sp>
      <p:sp>
        <p:nvSpPr>
          <p:cNvPr id="72" name="Google Shape;72;p19"/>
          <p:cNvSpPr txBox="1"/>
          <p:nvPr/>
        </p:nvSpPr>
        <p:spPr>
          <a:xfrm>
            <a:off x="607375" y="753200"/>
            <a:ext cx="4752600" cy="1554300"/>
          </a:xfrm>
          <a:prstGeom prst="rect">
            <a:avLst/>
          </a:prstGeom>
          <a:noFill/>
          <a:ln>
            <a:noFill/>
          </a:ln>
          <a:effectLst>
            <a:outerShdw blurRad="371475" dist="85725" dir="3300000" algn="bl" rotWithShape="0">
              <a:srgbClr val="000000">
                <a:alpha val="0"/>
              </a:srgbClr>
            </a:outerShdw>
          </a:effectLst>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4500" b="1" dirty="0">
                <a:solidFill>
                  <a:schemeClr val="lt1"/>
                </a:solidFill>
              </a:rPr>
              <a:t>A UNIVERSITY</a:t>
            </a:r>
            <a:r>
              <a:rPr lang="en" sz="4900" b="1" dirty="0">
                <a:solidFill>
                  <a:schemeClr val="lt1"/>
                </a:solidFill>
              </a:rPr>
              <a:t> </a:t>
            </a:r>
            <a:r>
              <a:rPr lang="en" sz="6100" b="1" dirty="0">
                <a:solidFill>
                  <a:schemeClr val="lt1"/>
                </a:solidFill>
              </a:rPr>
              <a:t>BUILT FOR</a:t>
            </a:r>
            <a:endParaRPr sz="17700" b="1" dirty="0">
              <a:solidFill>
                <a:schemeClr val="lt1"/>
              </a:solidFill>
              <a:latin typeface="Arial Black"/>
              <a:ea typeface="Arial Black"/>
              <a:cs typeface="Arial Black"/>
              <a:sym typeface="Arial Black"/>
            </a:endParaRPr>
          </a:p>
        </p:txBody>
      </p:sp>
      <p:sp>
        <p:nvSpPr>
          <p:cNvPr id="73" name="Google Shape;73;p19"/>
          <p:cNvSpPr txBox="1"/>
          <p:nvPr/>
        </p:nvSpPr>
        <p:spPr>
          <a:xfrm>
            <a:off x="692850" y="1901900"/>
            <a:ext cx="4329626" cy="1712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13500" b="1" dirty="0">
                <a:solidFill>
                  <a:schemeClr val="lt1"/>
                </a:solidFill>
                <a:latin typeface="Arial Black"/>
                <a:ea typeface="Arial Black"/>
                <a:cs typeface="Arial Black"/>
                <a:sym typeface="Arial Black"/>
              </a:rPr>
              <a:t>YOU</a:t>
            </a:r>
            <a:endParaRPr sz="16500" b="1" dirty="0">
              <a:solidFill>
                <a:schemeClr val="lt1"/>
              </a:solidFill>
              <a:latin typeface="Arial Black"/>
              <a:ea typeface="Arial Black"/>
              <a:cs typeface="Arial Black"/>
              <a:sym typeface="Arial Black"/>
            </a:endParaRPr>
          </a:p>
        </p:txBody>
      </p:sp>
      <p:pic>
        <p:nvPicPr>
          <p:cNvPr id="74" name="Google Shape;74;p19"/>
          <p:cNvPicPr preferRelativeResize="0"/>
          <p:nvPr/>
        </p:nvPicPr>
        <p:blipFill>
          <a:blip r:embed="rId4">
            <a:alphaModFix/>
          </a:blip>
          <a:stretch>
            <a:fillRect/>
          </a:stretch>
        </p:blipFill>
        <p:spPr>
          <a:xfrm>
            <a:off x="788773" y="3961000"/>
            <a:ext cx="1662824" cy="623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4" name="Google Shape;164;p28"/>
          <p:cNvSpPr/>
          <p:nvPr/>
        </p:nvSpPr>
        <p:spPr>
          <a:xfrm>
            <a:off x="3192300" y="350125"/>
            <a:ext cx="5951700" cy="1399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A U.S. Top 20  </a:t>
            </a:r>
            <a:endParaRPr sz="2000">
              <a:solidFill>
                <a:schemeClr val="lt1"/>
              </a:solidFill>
            </a:endParaRPr>
          </a:p>
          <a:p>
            <a:pPr marL="0" lvl="0" indent="0" algn="l" rtl="0">
              <a:lnSpc>
                <a:spcPct val="90000"/>
              </a:lnSpc>
              <a:spcBef>
                <a:spcPts val="0"/>
              </a:spcBef>
              <a:spcAft>
                <a:spcPts val="0"/>
              </a:spcAft>
              <a:buNone/>
            </a:pPr>
            <a:r>
              <a:rPr lang="en" sz="3500" b="1">
                <a:solidFill>
                  <a:schemeClr val="lt1"/>
                </a:solidFill>
                <a:latin typeface="Arial Black"/>
                <a:ea typeface="Arial Black"/>
                <a:cs typeface="Arial Black"/>
                <a:sym typeface="Arial Black"/>
              </a:rPr>
              <a:t>‘Safest Places to Live’</a:t>
            </a:r>
            <a:endParaRPr sz="3500" b="1">
              <a:solidFill>
                <a:schemeClr val="lt1"/>
              </a:solidFill>
              <a:latin typeface="Arial Black"/>
              <a:ea typeface="Arial Black"/>
              <a:cs typeface="Arial Black"/>
              <a:sym typeface="Arial Black"/>
            </a:endParaRPr>
          </a:p>
          <a:p>
            <a:pPr marL="0" lvl="0" indent="0" algn="l" rtl="0">
              <a:lnSpc>
                <a:spcPct val="50000"/>
              </a:lnSpc>
              <a:spcBef>
                <a:spcPts val="1000"/>
              </a:spcBef>
              <a:spcAft>
                <a:spcPts val="0"/>
              </a:spcAft>
              <a:buNone/>
            </a:pPr>
            <a:r>
              <a:rPr lang="en" sz="1500" i="1">
                <a:solidFill>
                  <a:schemeClr val="lt1"/>
                </a:solidFill>
              </a:rPr>
              <a:t>— U.S. News &amp; World Report, 2022</a:t>
            </a:r>
            <a:endParaRPr/>
          </a:p>
        </p:txBody>
      </p:sp>
      <p:pic>
        <p:nvPicPr>
          <p:cNvPr id="165" name="Google Shape;165;p28"/>
          <p:cNvPicPr preferRelativeResize="0"/>
          <p:nvPr/>
        </p:nvPicPr>
        <p:blipFill>
          <a:blip r:embed="rId4">
            <a:alphaModFix/>
          </a:blip>
          <a:stretch>
            <a:fillRect/>
          </a:stretch>
        </p:blipFill>
        <p:spPr>
          <a:xfrm rot="-611281">
            <a:off x="345750" y="2765300"/>
            <a:ext cx="1532601" cy="925950"/>
          </a:xfrm>
          <a:prstGeom prst="rect">
            <a:avLst/>
          </a:prstGeom>
          <a:noFill/>
          <a:ln>
            <a:noFill/>
          </a:ln>
        </p:spPr>
      </p:pic>
      <p:sp>
        <p:nvSpPr>
          <p:cNvPr id="166" name="Google Shape;166;p28"/>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9"/>
          <p:cNvPicPr preferRelativeResize="0"/>
          <p:nvPr/>
        </p:nvPicPr>
        <p:blipFill>
          <a:blip r:embed="rId3">
            <a:alphaModFix/>
          </a:blip>
          <a:stretch>
            <a:fillRect/>
          </a:stretch>
        </p:blipFill>
        <p:spPr>
          <a:xfrm>
            <a:off x="0" y="0"/>
            <a:ext cx="9144000" cy="5143492"/>
          </a:xfrm>
          <a:prstGeom prst="rect">
            <a:avLst/>
          </a:prstGeom>
          <a:noFill/>
          <a:ln>
            <a:noFill/>
          </a:ln>
        </p:spPr>
      </p:pic>
      <p:sp>
        <p:nvSpPr>
          <p:cNvPr id="172" name="Google Shape;172;p29"/>
          <p:cNvSpPr/>
          <p:nvPr/>
        </p:nvSpPr>
        <p:spPr>
          <a:xfrm>
            <a:off x="0" y="60512"/>
            <a:ext cx="5645700" cy="1583088"/>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dirty="0">
                <a:solidFill>
                  <a:schemeClr val="lt1"/>
                </a:solidFill>
              </a:rPr>
              <a:t>A short drive from a  </a:t>
            </a:r>
            <a:endParaRPr sz="2000" dirty="0">
              <a:solidFill>
                <a:schemeClr val="lt1"/>
              </a:solidFill>
            </a:endParaRPr>
          </a:p>
          <a:p>
            <a:pPr marL="0" lvl="0" indent="0" algn="l" rtl="0">
              <a:lnSpc>
                <a:spcPct val="90000"/>
              </a:lnSpc>
              <a:spcBef>
                <a:spcPts val="0"/>
              </a:spcBef>
              <a:spcAft>
                <a:spcPts val="0"/>
              </a:spcAft>
              <a:buNone/>
            </a:pPr>
            <a:r>
              <a:rPr lang="en" sz="4000" b="1" dirty="0">
                <a:solidFill>
                  <a:schemeClr val="lt1"/>
                </a:solidFill>
                <a:latin typeface="Arial Black"/>
                <a:ea typeface="Arial Black"/>
                <a:cs typeface="Arial Black"/>
                <a:sym typeface="Arial Black"/>
              </a:rPr>
              <a:t>Top 25 U.S. Beach</a:t>
            </a:r>
            <a:endParaRPr sz="4000" b="1" dirty="0">
              <a:solidFill>
                <a:schemeClr val="lt1"/>
              </a:solidFill>
              <a:latin typeface="Arial Black"/>
              <a:ea typeface="Arial Black"/>
              <a:cs typeface="Arial Black"/>
              <a:sym typeface="Arial Black"/>
            </a:endParaRPr>
          </a:p>
          <a:p>
            <a:pPr marL="0" lvl="0" indent="0" algn="l" rtl="0">
              <a:lnSpc>
                <a:spcPct val="50000"/>
              </a:lnSpc>
              <a:spcBef>
                <a:spcPts val="1000"/>
              </a:spcBef>
              <a:spcAft>
                <a:spcPts val="0"/>
              </a:spcAft>
              <a:buNone/>
            </a:pPr>
            <a:r>
              <a:rPr lang="en" i="1" dirty="0">
                <a:solidFill>
                  <a:schemeClr val="lt1"/>
                </a:solidFill>
              </a:rPr>
              <a:t>— TripAdvisor, 2022</a:t>
            </a:r>
            <a:endParaRPr sz="1300" dirty="0"/>
          </a:p>
        </p:txBody>
      </p:sp>
      <p:pic>
        <p:nvPicPr>
          <p:cNvPr id="173" name="Google Shape;173;p29"/>
          <p:cNvPicPr preferRelativeResize="0"/>
          <p:nvPr/>
        </p:nvPicPr>
        <p:blipFill>
          <a:blip r:embed="rId4">
            <a:alphaModFix/>
          </a:blip>
          <a:stretch>
            <a:fillRect/>
          </a:stretch>
        </p:blipFill>
        <p:spPr>
          <a:xfrm>
            <a:off x="197800" y="1773250"/>
            <a:ext cx="2891350" cy="2891350"/>
          </a:xfrm>
          <a:prstGeom prst="rect">
            <a:avLst/>
          </a:prstGeom>
          <a:noFill/>
          <a:ln>
            <a:noFill/>
          </a:ln>
        </p:spPr>
      </p:pic>
      <p:pic>
        <p:nvPicPr>
          <p:cNvPr id="174" name="Google Shape;174;p29"/>
          <p:cNvPicPr preferRelativeResize="0"/>
          <p:nvPr/>
        </p:nvPicPr>
        <p:blipFill>
          <a:blip r:embed="rId4">
            <a:alphaModFix/>
          </a:blip>
          <a:stretch>
            <a:fillRect/>
          </a:stretch>
        </p:blipFill>
        <p:spPr>
          <a:xfrm>
            <a:off x="8130599" y="2128026"/>
            <a:ext cx="1106400" cy="1106400"/>
          </a:xfrm>
          <a:prstGeom prst="rect">
            <a:avLst/>
          </a:prstGeom>
          <a:noFill/>
          <a:ln>
            <a:noFill/>
          </a:ln>
        </p:spPr>
      </p:pic>
      <p:sp>
        <p:nvSpPr>
          <p:cNvPr id="175" name="Google Shape;175;p29"/>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1" name="Google Shape;181;p30"/>
          <p:cNvSpPr/>
          <p:nvPr/>
        </p:nvSpPr>
        <p:spPr>
          <a:xfrm rot="-5400000">
            <a:off x="1993500" y="-2013050"/>
            <a:ext cx="5158800" cy="9145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endParaRPr/>
          </a:p>
        </p:txBody>
      </p:sp>
      <p:sp>
        <p:nvSpPr>
          <p:cNvPr id="182" name="Google Shape;182;p30"/>
          <p:cNvSpPr/>
          <p:nvPr/>
        </p:nvSpPr>
        <p:spPr>
          <a:xfrm>
            <a:off x="390950" y="317650"/>
            <a:ext cx="8442300" cy="4520400"/>
          </a:xfrm>
          <a:prstGeom prst="rect">
            <a:avLst/>
          </a:prstGeom>
          <a:noFill/>
          <a:ln w="19050" cap="flat" cmpd="sng">
            <a:solidFill>
              <a:srgbClr val="004C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txBox="1"/>
          <p:nvPr/>
        </p:nvSpPr>
        <p:spPr>
          <a:xfrm>
            <a:off x="680000" y="606550"/>
            <a:ext cx="6295800" cy="620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4100" b="1">
                <a:solidFill>
                  <a:schemeClr val="lt1"/>
                </a:solidFill>
              </a:rPr>
              <a:t>Five Academic Colleges</a:t>
            </a:r>
            <a:endParaRPr sz="3200" b="1" i="1">
              <a:solidFill>
                <a:schemeClr val="lt1"/>
              </a:solidFill>
            </a:endParaRPr>
          </a:p>
        </p:txBody>
      </p:sp>
      <p:sp>
        <p:nvSpPr>
          <p:cNvPr id="184" name="Google Shape;184;p30"/>
          <p:cNvSpPr txBox="1"/>
          <p:nvPr/>
        </p:nvSpPr>
        <p:spPr>
          <a:xfrm>
            <a:off x="3441963" y="2392019"/>
            <a:ext cx="2409900" cy="36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a:solidFill>
                  <a:schemeClr val="lt1"/>
                </a:solidFill>
              </a:rPr>
              <a:t>College of Business</a:t>
            </a:r>
            <a:endParaRPr sz="1700">
              <a:solidFill>
                <a:schemeClr val="lt1"/>
              </a:solidFill>
            </a:endParaRPr>
          </a:p>
        </p:txBody>
      </p:sp>
      <p:sp>
        <p:nvSpPr>
          <p:cNvPr id="185" name="Google Shape;185;p30"/>
          <p:cNvSpPr txBox="1"/>
          <p:nvPr/>
        </p:nvSpPr>
        <p:spPr>
          <a:xfrm>
            <a:off x="515913" y="2395228"/>
            <a:ext cx="2706600" cy="620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a:solidFill>
                  <a:schemeClr val="lt1"/>
                </a:solidFill>
              </a:rPr>
              <a:t>College of Arts, Social Sciences and Humanities</a:t>
            </a:r>
            <a:endParaRPr sz="1700">
              <a:solidFill>
                <a:schemeClr val="lt1"/>
              </a:solidFill>
            </a:endParaRPr>
          </a:p>
        </p:txBody>
      </p:sp>
      <p:pic>
        <p:nvPicPr>
          <p:cNvPr id="186" name="Google Shape;186;p30"/>
          <p:cNvPicPr preferRelativeResize="0"/>
          <p:nvPr/>
        </p:nvPicPr>
        <p:blipFill rotWithShape="1">
          <a:blip r:embed="rId4">
            <a:alphaModFix/>
          </a:blip>
          <a:srcRect b="34516"/>
          <a:stretch/>
        </p:blipFill>
        <p:spPr>
          <a:xfrm>
            <a:off x="5356100" y="2875000"/>
            <a:ext cx="1407826" cy="921912"/>
          </a:xfrm>
          <a:prstGeom prst="rect">
            <a:avLst/>
          </a:prstGeom>
          <a:noFill/>
          <a:ln>
            <a:noFill/>
          </a:ln>
        </p:spPr>
      </p:pic>
      <p:pic>
        <p:nvPicPr>
          <p:cNvPr id="187" name="Google Shape;187;p30"/>
          <p:cNvPicPr preferRelativeResize="0"/>
          <p:nvPr/>
        </p:nvPicPr>
        <p:blipFill rotWithShape="1">
          <a:blip r:embed="rId5">
            <a:alphaModFix/>
          </a:blip>
          <a:srcRect b="34516"/>
          <a:stretch/>
        </p:blipFill>
        <p:spPr>
          <a:xfrm>
            <a:off x="1125650" y="1503649"/>
            <a:ext cx="1408175" cy="922126"/>
          </a:xfrm>
          <a:prstGeom prst="rect">
            <a:avLst/>
          </a:prstGeom>
          <a:noFill/>
          <a:ln>
            <a:noFill/>
          </a:ln>
        </p:spPr>
      </p:pic>
      <p:pic>
        <p:nvPicPr>
          <p:cNvPr id="188" name="Google Shape;188;p30"/>
          <p:cNvPicPr preferRelativeResize="0"/>
          <p:nvPr/>
        </p:nvPicPr>
        <p:blipFill rotWithShape="1">
          <a:blip r:embed="rId6">
            <a:alphaModFix/>
          </a:blip>
          <a:srcRect b="34499"/>
          <a:stretch/>
        </p:blipFill>
        <p:spPr>
          <a:xfrm>
            <a:off x="2496288" y="2872893"/>
            <a:ext cx="1407826" cy="922126"/>
          </a:xfrm>
          <a:prstGeom prst="rect">
            <a:avLst/>
          </a:prstGeom>
          <a:noFill/>
          <a:ln>
            <a:noFill/>
          </a:ln>
        </p:spPr>
      </p:pic>
      <p:pic>
        <p:nvPicPr>
          <p:cNvPr id="189" name="Google Shape;189;p30"/>
          <p:cNvPicPr preferRelativeResize="0"/>
          <p:nvPr/>
        </p:nvPicPr>
        <p:blipFill rotWithShape="1">
          <a:blip r:embed="rId7">
            <a:alphaModFix/>
          </a:blip>
          <a:srcRect b="39412"/>
          <a:stretch/>
        </p:blipFill>
        <p:spPr>
          <a:xfrm>
            <a:off x="6656950" y="1509350"/>
            <a:ext cx="1407824" cy="852961"/>
          </a:xfrm>
          <a:prstGeom prst="rect">
            <a:avLst/>
          </a:prstGeom>
          <a:noFill/>
          <a:ln>
            <a:noFill/>
          </a:ln>
        </p:spPr>
      </p:pic>
      <p:pic>
        <p:nvPicPr>
          <p:cNvPr id="190" name="Google Shape;190;p30"/>
          <p:cNvPicPr preferRelativeResize="0"/>
          <p:nvPr/>
        </p:nvPicPr>
        <p:blipFill rotWithShape="1">
          <a:blip r:embed="rId8">
            <a:alphaModFix/>
          </a:blip>
          <a:srcRect b="36338"/>
          <a:stretch/>
        </p:blipFill>
        <p:spPr>
          <a:xfrm>
            <a:off x="3943000" y="1495085"/>
            <a:ext cx="1407826" cy="896238"/>
          </a:xfrm>
          <a:prstGeom prst="rect">
            <a:avLst/>
          </a:prstGeom>
          <a:noFill/>
          <a:ln>
            <a:noFill/>
          </a:ln>
        </p:spPr>
      </p:pic>
      <p:sp>
        <p:nvSpPr>
          <p:cNvPr id="191" name="Google Shape;191;p30"/>
          <p:cNvSpPr txBox="1"/>
          <p:nvPr/>
        </p:nvSpPr>
        <p:spPr>
          <a:xfrm>
            <a:off x="1846900" y="3767100"/>
            <a:ext cx="2706600" cy="620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a:solidFill>
                  <a:schemeClr val="lt1"/>
                </a:solidFill>
              </a:rPr>
              <a:t>Hal Marcus College of Science and Engineering</a:t>
            </a:r>
            <a:endParaRPr sz="1700">
              <a:solidFill>
                <a:schemeClr val="lt1"/>
              </a:solidFill>
            </a:endParaRPr>
          </a:p>
        </p:txBody>
      </p:sp>
      <p:sp>
        <p:nvSpPr>
          <p:cNvPr id="192" name="Google Shape;192;p30"/>
          <p:cNvSpPr txBox="1"/>
          <p:nvPr/>
        </p:nvSpPr>
        <p:spPr>
          <a:xfrm>
            <a:off x="6071313" y="2395508"/>
            <a:ext cx="2579100" cy="3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lt1"/>
                </a:solidFill>
              </a:rPr>
              <a:t>College of Education and Professional Studies</a:t>
            </a:r>
            <a:endParaRPr sz="1700">
              <a:solidFill>
                <a:schemeClr val="lt1"/>
              </a:solidFill>
            </a:endParaRPr>
          </a:p>
        </p:txBody>
      </p:sp>
      <p:sp>
        <p:nvSpPr>
          <p:cNvPr id="193" name="Google Shape;193;p30"/>
          <p:cNvSpPr txBox="1"/>
          <p:nvPr/>
        </p:nvSpPr>
        <p:spPr>
          <a:xfrm>
            <a:off x="4855050" y="3767100"/>
            <a:ext cx="2409900" cy="620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a:solidFill>
                  <a:schemeClr val="lt1"/>
                </a:solidFill>
              </a:rPr>
              <a:t>Usha Kundu, MD College of Health</a:t>
            </a:r>
            <a:endParaRPr sz="1700">
              <a:solidFill>
                <a:schemeClr val="lt1"/>
              </a:solidFill>
            </a:endParaRPr>
          </a:p>
        </p:txBody>
      </p:sp>
      <p:cxnSp>
        <p:nvCxnSpPr>
          <p:cNvPr id="194" name="Google Shape;194;p30"/>
          <p:cNvCxnSpPr/>
          <p:nvPr/>
        </p:nvCxnSpPr>
        <p:spPr>
          <a:xfrm>
            <a:off x="680000" y="1181298"/>
            <a:ext cx="1039500" cy="0"/>
          </a:xfrm>
          <a:prstGeom prst="straightConnector1">
            <a:avLst/>
          </a:prstGeom>
          <a:noFill/>
          <a:ln w="38100" cap="flat" cmpd="sng">
            <a:solidFill>
              <a:srgbClr val="004C97"/>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1"/>
          <p:cNvPicPr preferRelativeResize="0"/>
          <p:nvPr/>
        </p:nvPicPr>
        <p:blipFill>
          <a:blip r:embed="rId3">
            <a:alphaModFix/>
          </a:blip>
          <a:stretch>
            <a:fillRect/>
          </a:stretch>
        </p:blipFill>
        <p:spPr>
          <a:xfrm>
            <a:off x="0" y="0"/>
            <a:ext cx="9143986" cy="5143500"/>
          </a:xfrm>
          <a:prstGeom prst="rect">
            <a:avLst/>
          </a:prstGeom>
          <a:noFill/>
          <a:ln>
            <a:noFill/>
          </a:ln>
        </p:spPr>
      </p:pic>
      <p:sp>
        <p:nvSpPr>
          <p:cNvPr id="200" name="Google Shape;200;p31"/>
          <p:cNvSpPr/>
          <p:nvPr/>
        </p:nvSpPr>
        <p:spPr>
          <a:xfrm>
            <a:off x="437275" y="3490225"/>
            <a:ext cx="1693200" cy="11319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70+</a:t>
            </a:r>
            <a:endParaRPr sz="3700" b="1">
              <a:solidFill>
                <a:schemeClr val="lt1"/>
              </a:solidFill>
              <a:latin typeface="Arial Black"/>
              <a:ea typeface="Arial Black"/>
              <a:cs typeface="Arial Black"/>
              <a:sym typeface="Arial Black"/>
            </a:endParaRPr>
          </a:p>
          <a:p>
            <a:pPr marL="0" lvl="0" indent="0" algn="ctr" rtl="0">
              <a:lnSpc>
                <a:spcPct val="100000"/>
              </a:lnSpc>
              <a:spcBef>
                <a:spcPts val="0"/>
              </a:spcBef>
              <a:spcAft>
                <a:spcPts val="0"/>
              </a:spcAft>
              <a:buNone/>
            </a:pPr>
            <a:r>
              <a:rPr lang="en" sz="1100">
                <a:solidFill>
                  <a:schemeClr val="lt1"/>
                </a:solidFill>
              </a:rPr>
              <a:t>UNDERGRADUATE PROGRAMS</a:t>
            </a:r>
            <a:endParaRPr sz="3100" b="1">
              <a:solidFill>
                <a:schemeClr val="lt1"/>
              </a:solidFill>
            </a:endParaRPr>
          </a:p>
        </p:txBody>
      </p:sp>
      <p:sp>
        <p:nvSpPr>
          <p:cNvPr id="201" name="Google Shape;201;p31"/>
          <p:cNvSpPr/>
          <p:nvPr/>
        </p:nvSpPr>
        <p:spPr>
          <a:xfrm>
            <a:off x="4078275" y="2480325"/>
            <a:ext cx="5065800" cy="10500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3600" b="1">
                <a:solidFill>
                  <a:schemeClr val="lt1"/>
                </a:solidFill>
                <a:latin typeface="Arial Black"/>
                <a:ea typeface="Arial Black"/>
                <a:cs typeface="Arial Black"/>
                <a:sym typeface="Arial Black"/>
              </a:rPr>
              <a:t>Explore Programs</a:t>
            </a:r>
            <a:endParaRPr sz="1000">
              <a:latin typeface="Arial Black"/>
              <a:ea typeface="Arial Black"/>
              <a:cs typeface="Arial Black"/>
              <a:sym typeface="Arial Black"/>
            </a:endParaRPr>
          </a:p>
        </p:txBody>
      </p:sp>
      <p:sp>
        <p:nvSpPr>
          <p:cNvPr id="202" name="Google Shape;202;p31"/>
          <p:cNvSpPr txBox="1"/>
          <p:nvPr/>
        </p:nvSpPr>
        <p:spPr>
          <a:xfrm>
            <a:off x="7026485" y="3407125"/>
            <a:ext cx="17829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uwf.edu/Programs</a:t>
            </a:r>
            <a:endParaRPr sz="1300">
              <a:solidFill>
                <a:schemeClr val="lt1"/>
              </a:solidFill>
              <a:latin typeface="Arial Black"/>
              <a:ea typeface="Arial Black"/>
              <a:cs typeface="Arial Black"/>
              <a:sym typeface="Arial Black"/>
            </a:endParaRPr>
          </a:p>
        </p:txBody>
      </p:sp>
      <p:sp>
        <p:nvSpPr>
          <p:cNvPr id="203" name="Google Shape;203;p31"/>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p:nvPr/>
        </p:nvSpPr>
        <p:spPr>
          <a:xfrm>
            <a:off x="6372125" y="1463150"/>
            <a:ext cx="2599200" cy="2407200"/>
          </a:xfrm>
          <a:prstGeom prst="rect">
            <a:avLst/>
          </a:prstGeom>
          <a:noFill/>
          <a:ln>
            <a:noFill/>
          </a:ln>
        </p:spPr>
        <p:txBody>
          <a:bodyPr spcFirstLastPara="1" wrap="square" lIns="91425" tIns="91425" rIns="91425" bIns="91425" anchor="t" anchorCtr="0">
            <a:noAutofit/>
          </a:bodyPr>
          <a:lstStyle/>
          <a:p>
            <a:pPr marL="342900" lvl="0" indent="-209550" algn="l" rtl="0">
              <a:lnSpc>
                <a:spcPct val="110000"/>
              </a:lnSpc>
              <a:spcBef>
                <a:spcPts val="0"/>
              </a:spcBef>
              <a:spcAft>
                <a:spcPts val="0"/>
              </a:spcAft>
              <a:buClr>
                <a:srgbClr val="004C97"/>
              </a:buClr>
              <a:buSzPts val="1500"/>
              <a:buAutoNum type="arabicPeriod"/>
            </a:pPr>
            <a:r>
              <a:rPr lang="en" sz="1500">
                <a:solidFill>
                  <a:srgbClr val="004C97"/>
                </a:solidFill>
              </a:rPr>
              <a:t>Nursing</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General Business</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Biomedical Sciences</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Marine Biology</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Computer Science</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Biology</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Mechanical Engineering</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Psychology</a:t>
            </a:r>
            <a:endParaRPr sz="1500">
              <a:solidFill>
                <a:srgbClr val="004C97"/>
              </a:solidFill>
            </a:endParaRPr>
          </a:p>
          <a:p>
            <a:pPr marL="342900" lvl="0" indent="-209550" algn="l" rtl="0">
              <a:lnSpc>
                <a:spcPct val="110000"/>
              </a:lnSpc>
              <a:spcBef>
                <a:spcPts val="25"/>
              </a:spcBef>
              <a:spcAft>
                <a:spcPts val="0"/>
              </a:spcAft>
              <a:buClr>
                <a:srgbClr val="004C97"/>
              </a:buClr>
              <a:buSzPts val="1500"/>
              <a:buAutoNum type="arabicPeriod"/>
            </a:pPr>
            <a:r>
              <a:rPr lang="en" sz="1500">
                <a:solidFill>
                  <a:srgbClr val="004C97"/>
                </a:solidFill>
              </a:rPr>
              <a:t>Exercise Science</a:t>
            </a:r>
            <a:endParaRPr sz="1500">
              <a:solidFill>
                <a:srgbClr val="004C97"/>
              </a:solidFill>
            </a:endParaRPr>
          </a:p>
          <a:p>
            <a:pPr marL="342900" lvl="0" indent="-209550" algn="l" rtl="0">
              <a:lnSpc>
                <a:spcPct val="110000"/>
              </a:lnSpc>
              <a:spcBef>
                <a:spcPts val="25"/>
              </a:spcBef>
              <a:spcAft>
                <a:spcPts val="25"/>
              </a:spcAft>
              <a:buClr>
                <a:srgbClr val="004C97"/>
              </a:buClr>
              <a:buSzPts val="1500"/>
              <a:buAutoNum type="arabicPeriod"/>
            </a:pPr>
            <a:r>
              <a:rPr lang="en" sz="1500">
                <a:solidFill>
                  <a:srgbClr val="004C97"/>
                </a:solidFill>
              </a:rPr>
              <a:t>Cybersecurity</a:t>
            </a:r>
            <a:endParaRPr sz="1500">
              <a:solidFill>
                <a:srgbClr val="004C97"/>
              </a:solidFill>
            </a:endParaRPr>
          </a:p>
        </p:txBody>
      </p:sp>
      <p:sp>
        <p:nvSpPr>
          <p:cNvPr id="209" name="Google Shape;209;p32"/>
          <p:cNvSpPr txBox="1"/>
          <p:nvPr/>
        </p:nvSpPr>
        <p:spPr>
          <a:xfrm>
            <a:off x="6440700" y="254450"/>
            <a:ext cx="2327100" cy="1179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4200" b="1">
                <a:solidFill>
                  <a:srgbClr val="009CDE"/>
                </a:solidFill>
                <a:latin typeface="Arial Black"/>
                <a:ea typeface="Arial Black"/>
                <a:cs typeface="Arial Black"/>
                <a:sym typeface="Arial Black"/>
              </a:rPr>
              <a:t>Top 10</a:t>
            </a:r>
            <a:endParaRPr sz="4200" b="1">
              <a:solidFill>
                <a:srgbClr val="009CDE"/>
              </a:solidFill>
              <a:latin typeface="Arial Black"/>
              <a:ea typeface="Arial Black"/>
              <a:cs typeface="Arial Black"/>
              <a:sym typeface="Arial Black"/>
            </a:endParaRPr>
          </a:p>
          <a:p>
            <a:pPr marL="0" lvl="0" indent="0" algn="l" rtl="0">
              <a:lnSpc>
                <a:spcPct val="90000"/>
              </a:lnSpc>
              <a:spcBef>
                <a:spcPts val="0"/>
              </a:spcBef>
              <a:spcAft>
                <a:spcPts val="0"/>
              </a:spcAft>
              <a:buNone/>
            </a:pPr>
            <a:r>
              <a:rPr lang="en" sz="4200" b="1">
                <a:solidFill>
                  <a:srgbClr val="009CDE"/>
                </a:solidFill>
                <a:latin typeface="Arial Black"/>
                <a:ea typeface="Arial Black"/>
                <a:cs typeface="Arial Black"/>
                <a:sym typeface="Arial Black"/>
              </a:rPr>
              <a:t>Majors</a:t>
            </a:r>
            <a:endParaRPr sz="4200" b="1">
              <a:solidFill>
                <a:srgbClr val="009CDE"/>
              </a:solidFill>
              <a:latin typeface="Arial Black"/>
              <a:ea typeface="Arial Black"/>
              <a:cs typeface="Arial Black"/>
              <a:sym typeface="Arial Black"/>
            </a:endParaRPr>
          </a:p>
        </p:txBody>
      </p:sp>
      <p:sp>
        <p:nvSpPr>
          <p:cNvPr id="210" name="Google Shape;210;p32"/>
          <p:cNvSpPr txBox="1"/>
          <p:nvPr/>
        </p:nvSpPr>
        <p:spPr>
          <a:xfrm>
            <a:off x="6450875" y="4326875"/>
            <a:ext cx="2441700" cy="419400"/>
          </a:xfrm>
          <a:prstGeom prst="rect">
            <a:avLst/>
          </a:prstGeom>
          <a:noFill/>
          <a:ln>
            <a:noFill/>
          </a:ln>
        </p:spPr>
        <p:txBody>
          <a:bodyPr spcFirstLastPara="1" wrap="square" lIns="0" tIns="0" rIns="0" bIns="0" anchor="t" anchorCtr="0">
            <a:noAutofit/>
          </a:bodyPr>
          <a:lstStyle/>
          <a:p>
            <a:pPr marL="228600" lvl="0" indent="-228600" algn="r" rtl="0">
              <a:lnSpc>
                <a:spcPct val="110000"/>
              </a:lnSpc>
              <a:spcBef>
                <a:spcPts val="0"/>
              </a:spcBef>
              <a:spcAft>
                <a:spcPts val="25"/>
              </a:spcAft>
              <a:buNone/>
            </a:pPr>
            <a:r>
              <a:rPr lang="en" sz="1200" i="1">
                <a:solidFill>
                  <a:srgbClr val="004C97"/>
                </a:solidFill>
              </a:rPr>
              <a:t>—  Summer/Fall 2022, </a:t>
            </a:r>
            <a:br>
              <a:rPr lang="en" sz="1200" i="1">
                <a:solidFill>
                  <a:srgbClr val="004C97"/>
                </a:solidFill>
              </a:rPr>
            </a:br>
            <a:r>
              <a:rPr lang="en" sz="1200" i="1">
                <a:solidFill>
                  <a:srgbClr val="004C97"/>
                </a:solidFill>
              </a:rPr>
              <a:t>first-time college students</a:t>
            </a:r>
            <a:endParaRPr sz="1100" i="1">
              <a:solidFill>
                <a:srgbClr val="004C97"/>
              </a:solidFill>
            </a:endParaRPr>
          </a:p>
        </p:txBody>
      </p:sp>
      <p:pic>
        <p:nvPicPr>
          <p:cNvPr id="211" name="Google Shape;211;p32"/>
          <p:cNvPicPr preferRelativeResize="0"/>
          <p:nvPr/>
        </p:nvPicPr>
        <p:blipFill rotWithShape="1">
          <a:blip r:embed="rId3">
            <a:alphaModFix/>
          </a:blip>
          <a:srcRect l="11142" r="22456"/>
          <a:stretch/>
        </p:blipFill>
        <p:spPr>
          <a:xfrm>
            <a:off x="0" y="0"/>
            <a:ext cx="6071750" cy="5143500"/>
          </a:xfrm>
          <a:prstGeom prst="rect">
            <a:avLst/>
          </a:prstGeom>
          <a:noFill/>
          <a:ln>
            <a:noFill/>
          </a:ln>
        </p:spPr>
      </p:pic>
      <p:sp>
        <p:nvSpPr>
          <p:cNvPr id="212" name="Google Shape;212;p32"/>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8" name="Google Shape;218;p33"/>
          <p:cNvSpPr/>
          <p:nvPr/>
        </p:nvSpPr>
        <p:spPr>
          <a:xfrm>
            <a:off x="0" y="2245659"/>
            <a:ext cx="3728400" cy="950091"/>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3600" b="1">
                <a:solidFill>
                  <a:schemeClr val="lt1"/>
                </a:solidFill>
                <a:latin typeface="Arial Black"/>
                <a:ea typeface="Arial Black"/>
                <a:cs typeface="Arial Black"/>
                <a:sym typeface="Arial Black"/>
              </a:rPr>
              <a:t>Find Your Fit</a:t>
            </a:r>
            <a:endParaRPr sz="1000">
              <a:latin typeface="Arial Black"/>
              <a:ea typeface="Arial Black"/>
              <a:cs typeface="Arial Black"/>
              <a:sym typeface="Arial Black"/>
            </a:endParaRPr>
          </a:p>
        </p:txBody>
      </p:sp>
      <p:sp>
        <p:nvSpPr>
          <p:cNvPr id="219" name="Google Shape;219;p33"/>
          <p:cNvSpPr txBox="1"/>
          <p:nvPr/>
        </p:nvSpPr>
        <p:spPr>
          <a:xfrm>
            <a:off x="1384800" y="3087675"/>
            <a:ext cx="2113500" cy="235500"/>
          </a:xfrm>
          <a:prstGeom prst="rect">
            <a:avLst/>
          </a:prstGeom>
          <a:solidFill>
            <a:srgbClr val="40A829"/>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uwf.edu/Focus2Career</a:t>
            </a:r>
            <a:endParaRPr sz="1300">
              <a:solidFill>
                <a:schemeClr val="lt1"/>
              </a:solidFill>
              <a:latin typeface="Arial Black"/>
              <a:ea typeface="Arial Black"/>
              <a:cs typeface="Arial Black"/>
              <a:sym typeface="Arial Black"/>
            </a:endParaRPr>
          </a:p>
        </p:txBody>
      </p:sp>
      <p:sp>
        <p:nvSpPr>
          <p:cNvPr id="220" name="Google Shape;220;p33"/>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4"/>
          <p:cNvPicPr preferRelativeResize="0"/>
          <p:nvPr/>
        </p:nvPicPr>
        <p:blipFill>
          <a:blip r:embed="rId3">
            <a:alphaModFix/>
          </a:blip>
          <a:stretch>
            <a:fillRect/>
          </a:stretch>
        </p:blipFill>
        <p:spPr>
          <a:xfrm>
            <a:off x="0" y="0"/>
            <a:ext cx="9143990" cy="5143500"/>
          </a:xfrm>
          <a:prstGeom prst="rect">
            <a:avLst/>
          </a:prstGeom>
          <a:noFill/>
          <a:ln>
            <a:noFill/>
          </a:ln>
        </p:spPr>
      </p:pic>
      <p:sp>
        <p:nvSpPr>
          <p:cNvPr id="226" name="Google Shape;226;p34"/>
          <p:cNvSpPr/>
          <p:nvPr/>
        </p:nvSpPr>
        <p:spPr>
          <a:xfrm>
            <a:off x="390950" y="2779625"/>
            <a:ext cx="2530800" cy="1384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Learn by  </a:t>
            </a:r>
            <a:endParaRPr sz="2000">
              <a:solidFill>
                <a:schemeClr val="lt1"/>
              </a:solidFill>
            </a:endParaRPr>
          </a:p>
          <a:p>
            <a:pPr marL="0" lvl="0" indent="0" algn="l" rtl="0">
              <a:lnSpc>
                <a:spcPct val="90000"/>
              </a:lnSpc>
              <a:spcBef>
                <a:spcPts val="0"/>
              </a:spcBef>
              <a:spcAft>
                <a:spcPts val="0"/>
              </a:spcAft>
              <a:buNone/>
            </a:pPr>
            <a:r>
              <a:rPr lang="en" sz="4900" b="1">
                <a:solidFill>
                  <a:schemeClr val="lt1"/>
                </a:solidFill>
                <a:latin typeface="Arial Black"/>
                <a:ea typeface="Arial Black"/>
                <a:cs typeface="Arial Black"/>
                <a:sym typeface="Arial Black"/>
              </a:rPr>
              <a:t>Doing</a:t>
            </a:r>
            <a:endParaRPr/>
          </a:p>
        </p:txBody>
      </p:sp>
      <p:sp>
        <p:nvSpPr>
          <p:cNvPr id="227" name="Google Shape;227;p34"/>
          <p:cNvSpPr txBox="1"/>
          <p:nvPr/>
        </p:nvSpPr>
        <p:spPr>
          <a:xfrm>
            <a:off x="1415225" y="4027275"/>
            <a:ext cx="13443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uwf.edu/HIP</a:t>
            </a:r>
            <a:endParaRPr sz="1300">
              <a:solidFill>
                <a:schemeClr val="lt1"/>
              </a:solidFill>
              <a:latin typeface="Arial Black"/>
              <a:ea typeface="Arial Black"/>
              <a:cs typeface="Arial Black"/>
              <a:sym typeface="Arial Black"/>
            </a:endParaRPr>
          </a:p>
        </p:txBody>
      </p:sp>
      <p:sp>
        <p:nvSpPr>
          <p:cNvPr id="228" name="Google Shape;228;p34"/>
          <p:cNvSpPr/>
          <p:nvPr/>
        </p:nvSpPr>
        <p:spPr>
          <a:xfrm>
            <a:off x="390950" y="317650"/>
            <a:ext cx="8442300" cy="4520400"/>
          </a:xfrm>
          <a:prstGeom prst="rect">
            <a:avLst/>
          </a:prstGeom>
          <a:noFill/>
          <a:ln w="19050" cap="flat" cmpd="sng">
            <a:solidFill>
              <a:srgbClr val="C4D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5"/>
          <p:cNvPicPr preferRelativeResize="0"/>
          <p:nvPr/>
        </p:nvPicPr>
        <p:blipFill rotWithShape="1">
          <a:blip r:embed="rId3">
            <a:alphaModFix/>
          </a:blip>
          <a:srcRect l="45957" t="9529" r="10005" b="2232"/>
          <a:stretch/>
        </p:blipFill>
        <p:spPr>
          <a:xfrm>
            <a:off x="4580450" y="0"/>
            <a:ext cx="4563552" cy="5143500"/>
          </a:xfrm>
          <a:prstGeom prst="rect">
            <a:avLst/>
          </a:prstGeom>
          <a:noFill/>
          <a:ln>
            <a:noFill/>
          </a:ln>
        </p:spPr>
      </p:pic>
      <p:sp>
        <p:nvSpPr>
          <p:cNvPr id="234" name="Google Shape;234;p35"/>
          <p:cNvSpPr/>
          <p:nvPr/>
        </p:nvSpPr>
        <p:spPr>
          <a:xfrm>
            <a:off x="4595600" y="3499685"/>
            <a:ext cx="4563600" cy="14457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Collaborative Learning</a:t>
            </a:r>
            <a:endParaRPr sz="4500" b="1">
              <a:solidFill>
                <a:schemeClr val="lt1"/>
              </a:solidFill>
            </a:endParaRPr>
          </a:p>
        </p:txBody>
      </p:sp>
      <p:pic>
        <p:nvPicPr>
          <p:cNvPr id="235" name="Google Shape;235;p35"/>
          <p:cNvPicPr preferRelativeResize="0"/>
          <p:nvPr/>
        </p:nvPicPr>
        <p:blipFill rotWithShape="1">
          <a:blip r:embed="rId4">
            <a:alphaModFix/>
          </a:blip>
          <a:srcRect l="30947" r="18960"/>
          <a:stretch/>
        </p:blipFill>
        <p:spPr>
          <a:xfrm>
            <a:off x="0" y="0"/>
            <a:ext cx="4580448" cy="5143500"/>
          </a:xfrm>
          <a:prstGeom prst="rect">
            <a:avLst/>
          </a:prstGeom>
          <a:noFill/>
          <a:ln>
            <a:noFill/>
          </a:ln>
        </p:spPr>
      </p:pic>
      <p:cxnSp>
        <p:nvCxnSpPr>
          <p:cNvPr id="236" name="Google Shape;236;p35"/>
          <p:cNvCxnSpPr/>
          <p:nvPr/>
        </p:nvCxnSpPr>
        <p:spPr>
          <a:xfrm>
            <a:off x="4580450" y="-30425"/>
            <a:ext cx="0" cy="5204400"/>
          </a:xfrm>
          <a:prstGeom prst="straightConnector1">
            <a:avLst/>
          </a:prstGeom>
          <a:noFill/>
          <a:ln w="28575" cap="flat" cmpd="sng">
            <a:solidFill>
              <a:schemeClr val="lt1"/>
            </a:solidFill>
            <a:prstDash val="solid"/>
            <a:round/>
            <a:headEnd type="none" w="med" len="med"/>
            <a:tailEnd type="none" w="med" len="med"/>
          </a:ln>
        </p:spPr>
      </p:cxnSp>
      <p:pic>
        <p:nvPicPr>
          <p:cNvPr id="237" name="Google Shape;237;p35"/>
          <p:cNvPicPr preferRelativeResize="0"/>
          <p:nvPr/>
        </p:nvPicPr>
        <p:blipFill rotWithShape="1">
          <a:blip r:embed="rId5">
            <a:alphaModFix/>
          </a:blip>
          <a:srcRect l="28456" t="7990" r="6141" b="12423"/>
          <a:stretch/>
        </p:blipFill>
        <p:spPr>
          <a:xfrm>
            <a:off x="2257950" y="-15217"/>
            <a:ext cx="2779027" cy="1902174"/>
          </a:xfrm>
          <a:prstGeom prst="rect">
            <a:avLst/>
          </a:prstGeom>
          <a:noFill/>
          <a:ln w="28575" cap="flat" cmpd="sng">
            <a:solidFill>
              <a:schemeClr val="lt1"/>
            </a:solidFill>
            <a:prstDash val="solid"/>
            <a:round/>
            <a:headEnd type="none" w="sm" len="sm"/>
            <a:tailEnd type="none" w="sm" len="sm"/>
          </a:ln>
        </p:spPr>
      </p:pic>
      <p:sp>
        <p:nvSpPr>
          <p:cNvPr id="238" name="Google Shape;238;p35"/>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idx="4294967295"/>
          </p:nvPr>
        </p:nvSpPr>
        <p:spPr>
          <a:xfrm>
            <a:off x="2441950" y="221200"/>
            <a:ext cx="1511700" cy="1018500"/>
          </a:xfrm>
          <a:prstGeom prst="rect">
            <a:avLst/>
          </a:prstGeom>
        </p:spPr>
        <p:txBody>
          <a:bodyPr spcFirstLastPara="1" wrap="square" lIns="0" tIns="0" rIns="0" bIns="0" anchor="t" anchorCtr="0">
            <a:noAutofit/>
          </a:bodyPr>
          <a:lstStyle/>
          <a:p>
            <a:pPr marL="0" lvl="0" indent="0" algn="l" rtl="0">
              <a:lnSpc>
                <a:spcPct val="70000"/>
              </a:lnSpc>
              <a:spcBef>
                <a:spcPts val="0"/>
              </a:spcBef>
              <a:spcAft>
                <a:spcPts val="0"/>
              </a:spcAft>
              <a:buNone/>
            </a:pPr>
            <a:r>
              <a:rPr lang="en" sz="8000">
                <a:latin typeface="Arial Black"/>
                <a:ea typeface="Arial Black"/>
                <a:cs typeface="Arial Black"/>
                <a:sym typeface="Arial Black"/>
              </a:rPr>
              <a:t>10</a:t>
            </a:r>
            <a:endParaRPr sz="5000">
              <a:solidFill>
                <a:srgbClr val="FFFFFF"/>
              </a:solidFill>
              <a:latin typeface="Arial Black"/>
              <a:ea typeface="Arial Black"/>
              <a:cs typeface="Arial Black"/>
              <a:sym typeface="Arial Black"/>
            </a:endParaRPr>
          </a:p>
        </p:txBody>
      </p:sp>
      <p:pic>
        <p:nvPicPr>
          <p:cNvPr id="244" name="Google Shape;244;p36"/>
          <p:cNvPicPr preferRelativeResize="0"/>
          <p:nvPr/>
        </p:nvPicPr>
        <p:blipFill rotWithShape="1">
          <a:blip r:embed="rId3">
            <a:alphaModFix/>
          </a:blip>
          <a:srcRect t="3330" b="21668"/>
          <a:stretch/>
        </p:blipFill>
        <p:spPr>
          <a:xfrm>
            <a:off x="0" y="0"/>
            <a:ext cx="9144003" cy="5143500"/>
          </a:xfrm>
          <a:prstGeom prst="rect">
            <a:avLst/>
          </a:prstGeom>
          <a:noFill/>
          <a:ln>
            <a:noFill/>
          </a:ln>
        </p:spPr>
      </p:pic>
      <p:sp>
        <p:nvSpPr>
          <p:cNvPr id="245" name="Google Shape;245;p36"/>
          <p:cNvSpPr/>
          <p:nvPr/>
        </p:nvSpPr>
        <p:spPr>
          <a:xfrm>
            <a:off x="3422100" y="4032600"/>
            <a:ext cx="5721900" cy="8979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Service Learning</a:t>
            </a:r>
            <a:endParaRPr sz="4500" b="1">
              <a:solidFill>
                <a:schemeClr val="lt1"/>
              </a:solidFill>
            </a:endParaRPr>
          </a:p>
        </p:txBody>
      </p:sp>
      <p:sp>
        <p:nvSpPr>
          <p:cNvPr id="246" name="Google Shape;246;p36"/>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7"/>
          <p:cNvPicPr preferRelativeResize="0"/>
          <p:nvPr/>
        </p:nvPicPr>
        <p:blipFill>
          <a:blip r:embed="rId3">
            <a:alphaModFix/>
          </a:blip>
          <a:stretch>
            <a:fillRect/>
          </a:stretch>
        </p:blipFill>
        <p:spPr>
          <a:xfrm>
            <a:off x="0" y="0"/>
            <a:ext cx="9144000" cy="5143513"/>
          </a:xfrm>
          <a:prstGeom prst="rect">
            <a:avLst/>
          </a:prstGeom>
          <a:noFill/>
          <a:ln>
            <a:noFill/>
          </a:ln>
        </p:spPr>
      </p:pic>
      <p:sp>
        <p:nvSpPr>
          <p:cNvPr id="252" name="Google Shape;252;p37"/>
          <p:cNvSpPr/>
          <p:nvPr/>
        </p:nvSpPr>
        <p:spPr>
          <a:xfrm>
            <a:off x="5683500" y="1220025"/>
            <a:ext cx="3460500" cy="8979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Research</a:t>
            </a:r>
            <a:endParaRPr sz="4500" b="1">
              <a:solidFill>
                <a:schemeClr val="lt1"/>
              </a:solidFill>
            </a:endParaRPr>
          </a:p>
        </p:txBody>
      </p:sp>
      <p:sp>
        <p:nvSpPr>
          <p:cNvPr id="253" name="Google Shape;253;p37"/>
          <p:cNvSpPr txBox="1"/>
          <p:nvPr/>
        </p:nvSpPr>
        <p:spPr>
          <a:xfrm>
            <a:off x="7380475" y="2037575"/>
            <a:ext cx="14274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uwf.edu/OUR</a:t>
            </a:r>
            <a:endParaRPr sz="1300">
              <a:solidFill>
                <a:schemeClr val="lt1"/>
              </a:solidFill>
              <a:latin typeface="Arial Black"/>
              <a:ea typeface="Arial Black"/>
              <a:cs typeface="Arial Black"/>
              <a:sym typeface="Arial Black"/>
            </a:endParaRPr>
          </a:p>
        </p:txBody>
      </p:sp>
      <p:sp>
        <p:nvSpPr>
          <p:cNvPr id="254" name="Google Shape;254;p37"/>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78"/>
        <p:cNvGrpSpPr/>
        <p:nvPr/>
      </p:nvGrpSpPr>
      <p:grpSpPr>
        <a:xfrm>
          <a:off x="0" y="0"/>
          <a:ext cx="0" cy="0"/>
          <a:chOff x="0" y="0"/>
          <a:chExt cx="0" cy="0"/>
        </a:xfrm>
      </p:grpSpPr>
      <p:pic>
        <p:nvPicPr>
          <p:cNvPr id="79" name="Google Shape;79;p20"/>
          <p:cNvPicPr preferRelativeResize="0"/>
          <p:nvPr/>
        </p:nvPicPr>
        <p:blipFill rotWithShape="1">
          <a:blip r:embed="rId3">
            <a:alphaModFix/>
          </a:blip>
          <a:srcRect/>
          <a:stretch/>
        </p:blipFill>
        <p:spPr>
          <a:xfrm>
            <a:off x="-38150" y="-38025"/>
            <a:ext cx="9211574" cy="5181524"/>
          </a:xfrm>
          <a:prstGeom prst="rect">
            <a:avLst/>
          </a:prstGeom>
          <a:noFill/>
          <a:ln>
            <a:noFill/>
          </a:ln>
        </p:spPr>
      </p:pic>
      <p:sp>
        <p:nvSpPr>
          <p:cNvPr id="80" name="Google Shape;80;p20"/>
          <p:cNvSpPr/>
          <p:nvPr/>
        </p:nvSpPr>
        <p:spPr>
          <a:xfrm>
            <a:off x="3941200" y="-38025"/>
            <a:ext cx="4961100" cy="18186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Admissions 101</a:t>
            </a:r>
            <a:endParaRPr sz="4000" b="1">
              <a:solidFill>
                <a:schemeClr val="lt1"/>
              </a:solidFill>
              <a:latin typeface="Arial Black"/>
              <a:ea typeface="Arial Black"/>
              <a:cs typeface="Arial Black"/>
              <a:sym typeface="Arial Black"/>
            </a:endParaRPr>
          </a:p>
          <a:p>
            <a:pPr marL="342900" lvl="0" indent="-215900" algn="l" rtl="0">
              <a:lnSpc>
                <a:spcPct val="110000"/>
              </a:lnSpc>
              <a:spcBef>
                <a:spcPts val="1000"/>
              </a:spcBef>
              <a:spcAft>
                <a:spcPts val="0"/>
              </a:spcAft>
              <a:buClr>
                <a:schemeClr val="lt1"/>
              </a:buClr>
              <a:buSzPts val="1600"/>
              <a:buChar char="●"/>
            </a:pPr>
            <a:r>
              <a:rPr lang="en" sz="1600">
                <a:solidFill>
                  <a:schemeClr val="lt1"/>
                </a:solidFill>
              </a:rPr>
              <a:t>About UWF</a:t>
            </a:r>
            <a:endParaRPr sz="1600">
              <a:solidFill>
                <a:schemeClr val="lt1"/>
              </a:solidFill>
            </a:endParaRPr>
          </a:p>
          <a:p>
            <a:pPr marL="342900" lvl="0" indent="-215900" algn="l" rtl="0">
              <a:lnSpc>
                <a:spcPct val="110000"/>
              </a:lnSpc>
              <a:spcBef>
                <a:spcPts val="25"/>
              </a:spcBef>
              <a:spcAft>
                <a:spcPts val="25"/>
              </a:spcAft>
              <a:buClr>
                <a:schemeClr val="lt1"/>
              </a:buClr>
              <a:buSzPts val="1600"/>
              <a:buChar char="●"/>
            </a:pPr>
            <a:r>
              <a:rPr lang="en" sz="1600">
                <a:solidFill>
                  <a:schemeClr val="lt1"/>
                </a:solidFill>
              </a:rPr>
              <a:t>Class profile</a:t>
            </a:r>
            <a:endParaRPr sz="4000" b="1">
              <a:solidFill>
                <a:schemeClr val="lt1"/>
              </a:solidFill>
            </a:endParaRPr>
          </a:p>
        </p:txBody>
      </p:sp>
      <p:sp>
        <p:nvSpPr>
          <p:cNvPr id="81" name="Google Shape;81;p20"/>
          <p:cNvSpPr txBox="1"/>
          <p:nvPr/>
        </p:nvSpPr>
        <p:spPr>
          <a:xfrm>
            <a:off x="6029063" y="855160"/>
            <a:ext cx="1941600" cy="1015800"/>
          </a:xfrm>
          <a:prstGeom prst="rect">
            <a:avLst/>
          </a:prstGeom>
          <a:noFill/>
          <a:ln>
            <a:noFill/>
          </a:ln>
        </p:spPr>
        <p:txBody>
          <a:bodyPr spcFirstLastPara="1" wrap="square" lIns="91425" tIns="91425" rIns="91425" bIns="91425" anchor="t" anchorCtr="0">
            <a:noAutofit/>
          </a:bodyPr>
          <a:lstStyle/>
          <a:p>
            <a:pPr marL="342900" lvl="0" indent="-215900" algn="l" rtl="0">
              <a:lnSpc>
                <a:spcPct val="110000"/>
              </a:lnSpc>
              <a:spcBef>
                <a:spcPts val="0"/>
              </a:spcBef>
              <a:spcAft>
                <a:spcPts val="0"/>
              </a:spcAft>
              <a:buClr>
                <a:schemeClr val="lt1"/>
              </a:buClr>
              <a:buSzPts val="1600"/>
              <a:buChar char="●"/>
            </a:pPr>
            <a:r>
              <a:rPr lang="en" sz="1600">
                <a:solidFill>
                  <a:schemeClr val="lt1"/>
                </a:solidFill>
              </a:rPr>
              <a:t>Applying</a:t>
            </a:r>
            <a:endParaRPr sz="1600">
              <a:solidFill>
                <a:schemeClr val="lt1"/>
              </a:solidFill>
            </a:endParaRPr>
          </a:p>
          <a:p>
            <a:pPr marL="342900" lvl="0" indent="-215900" algn="l" rtl="0">
              <a:lnSpc>
                <a:spcPct val="110000"/>
              </a:lnSpc>
              <a:spcBef>
                <a:spcPts val="25"/>
              </a:spcBef>
              <a:spcAft>
                <a:spcPts val="25"/>
              </a:spcAft>
              <a:buClr>
                <a:schemeClr val="lt1"/>
              </a:buClr>
              <a:buSzPts val="1600"/>
              <a:buChar char="●"/>
            </a:pPr>
            <a:r>
              <a:rPr lang="en" sz="1600">
                <a:solidFill>
                  <a:schemeClr val="lt1"/>
                </a:solidFill>
              </a:rPr>
              <a:t>Scholarships</a:t>
            </a:r>
            <a:endParaRPr sz="1600">
              <a:solidFill>
                <a:schemeClr val="lt1"/>
              </a:solidFill>
            </a:endParaRPr>
          </a:p>
        </p:txBody>
      </p:sp>
      <p:sp>
        <p:nvSpPr>
          <p:cNvPr id="82" name="Google Shape;82;p20"/>
          <p:cNvSpPr txBox="1"/>
          <p:nvPr/>
        </p:nvSpPr>
        <p:spPr>
          <a:xfrm>
            <a:off x="5471450" y="2758125"/>
            <a:ext cx="2409600" cy="1285500"/>
          </a:xfrm>
          <a:prstGeom prst="rect">
            <a:avLst/>
          </a:prstGeom>
          <a:noFill/>
          <a:ln>
            <a:noFill/>
          </a:ln>
        </p:spPr>
        <p:txBody>
          <a:bodyPr spcFirstLastPara="1" wrap="square" lIns="91425" tIns="91425" rIns="91425" bIns="91425" anchor="t" anchorCtr="0">
            <a:noAutofit/>
          </a:bodyPr>
          <a:lstStyle/>
          <a:p>
            <a:pPr marL="342900" lvl="0" indent="-215900" algn="l" rtl="0">
              <a:lnSpc>
                <a:spcPct val="110000"/>
              </a:lnSpc>
              <a:spcBef>
                <a:spcPts val="0"/>
              </a:spcBef>
              <a:spcAft>
                <a:spcPts val="25"/>
              </a:spcAft>
              <a:buClr>
                <a:schemeClr val="lt1"/>
              </a:buClr>
              <a:buSzPts val="1600"/>
              <a:buChar char="●"/>
            </a:pPr>
            <a:endParaRPr sz="16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8"/>
          <p:cNvPicPr preferRelativeResize="0"/>
          <p:nvPr/>
        </p:nvPicPr>
        <p:blipFill>
          <a:blip r:embed="rId3">
            <a:alphaModFix/>
          </a:blip>
          <a:stretch>
            <a:fillRect/>
          </a:stretch>
        </p:blipFill>
        <p:spPr>
          <a:xfrm>
            <a:off x="0" y="0"/>
            <a:ext cx="9144000" cy="5143503"/>
          </a:xfrm>
          <a:prstGeom prst="rect">
            <a:avLst/>
          </a:prstGeom>
          <a:noFill/>
          <a:ln>
            <a:noFill/>
          </a:ln>
        </p:spPr>
      </p:pic>
      <p:sp>
        <p:nvSpPr>
          <p:cNvPr id="260" name="Google Shape;260;p38"/>
          <p:cNvSpPr/>
          <p:nvPr/>
        </p:nvSpPr>
        <p:spPr>
          <a:xfrm>
            <a:off x="0" y="3502425"/>
            <a:ext cx="3926100" cy="8979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Mentorship</a:t>
            </a:r>
            <a:endParaRPr sz="4500" b="1">
              <a:solidFill>
                <a:schemeClr val="lt1"/>
              </a:solidFill>
            </a:endParaRPr>
          </a:p>
        </p:txBody>
      </p:sp>
      <p:sp>
        <p:nvSpPr>
          <p:cNvPr id="261" name="Google Shape;261;p38"/>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9"/>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267" name="Google Shape;267;p39"/>
          <p:cNvPicPr preferRelativeResize="0"/>
          <p:nvPr/>
        </p:nvPicPr>
        <p:blipFill>
          <a:blip r:embed="rId4">
            <a:alphaModFix/>
          </a:blip>
          <a:stretch>
            <a:fillRect/>
          </a:stretch>
        </p:blipFill>
        <p:spPr>
          <a:xfrm rot="10368723">
            <a:off x="1863758" y="-106088"/>
            <a:ext cx="1075934" cy="1075955"/>
          </a:xfrm>
          <a:prstGeom prst="rect">
            <a:avLst/>
          </a:prstGeom>
          <a:noFill/>
          <a:ln>
            <a:noFill/>
          </a:ln>
        </p:spPr>
      </p:pic>
      <p:sp>
        <p:nvSpPr>
          <p:cNvPr id="268" name="Google Shape;268;p39"/>
          <p:cNvSpPr/>
          <p:nvPr/>
        </p:nvSpPr>
        <p:spPr>
          <a:xfrm>
            <a:off x="5581200" y="3700150"/>
            <a:ext cx="3562800" cy="8979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Fieldwork</a:t>
            </a:r>
            <a:endParaRPr sz="4500" b="1">
              <a:solidFill>
                <a:schemeClr val="lt1"/>
              </a:solidFill>
            </a:endParaRPr>
          </a:p>
        </p:txBody>
      </p:sp>
      <p:sp>
        <p:nvSpPr>
          <p:cNvPr id="269" name="Google Shape;269;p39"/>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t="9481" r="13329" b="3848"/>
          <a:stretch/>
        </p:blipFill>
        <p:spPr>
          <a:xfrm>
            <a:off x="0" y="0"/>
            <a:ext cx="9144005" cy="5143500"/>
          </a:xfrm>
          <a:prstGeom prst="rect">
            <a:avLst/>
          </a:prstGeom>
          <a:noFill/>
          <a:ln>
            <a:noFill/>
          </a:ln>
        </p:spPr>
      </p:pic>
      <p:sp>
        <p:nvSpPr>
          <p:cNvPr id="275" name="Google Shape;275;p40"/>
          <p:cNvSpPr/>
          <p:nvPr/>
        </p:nvSpPr>
        <p:spPr>
          <a:xfrm>
            <a:off x="0" y="3441525"/>
            <a:ext cx="3958200" cy="8979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Internships</a:t>
            </a:r>
            <a:endParaRPr sz="4500" b="1">
              <a:solidFill>
                <a:schemeClr val="lt1"/>
              </a:solidFill>
            </a:endParaRPr>
          </a:p>
        </p:txBody>
      </p:sp>
      <p:sp>
        <p:nvSpPr>
          <p:cNvPr id="276" name="Google Shape;276;p40"/>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1"/>
          <p:cNvPicPr preferRelativeResize="0"/>
          <p:nvPr/>
        </p:nvPicPr>
        <p:blipFill>
          <a:blip r:embed="rId3">
            <a:alphaModFix/>
          </a:blip>
          <a:stretch>
            <a:fillRect/>
          </a:stretch>
        </p:blipFill>
        <p:spPr>
          <a:xfrm>
            <a:off x="0" y="-5250"/>
            <a:ext cx="9144029" cy="5143500"/>
          </a:xfrm>
          <a:prstGeom prst="rect">
            <a:avLst/>
          </a:prstGeom>
          <a:noFill/>
          <a:ln>
            <a:noFill/>
          </a:ln>
        </p:spPr>
      </p:pic>
      <p:sp>
        <p:nvSpPr>
          <p:cNvPr id="282" name="Google Shape;282;p41"/>
          <p:cNvSpPr/>
          <p:nvPr/>
        </p:nvSpPr>
        <p:spPr>
          <a:xfrm>
            <a:off x="5455225" y="2422100"/>
            <a:ext cx="3688800" cy="23103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Kugelman Honors</a:t>
            </a:r>
            <a:endParaRPr sz="4300" b="1">
              <a:solidFill>
                <a:schemeClr val="lt1"/>
              </a:solidFill>
              <a:latin typeface="Arial Black"/>
              <a:ea typeface="Arial Black"/>
              <a:cs typeface="Arial Black"/>
              <a:sym typeface="Arial Black"/>
            </a:endParaRPr>
          </a:p>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Program</a:t>
            </a:r>
            <a:endParaRPr sz="4300" b="1">
              <a:solidFill>
                <a:schemeClr val="lt1"/>
              </a:solidFill>
              <a:latin typeface="Arial Black"/>
              <a:ea typeface="Arial Black"/>
              <a:cs typeface="Arial Black"/>
              <a:sym typeface="Arial Black"/>
            </a:endParaRPr>
          </a:p>
        </p:txBody>
      </p:sp>
      <p:sp>
        <p:nvSpPr>
          <p:cNvPr id="283" name="Google Shape;283;p41"/>
          <p:cNvSpPr txBox="1"/>
          <p:nvPr/>
        </p:nvSpPr>
        <p:spPr>
          <a:xfrm>
            <a:off x="7256975" y="4563875"/>
            <a:ext cx="15951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uwf.edu/Honors</a:t>
            </a:r>
            <a:endParaRPr sz="1300">
              <a:solidFill>
                <a:schemeClr val="lt1"/>
              </a:solidFill>
              <a:latin typeface="Arial Black"/>
              <a:ea typeface="Arial Black"/>
              <a:cs typeface="Arial Black"/>
              <a:sym typeface="Arial Black"/>
            </a:endParaRPr>
          </a:p>
        </p:txBody>
      </p:sp>
      <p:sp>
        <p:nvSpPr>
          <p:cNvPr id="284" name="Google Shape;284;p41"/>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2"/>
          <p:cNvPicPr preferRelativeResize="0"/>
          <p:nvPr/>
        </p:nvPicPr>
        <p:blipFill rotWithShape="1">
          <a:blip r:embed="rId3">
            <a:alphaModFix/>
          </a:blip>
          <a:srcRect r="1623" b="4187"/>
          <a:stretch/>
        </p:blipFill>
        <p:spPr>
          <a:xfrm>
            <a:off x="-66950" y="-234650"/>
            <a:ext cx="9210945" cy="5378148"/>
          </a:xfrm>
          <a:prstGeom prst="rect">
            <a:avLst/>
          </a:prstGeom>
          <a:noFill/>
          <a:ln>
            <a:noFill/>
          </a:ln>
        </p:spPr>
      </p:pic>
      <p:pic>
        <p:nvPicPr>
          <p:cNvPr id="290" name="Google Shape;290;p42"/>
          <p:cNvPicPr preferRelativeResize="0"/>
          <p:nvPr/>
        </p:nvPicPr>
        <p:blipFill rotWithShape="1">
          <a:blip r:embed="rId4">
            <a:alphaModFix/>
          </a:blip>
          <a:srcRect l="3901" t="4874" r="249" b="23126"/>
          <a:stretch/>
        </p:blipFill>
        <p:spPr>
          <a:xfrm>
            <a:off x="-66950" y="-234650"/>
            <a:ext cx="9210950" cy="5378149"/>
          </a:xfrm>
          <a:prstGeom prst="rect">
            <a:avLst/>
          </a:prstGeom>
          <a:noFill/>
          <a:ln>
            <a:noFill/>
          </a:ln>
        </p:spPr>
      </p:pic>
      <p:sp>
        <p:nvSpPr>
          <p:cNvPr id="291" name="Google Shape;291;p42"/>
          <p:cNvSpPr/>
          <p:nvPr/>
        </p:nvSpPr>
        <p:spPr>
          <a:xfrm>
            <a:off x="4519800" y="291875"/>
            <a:ext cx="4624200" cy="8979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Study Abroad</a:t>
            </a:r>
            <a:endParaRPr sz="4500" b="1">
              <a:solidFill>
                <a:schemeClr val="lt1"/>
              </a:solidFill>
            </a:endParaRPr>
          </a:p>
        </p:txBody>
      </p:sp>
      <p:sp>
        <p:nvSpPr>
          <p:cNvPr id="292" name="Google Shape;292;p42"/>
          <p:cNvSpPr txBox="1"/>
          <p:nvPr/>
        </p:nvSpPr>
        <p:spPr>
          <a:xfrm>
            <a:off x="6717200" y="1124650"/>
            <a:ext cx="20820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uwf.edu/StudyAbroad</a:t>
            </a:r>
            <a:endParaRPr sz="1300">
              <a:solidFill>
                <a:schemeClr val="lt1"/>
              </a:solidFill>
              <a:latin typeface="Arial Black"/>
              <a:ea typeface="Arial Black"/>
              <a:cs typeface="Arial Black"/>
              <a:sym typeface="Arial Black"/>
            </a:endParaRPr>
          </a:p>
        </p:txBody>
      </p:sp>
      <p:sp>
        <p:nvSpPr>
          <p:cNvPr id="293" name="Google Shape;293;p42"/>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3"/>
          <p:cNvPicPr preferRelativeResize="0"/>
          <p:nvPr/>
        </p:nvPicPr>
        <p:blipFill>
          <a:blip r:embed="rId3">
            <a:alphaModFix/>
          </a:blip>
          <a:stretch>
            <a:fillRect/>
          </a:stretch>
        </p:blipFill>
        <p:spPr>
          <a:xfrm>
            <a:off x="0" y="0"/>
            <a:ext cx="9144014" cy="5143500"/>
          </a:xfrm>
          <a:prstGeom prst="rect">
            <a:avLst/>
          </a:prstGeom>
          <a:noFill/>
          <a:ln>
            <a:noFill/>
          </a:ln>
        </p:spPr>
      </p:pic>
      <p:sp>
        <p:nvSpPr>
          <p:cNvPr id="299" name="Google Shape;299;p43"/>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3"/>
          <p:cNvSpPr/>
          <p:nvPr/>
        </p:nvSpPr>
        <p:spPr>
          <a:xfrm>
            <a:off x="5613600" y="2936750"/>
            <a:ext cx="3530400" cy="12243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3100" b="1">
                <a:solidFill>
                  <a:schemeClr val="lt1"/>
                </a:solidFill>
                <a:latin typeface="Arial Black"/>
                <a:ea typeface="Arial Black"/>
                <a:cs typeface="Arial Black"/>
                <a:sym typeface="Arial Black"/>
              </a:rPr>
              <a:t>Air Force and Army ROTC</a:t>
            </a:r>
            <a:endParaRPr sz="3300" b="1">
              <a:solidFill>
                <a:schemeClr val="lt1"/>
              </a:solidFill>
            </a:endParaRPr>
          </a:p>
        </p:txBody>
      </p:sp>
      <p:sp>
        <p:nvSpPr>
          <p:cNvPr id="301" name="Google Shape;301;p43"/>
          <p:cNvSpPr/>
          <p:nvPr/>
        </p:nvSpPr>
        <p:spPr>
          <a:xfrm>
            <a:off x="280800" y="578250"/>
            <a:ext cx="2473500" cy="12243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spcBef>
                <a:spcPts val="0"/>
              </a:spcBef>
              <a:spcAft>
                <a:spcPts val="0"/>
              </a:spcAft>
              <a:buNone/>
            </a:pPr>
            <a:r>
              <a:rPr lang="en" sz="1100">
                <a:solidFill>
                  <a:schemeClr val="lt1"/>
                </a:solidFill>
              </a:rPr>
              <a:t>UWF IS A</a:t>
            </a:r>
            <a:endParaRPr sz="3700" b="1">
              <a:solidFill>
                <a:schemeClr val="lt1"/>
              </a:solidFill>
              <a:latin typeface="Arial Black"/>
              <a:ea typeface="Arial Black"/>
              <a:cs typeface="Arial Black"/>
              <a:sym typeface="Arial Black"/>
            </a:endParaRPr>
          </a:p>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TOP 10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MILITARY FRIENDLY SCHOOL</a:t>
            </a:r>
            <a:endParaRPr sz="3100" b="1">
              <a:solidFill>
                <a:schemeClr val="lt1"/>
              </a:solidFill>
            </a:endParaRPr>
          </a:p>
        </p:txBody>
      </p:sp>
      <p:sp>
        <p:nvSpPr>
          <p:cNvPr id="302" name="Google Shape;302;p43"/>
          <p:cNvSpPr txBox="1"/>
          <p:nvPr/>
        </p:nvSpPr>
        <p:spPr>
          <a:xfrm>
            <a:off x="280800" y="4976458"/>
            <a:ext cx="8043000" cy="243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000" i="1">
                <a:solidFill>
                  <a:schemeClr val="lt1"/>
                </a:solidFill>
              </a:rPr>
              <a:t>The appearance of U.S. Department of Defense visual information does not imply or constitute DoD endorsement.</a:t>
            </a:r>
            <a:endParaRPr sz="1000" i="1">
              <a:solidFill>
                <a:schemeClr val="lt1"/>
              </a:solidFill>
            </a:endParaRPr>
          </a:p>
          <a:p>
            <a:pPr marL="228600" lvl="0" indent="-228600" algn="r" rtl="0">
              <a:lnSpc>
                <a:spcPct val="110000"/>
              </a:lnSpc>
              <a:spcBef>
                <a:spcPts val="0"/>
              </a:spcBef>
              <a:spcAft>
                <a:spcPts val="25"/>
              </a:spcAft>
              <a:buNone/>
            </a:pPr>
            <a:endParaRPr sz="10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4"/>
          <p:cNvPicPr preferRelativeResize="0"/>
          <p:nvPr/>
        </p:nvPicPr>
        <p:blipFill>
          <a:blip r:embed="rId3">
            <a:alphaModFix/>
          </a:blip>
          <a:stretch>
            <a:fillRect/>
          </a:stretch>
        </p:blipFill>
        <p:spPr>
          <a:xfrm>
            <a:off x="0" y="-1"/>
            <a:ext cx="9144000" cy="5143511"/>
          </a:xfrm>
          <a:prstGeom prst="rect">
            <a:avLst/>
          </a:prstGeom>
          <a:noFill/>
          <a:ln>
            <a:noFill/>
          </a:ln>
        </p:spPr>
      </p:pic>
      <p:sp>
        <p:nvSpPr>
          <p:cNvPr id="308" name="Google Shape;308;p44"/>
          <p:cNvSpPr/>
          <p:nvPr/>
        </p:nvSpPr>
        <p:spPr>
          <a:xfrm>
            <a:off x="4968575" y="2299000"/>
            <a:ext cx="3872700" cy="2257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    Reasons to Live on Campus</a:t>
            </a:r>
            <a:endParaRPr sz="4500" b="1">
              <a:solidFill>
                <a:schemeClr val="lt1"/>
              </a:solidFill>
            </a:endParaRPr>
          </a:p>
        </p:txBody>
      </p:sp>
      <p:sp>
        <p:nvSpPr>
          <p:cNvPr id="309" name="Google Shape;309;p44"/>
          <p:cNvSpPr/>
          <p:nvPr/>
        </p:nvSpPr>
        <p:spPr>
          <a:xfrm>
            <a:off x="390950" y="317650"/>
            <a:ext cx="8442300" cy="4520400"/>
          </a:xfrm>
          <a:prstGeom prst="rect">
            <a:avLst/>
          </a:prstGeom>
          <a:noFill/>
          <a:ln w="1905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4"/>
          <p:cNvSpPr txBox="1"/>
          <p:nvPr/>
        </p:nvSpPr>
        <p:spPr>
          <a:xfrm>
            <a:off x="6960815" y="4458308"/>
            <a:ext cx="1716600" cy="235500"/>
          </a:xfrm>
          <a:prstGeom prst="rect">
            <a:avLst/>
          </a:prstGeom>
          <a:solidFill>
            <a:srgbClr val="92D050"/>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uwf.edu/Housing</a:t>
            </a:r>
            <a:endParaRPr sz="1300">
              <a:solidFill>
                <a:schemeClr val="lt1"/>
              </a:solidFill>
              <a:latin typeface="Arial Black"/>
              <a:ea typeface="Arial Black"/>
              <a:cs typeface="Arial Black"/>
              <a:sym typeface="Arial Black"/>
            </a:endParaRPr>
          </a:p>
        </p:txBody>
      </p:sp>
      <p:pic>
        <p:nvPicPr>
          <p:cNvPr id="311" name="Google Shape;311;p44"/>
          <p:cNvPicPr preferRelativeResize="0"/>
          <p:nvPr/>
        </p:nvPicPr>
        <p:blipFill>
          <a:blip r:embed="rId4">
            <a:alphaModFix/>
          </a:blip>
          <a:stretch>
            <a:fillRect/>
          </a:stretch>
        </p:blipFill>
        <p:spPr>
          <a:xfrm>
            <a:off x="5137066" y="2496807"/>
            <a:ext cx="773199" cy="674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5"/>
          <p:cNvPicPr preferRelativeResize="0"/>
          <p:nvPr/>
        </p:nvPicPr>
        <p:blipFill>
          <a:blip r:embed="rId3">
            <a:alphaModFix/>
          </a:blip>
          <a:stretch>
            <a:fillRect/>
          </a:stretch>
        </p:blipFill>
        <p:spPr>
          <a:xfrm>
            <a:off x="0" y="0"/>
            <a:ext cx="9144000" cy="5143508"/>
          </a:xfrm>
          <a:prstGeom prst="rect">
            <a:avLst/>
          </a:prstGeom>
          <a:noFill/>
          <a:ln>
            <a:noFill/>
          </a:ln>
        </p:spPr>
      </p:pic>
      <p:sp>
        <p:nvSpPr>
          <p:cNvPr id="317" name="Google Shape;317;p45"/>
          <p:cNvSpPr/>
          <p:nvPr/>
        </p:nvSpPr>
        <p:spPr>
          <a:xfrm>
            <a:off x="4306200" y="3575550"/>
            <a:ext cx="4837800" cy="9135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Close to Class</a:t>
            </a:r>
            <a:endParaRPr sz="4500" b="1">
              <a:solidFill>
                <a:schemeClr val="lt1"/>
              </a:solidFill>
            </a:endParaRPr>
          </a:p>
        </p:txBody>
      </p:sp>
      <p:sp>
        <p:nvSpPr>
          <p:cNvPr id="318" name="Google Shape;318;p45"/>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6"/>
          <p:cNvPicPr preferRelativeResize="0"/>
          <p:nvPr/>
        </p:nvPicPr>
        <p:blipFill>
          <a:blip r:embed="rId3">
            <a:alphaModFix/>
          </a:blip>
          <a:stretch>
            <a:fillRect/>
          </a:stretch>
        </p:blipFill>
        <p:spPr>
          <a:xfrm>
            <a:off x="0" y="16"/>
            <a:ext cx="9144077" cy="5143500"/>
          </a:xfrm>
          <a:prstGeom prst="rect">
            <a:avLst/>
          </a:prstGeom>
          <a:noFill/>
          <a:ln>
            <a:noFill/>
          </a:ln>
        </p:spPr>
      </p:pic>
      <p:sp>
        <p:nvSpPr>
          <p:cNvPr id="324" name="Google Shape;324;p46"/>
          <p:cNvSpPr/>
          <p:nvPr/>
        </p:nvSpPr>
        <p:spPr>
          <a:xfrm>
            <a:off x="4064350" y="3545100"/>
            <a:ext cx="5079900" cy="9135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Close to Dining</a:t>
            </a:r>
            <a:endParaRPr sz="4500" b="1">
              <a:solidFill>
                <a:schemeClr val="lt1"/>
              </a:solidFill>
            </a:endParaRPr>
          </a:p>
        </p:txBody>
      </p:sp>
      <p:sp>
        <p:nvSpPr>
          <p:cNvPr id="325" name="Google Shape;325;p46"/>
          <p:cNvSpPr txBox="1"/>
          <p:nvPr/>
        </p:nvSpPr>
        <p:spPr>
          <a:xfrm>
            <a:off x="7273950" y="4397650"/>
            <a:ext cx="15711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uwf.edu/Dining</a:t>
            </a:r>
            <a:endParaRPr sz="1300">
              <a:solidFill>
                <a:schemeClr val="lt1"/>
              </a:solidFill>
              <a:latin typeface="Arial Black"/>
              <a:ea typeface="Arial Black"/>
              <a:cs typeface="Arial Black"/>
              <a:sym typeface="Arial Black"/>
            </a:endParaRPr>
          </a:p>
        </p:txBody>
      </p:sp>
      <p:sp>
        <p:nvSpPr>
          <p:cNvPr id="326" name="Google Shape;326;p46"/>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6"/>
          <p:cNvSpPr txBox="1">
            <a:spLocks noGrp="1"/>
          </p:cNvSpPr>
          <p:nvPr>
            <p:ph type="title" idx="4294967295"/>
          </p:nvPr>
        </p:nvSpPr>
        <p:spPr>
          <a:xfrm>
            <a:off x="322600" y="4938825"/>
            <a:ext cx="3405600" cy="420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200" b="0" i="1">
                <a:solidFill>
                  <a:srgbClr val="FFFFFF"/>
                </a:solidFill>
              </a:rPr>
              <a:t>Nautilus Market, University Commons</a:t>
            </a:r>
            <a:endParaRPr sz="1200" b="0" i="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7"/>
          <p:cNvPicPr preferRelativeResize="0"/>
          <p:nvPr/>
        </p:nvPicPr>
        <p:blipFill>
          <a:blip r:embed="rId3">
            <a:alphaModFix/>
          </a:blip>
          <a:stretch>
            <a:fillRect/>
          </a:stretch>
        </p:blipFill>
        <p:spPr>
          <a:xfrm>
            <a:off x="-33" y="0"/>
            <a:ext cx="9144034" cy="5143500"/>
          </a:xfrm>
          <a:prstGeom prst="rect">
            <a:avLst/>
          </a:prstGeom>
          <a:noFill/>
          <a:ln>
            <a:noFill/>
          </a:ln>
        </p:spPr>
      </p:pic>
      <p:sp>
        <p:nvSpPr>
          <p:cNvPr id="333" name="Google Shape;333;p47"/>
          <p:cNvSpPr/>
          <p:nvPr/>
        </p:nvSpPr>
        <p:spPr>
          <a:xfrm>
            <a:off x="5269625" y="0"/>
            <a:ext cx="3594300" cy="14637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Amenities Included</a:t>
            </a:r>
            <a:endParaRPr sz="4500" b="1">
              <a:solidFill>
                <a:schemeClr val="lt1"/>
              </a:solidFill>
            </a:endParaRPr>
          </a:p>
        </p:txBody>
      </p:sp>
      <p:sp>
        <p:nvSpPr>
          <p:cNvPr id="334" name="Google Shape;334;p47"/>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21"/>
          <p:cNvPicPr preferRelativeResize="0"/>
          <p:nvPr/>
        </p:nvPicPr>
        <p:blipFill>
          <a:blip r:embed="rId3">
            <a:alphaModFix/>
          </a:blip>
          <a:stretch>
            <a:fillRect/>
          </a:stretch>
        </p:blipFill>
        <p:spPr>
          <a:xfrm>
            <a:off x="0" y="0"/>
            <a:ext cx="9144000" cy="5143505"/>
          </a:xfrm>
          <a:prstGeom prst="rect">
            <a:avLst/>
          </a:prstGeom>
          <a:noFill/>
          <a:ln>
            <a:noFill/>
          </a:ln>
        </p:spPr>
      </p:pic>
      <p:sp>
        <p:nvSpPr>
          <p:cNvPr id="88" name="Google Shape;88;p21"/>
          <p:cNvSpPr/>
          <p:nvPr/>
        </p:nvSpPr>
        <p:spPr>
          <a:xfrm rot="-5400000">
            <a:off x="1999324" y="-2008800"/>
            <a:ext cx="5158800" cy="9145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endParaRPr/>
          </a:p>
        </p:txBody>
      </p:sp>
      <p:sp>
        <p:nvSpPr>
          <p:cNvPr id="89" name="Google Shape;89;p21"/>
          <p:cNvSpPr txBox="1"/>
          <p:nvPr/>
        </p:nvSpPr>
        <p:spPr>
          <a:xfrm>
            <a:off x="390960" y="4365250"/>
            <a:ext cx="1782900" cy="235500"/>
          </a:xfrm>
          <a:prstGeom prst="rect">
            <a:avLst/>
          </a:prstGeom>
          <a:solidFill>
            <a:srgbClr val="009CDE"/>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uwf.edu/Rankings</a:t>
            </a:r>
            <a:endParaRPr sz="1300">
              <a:solidFill>
                <a:schemeClr val="lt1"/>
              </a:solidFill>
              <a:latin typeface="Arial Black"/>
              <a:ea typeface="Arial Black"/>
              <a:cs typeface="Arial Black"/>
              <a:sym typeface="Arial Black"/>
            </a:endParaRPr>
          </a:p>
        </p:txBody>
      </p:sp>
      <p:sp>
        <p:nvSpPr>
          <p:cNvPr id="90" name="Google Shape;90;p21"/>
          <p:cNvSpPr/>
          <p:nvPr/>
        </p:nvSpPr>
        <p:spPr>
          <a:xfrm>
            <a:off x="390950" y="317650"/>
            <a:ext cx="8442300" cy="4520400"/>
          </a:xfrm>
          <a:prstGeom prst="rect">
            <a:avLst/>
          </a:prstGeom>
          <a:noFill/>
          <a:ln w="19050" cap="flat" cmpd="sng">
            <a:solidFill>
              <a:srgbClr val="C4D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p:nvPr/>
        </p:nvSpPr>
        <p:spPr>
          <a:xfrm>
            <a:off x="717950" y="929275"/>
            <a:ext cx="5827200" cy="767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4500" b="1">
                <a:solidFill>
                  <a:schemeClr val="lt1"/>
                </a:solidFill>
                <a:latin typeface="Arial Black"/>
                <a:ea typeface="Arial Black"/>
                <a:cs typeface="Arial Black"/>
                <a:sym typeface="Arial Black"/>
              </a:rPr>
              <a:t>Find it All at UWF</a:t>
            </a:r>
            <a:endParaRPr sz="7500" b="1">
              <a:solidFill>
                <a:schemeClr val="lt1"/>
              </a:solidFill>
              <a:latin typeface="Arial Black"/>
              <a:ea typeface="Arial Black"/>
              <a:cs typeface="Arial Black"/>
              <a:sym typeface="Arial Black"/>
            </a:endParaRPr>
          </a:p>
        </p:txBody>
      </p:sp>
      <p:cxnSp>
        <p:nvCxnSpPr>
          <p:cNvPr id="92" name="Google Shape;92;p21"/>
          <p:cNvCxnSpPr/>
          <p:nvPr/>
        </p:nvCxnSpPr>
        <p:spPr>
          <a:xfrm>
            <a:off x="2822950" y="1536025"/>
            <a:ext cx="867900" cy="0"/>
          </a:xfrm>
          <a:prstGeom prst="straightConnector1">
            <a:avLst/>
          </a:prstGeom>
          <a:noFill/>
          <a:ln w="38100" cap="flat" cmpd="sng">
            <a:solidFill>
              <a:srgbClr val="97D200"/>
            </a:solidFill>
            <a:prstDash val="solid"/>
            <a:round/>
            <a:headEnd type="none" w="med" len="med"/>
            <a:tailEnd type="none" w="med" len="med"/>
          </a:ln>
        </p:spPr>
      </p:cxnSp>
      <p:sp>
        <p:nvSpPr>
          <p:cNvPr id="93" name="Google Shape;93;p21"/>
          <p:cNvSpPr txBox="1"/>
          <p:nvPr/>
        </p:nvSpPr>
        <p:spPr>
          <a:xfrm>
            <a:off x="6435475" y="853075"/>
            <a:ext cx="2264400" cy="76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a:solidFill>
                  <a:schemeClr val="lt1"/>
                </a:solidFill>
              </a:rPr>
              <a:t>Campus community. </a:t>
            </a:r>
            <a:endParaRPr sz="1600">
              <a:solidFill>
                <a:schemeClr val="lt1"/>
              </a:solidFill>
            </a:endParaRPr>
          </a:p>
          <a:p>
            <a:pPr marL="0" lvl="0" indent="0" algn="l" rtl="0">
              <a:lnSpc>
                <a:spcPct val="100000"/>
              </a:lnSpc>
              <a:spcBef>
                <a:spcPts val="0"/>
              </a:spcBef>
              <a:spcAft>
                <a:spcPts val="0"/>
              </a:spcAft>
              <a:buNone/>
            </a:pPr>
            <a:r>
              <a:rPr lang="en" sz="1600">
                <a:solidFill>
                  <a:schemeClr val="lt1"/>
                </a:solidFill>
              </a:rPr>
              <a:t>Outstanding programs. </a:t>
            </a:r>
            <a:endParaRPr sz="1600">
              <a:solidFill>
                <a:schemeClr val="lt1"/>
              </a:solidFill>
            </a:endParaRPr>
          </a:p>
          <a:p>
            <a:pPr marL="0" lvl="0" indent="0" algn="l" rtl="0">
              <a:lnSpc>
                <a:spcPct val="100000"/>
              </a:lnSpc>
              <a:spcBef>
                <a:spcPts val="0"/>
              </a:spcBef>
              <a:spcAft>
                <a:spcPts val="0"/>
              </a:spcAft>
              <a:buNone/>
            </a:pPr>
            <a:r>
              <a:rPr lang="en" sz="1600">
                <a:solidFill>
                  <a:schemeClr val="lt1"/>
                </a:solidFill>
              </a:rPr>
              <a:t>Affordable tuition.</a:t>
            </a:r>
            <a:endParaRPr sz="4600">
              <a:solidFill>
                <a:schemeClr val="lt1"/>
              </a:solidFill>
              <a:latin typeface="Arial Black"/>
              <a:ea typeface="Arial Black"/>
              <a:cs typeface="Arial Black"/>
              <a:sym typeface="Arial Black"/>
            </a:endParaRPr>
          </a:p>
        </p:txBody>
      </p:sp>
      <p:sp>
        <p:nvSpPr>
          <p:cNvPr id="94" name="Google Shape;94;p21"/>
          <p:cNvSpPr txBox="1"/>
          <p:nvPr/>
        </p:nvSpPr>
        <p:spPr>
          <a:xfrm>
            <a:off x="752963" y="3141486"/>
            <a:ext cx="1540500" cy="897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200"/>
              </a:spcBef>
              <a:spcAft>
                <a:spcPts val="0"/>
              </a:spcAft>
              <a:buNone/>
            </a:pPr>
            <a:r>
              <a:rPr lang="en" sz="1200" b="1">
                <a:solidFill>
                  <a:schemeClr val="lt1"/>
                </a:solidFill>
              </a:rPr>
              <a:t>Most Innovative among “Best Colleges in Florida”</a:t>
            </a:r>
            <a:endParaRPr sz="1200" b="1">
              <a:solidFill>
                <a:schemeClr val="lt1"/>
              </a:solidFill>
            </a:endParaRPr>
          </a:p>
          <a:p>
            <a:pPr marL="0" lvl="0" indent="0" algn="ctr" rtl="0">
              <a:lnSpc>
                <a:spcPct val="100000"/>
              </a:lnSpc>
              <a:spcBef>
                <a:spcPts val="300"/>
              </a:spcBef>
              <a:spcAft>
                <a:spcPts val="0"/>
              </a:spcAft>
              <a:buNone/>
            </a:pPr>
            <a:r>
              <a:rPr lang="en" sz="1100">
                <a:solidFill>
                  <a:schemeClr val="lt1"/>
                </a:solidFill>
              </a:rPr>
              <a:t>— Intelligent.com, 2021</a:t>
            </a:r>
            <a:endParaRPr sz="2700">
              <a:solidFill>
                <a:schemeClr val="lt1"/>
              </a:solidFill>
            </a:endParaRPr>
          </a:p>
        </p:txBody>
      </p:sp>
      <p:sp>
        <p:nvSpPr>
          <p:cNvPr id="95" name="Google Shape;95;p21"/>
          <p:cNvSpPr txBox="1"/>
          <p:nvPr/>
        </p:nvSpPr>
        <p:spPr>
          <a:xfrm>
            <a:off x="6830263" y="3131780"/>
            <a:ext cx="1622100" cy="1000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300"/>
              </a:spcBef>
              <a:spcAft>
                <a:spcPts val="0"/>
              </a:spcAft>
              <a:buNone/>
            </a:pPr>
            <a:r>
              <a:rPr lang="en" sz="1200" b="1">
                <a:solidFill>
                  <a:schemeClr val="lt1"/>
                </a:solidFill>
              </a:rPr>
              <a:t>#16 “Top Public Schools - Regional Universities South” </a:t>
            </a:r>
            <a:endParaRPr sz="1200" b="1">
              <a:solidFill>
                <a:schemeClr val="lt1"/>
              </a:solidFill>
            </a:endParaRPr>
          </a:p>
          <a:p>
            <a:pPr marL="0" lvl="0" indent="0" algn="ctr" rtl="0">
              <a:lnSpc>
                <a:spcPct val="100000"/>
              </a:lnSpc>
              <a:spcBef>
                <a:spcPts val="300"/>
              </a:spcBef>
              <a:spcAft>
                <a:spcPts val="0"/>
              </a:spcAft>
              <a:buNone/>
            </a:pPr>
            <a:r>
              <a:rPr lang="en" sz="1100">
                <a:solidFill>
                  <a:schemeClr val="lt1"/>
                </a:solidFill>
              </a:rPr>
              <a:t>— U.S. News &amp; World Report, 2022</a:t>
            </a:r>
            <a:endParaRPr sz="1100">
              <a:solidFill>
                <a:schemeClr val="lt1"/>
              </a:solidFill>
            </a:endParaRPr>
          </a:p>
        </p:txBody>
      </p:sp>
      <p:sp>
        <p:nvSpPr>
          <p:cNvPr id="96" name="Google Shape;96;p21"/>
          <p:cNvSpPr txBox="1"/>
          <p:nvPr/>
        </p:nvSpPr>
        <p:spPr>
          <a:xfrm>
            <a:off x="4630550" y="3129960"/>
            <a:ext cx="1820400" cy="1060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300"/>
              </a:spcBef>
              <a:spcAft>
                <a:spcPts val="0"/>
              </a:spcAft>
              <a:buNone/>
            </a:pPr>
            <a:r>
              <a:rPr lang="en" sz="1200" b="1">
                <a:solidFill>
                  <a:schemeClr val="lt1"/>
                </a:solidFill>
              </a:rPr>
              <a:t>Higher Education Excellence </a:t>
            </a:r>
            <a:br>
              <a:rPr lang="en" sz="1200" b="1">
                <a:solidFill>
                  <a:schemeClr val="lt1"/>
                </a:solidFill>
              </a:rPr>
            </a:br>
            <a:r>
              <a:rPr lang="en" sz="1200" b="1">
                <a:solidFill>
                  <a:schemeClr val="lt1"/>
                </a:solidFill>
              </a:rPr>
              <a:t>in Diversity Award</a:t>
            </a:r>
            <a:endParaRPr sz="1200" b="1">
              <a:solidFill>
                <a:schemeClr val="lt1"/>
              </a:solidFill>
            </a:endParaRPr>
          </a:p>
          <a:p>
            <a:pPr marL="0" lvl="0" indent="0" algn="ctr" rtl="0">
              <a:lnSpc>
                <a:spcPct val="100000"/>
              </a:lnSpc>
              <a:spcBef>
                <a:spcPts val="300"/>
              </a:spcBef>
              <a:spcAft>
                <a:spcPts val="0"/>
              </a:spcAft>
              <a:buNone/>
            </a:pPr>
            <a:r>
              <a:rPr lang="en" sz="1100">
                <a:solidFill>
                  <a:schemeClr val="lt1"/>
                </a:solidFill>
              </a:rPr>
              <a:t>— INSIGHT Into Diversity magazine, 2015, 2016, 2018, 2019, 2020, 2021</a:t>
            </a:r>
            <a:endParaRPr sz="1100">
              <a:solidFill>
                <a:schemeClr val="lt1"/>
              </a:solidFill>
            </a:endParaRPr>
          </a:p>
        </p:txBody>
      </p:sp>
      <p:sp>
        <p:nvSpPr>
          <p:cNvPr id="97" name="Google Shape;97;p21"/>
          <p:cNvSpPr txBox="1"/>
          <p:nvPr/>
        </p:nvSpPr>
        <p:spPr>
          <a:xfrm>
            <a:off x="2498913" y="3131780"/>
            <a:ext cx="1889400" cy="1000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300"/>
              </a:spcBef>
              <a:spcAft>
                <a:spcPts val="0"/>
              </a:spcAft>
              <a:buNone/>
            </a:pPr>
            <a:r>
              <a:rPr lang="en" sz="1200" b="1">
                <a:solidFill>
                  <a:schemeClr val="lt1"/>
                </a:solidFill>
              </a:rPr>
              <a:t>A “Best Regional </a:t>
            </a:r>
            <a:br>
              <a:rPr lang="en" sz="1200" b="1">
                <a:solidFill>
                  <a:schemeClr val="lt1"/>
                </a:solidFill>
              </a:rPr>
            </a:br>
            <a:r>
              <a:rPr lang="en" sz="1200" b="1">
                <a:solidFill>
                  <a:schemeClr val="lt1"/>
                </a:solidFill>
              </a:rPr>
              <a:t>College - Southeastern”</a:t>
            </a:r>
            <a:endParaRPr sz="1200" b="1">
              <a:solidFill>
                <a:schemeClr val="lt1"/>
              </a:solidFill>
            </a:endParaRPr>
          </a:p>
          <a:p>
            <a:pPr marL="0" lvl="0" indent="0" algn="ctr" rtl="0">
              <a:lnSpc>
                <a:spcPct val="100000"/>
              </a:lnSpc>
              <a:spcBef>
                <a:spcPts val="300"/>
              </a:spcBef>
              <a:spcAft>
                <a:spcPts val="0"/>
              </a:spcAft>
              <a:buNone/>
            </a:pPr>
            <a:r>
              <a:rPr lang="en" sz="1100">
                <a:solidFill>
                  <a:schemeClr val="lt1"/>
                </a:solidFill>
              </a:rPr>
              <a:t>— The Princeton Review, 2003-2022</a:t>
            </a:r>
            <a:endParaRPr sz="1100">
              <a:solidFill>
                <a:schemeClr val="lt1"/>
              </a:solidFill>
            </a:endParaRPr>
          </a:p>
        </p:txBody>
      </p:sp>
      <p:pic>
        <p:nvPicPr>
          <p:cNvPr id="98" name="Google Shape;98;p21"/>
          <p:cNvPicPr preferRelativeResize="0"/>
          <p:nvPr/>
        </p:nvPicPr>
        <p:blipFill>
          <a:blip r:embed="rId4">
            <a:alphaModFix/>
          </a:blip>
          <a:stretch>
            <a:fillRect/>
          </a:stretch>
        </p:blipFill>
        <p:spPr>
          <a:xfrm>
            <a:off x="2943149" y="2072137"/>
            <a:ext cx="1000926" cy="1000926"/>
          </a:xfrm>
          <a:prstGeom prst="rect">
            <a:avLst/>
          </a:prstGeom>
          <a:noFill/>
          <a:ln>
            <a:noFill/>
          </a:ln>
        </p:spPr>
      </p:pic>
      <p:pic>
        <p:nvPicPr>
          <p:cNvPr id="99" name="Google Shape;99;p21"/>
          <p:cNvPicPr preferRelativeResize="0"/>
          <p:nvPr/>
        </p:nvPicPr>
        <p:blipFill>
          <a:blip r:embed="rId5">
            <a:alphaModFix/>
          </a:blip>
          <a:stretch>
            <a:fillRect/>
          </a:stretch>
        </p:blipFill>
        <p:spPr>
          <a:xfrm>
            <a:off x="1022743" y="2073962"/>
            <a:ext cx="1000920" cy="1000896"/>
          </a:xfrm>
          <a:prstGeom prst="rect">
            <a:avLst/>
          </a:prstGeom>
          <a:noFill/>
          <a:ln>
            <a:noFill/>
          </a:ln>
        </p:spPr>
      </p:pic>
      <p:pic>
        <p:nvPicPr>
          <p:cNvPr id="100" name="Google Shape;100;p21"/>
          <p:cNvPicPr preferRelativeResize="0"/>
          <p:nvPr/>
        </p:nvPicPr>
        <p:blipFill>
          <a:blip r:embed="rId6">
            <a:alphaModFix/>
          </a:blip>
          <a:stretch>
            <a:fillRect/>
          </a:stretch>
        </p:blipFill>
        <p:spPr>
          <a:xfrm>
            <a:off x="5046975" y="2083718"/>
            <a:ext cx="987552" cy="987552"/>
          </a:xfrm>
          <a:prstGeom prst="rect">
            <a:avLst/>
          </a:prstGeom>
          <a:noFill/>
          <a:ln>
            <a:noFill/>
          </a:ln>
        </p:spPr>
      </p:pic>
      <p:pic>
        <p:nvPicPr>
          <p:cNvPr id="101" name="Google Shape;101;p21"/>
          <p:cNvPicPr preferRelativeResize="0"/>
          <p:nvPr/>
        </p:nvPicPr>
        <p:blipFill>
          <a:blip r:embed="rId7">
            <a:alphaModFix/>
          </a:blip>
          <a:stretch>
            <a:fillRect/>
          </a:stretch>
        </p:blipFill>
        <p:spPr>
          <a:xfrm>
            <a:off x="7097250" y="2033438"/>
            <a:ext cx="1088136" cy="10881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8"/>
          <p:cNvPicPr preferRelativeResize="0"/>
          <p:nvPr/>
        </p:nvPicPr>
        <p:blipFill>
          <a:blip r:embed="rId3">
            <a:alphaModFix/>
          </a:blip>
          <a:stretch>
            <a:fillRect/>
          </a:stretch>
        </p:blipFill>
        <p:spPr>
          <a:xfrm>
            <a:off x="0" y="12"/>
            <a:ext cx="9144000" cy="5143487"/>
          </a:xfrm>
          <a:prstGeom prst="rect">
            <a:avLst/>
          </a:prstGeom>
          <a:noFill/>
          <a:ln>
            <a:noFill/>
          </a:ln>
        </p:spPr>
      </p:pic>
      <p:sp>
        <p:nvSpPr>
          <p:cNvPr id="340" name="Google Shape;340;p48"/>
          <p:cNvSpPr/>
          <p:nvPr/>
        </p:nvSpPr>
        <p:spPr>
          <a:xfrm>
            <a:off x="0" y="3043375"/>
            <a:ext cx="6284700" cy="14637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Financial Aid / Scholarships Apply</a:t>
            </a:r>
            <a:endParaRPr sz="4500" b="1">
              <a:solidFill>
                <a:schemeClr val="lt1"/>
              </a:solidFill>
            </a:endParaRPr>
          </a:p>
        </p:txBody>
      </p:sp>
      <p:sp>
        <p:nvSpPr>
          <p:cNvPr id="341" name="Google Shape;341;p48"/>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7" name="Google Shape;347;p49"/>
          <p:cNvSpPr/>
          <p:nvPr/>
        </p:nvSpPr>
        <p:spPr>
          <a:xfrm>
            <a:off x="0" y="3773825"/>
            <a:ext cx="5949900" cy="8853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300" b="1">
                <a:solidFill>
                  <a:schemeClr val="lt1"/>
                </a:solidFill>
                <a:latin typeface="Arial Black"/>
                <a:ea typeface="Arial Black"/>
                <a:cs typeface="Arial Black"/>
                <a:sym typeface="Arial Black"/>
              </a:rPr>
              <a:t>Meet New Friends</a:t>
            </a:r>
            <a:endParaRPr sz="4500" b="1">
              <a:solidFill>
                <a:schemeClr val="lt1"/>
              </a:solidFill>
            </a:endParaRPr>
          </a:p>
        </p:txBody>
      </p:sp>
      <p:sp>
        <p:nvSpPr>
          <p:cNvPr id="348" name="Google Shape;348;p49"/>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0"/>
          <p:cNvPicPr preferRelativeResize="0"/>
          <p:nvPr/>
        </p:nvPicPr>
        <p:blipFill>
          <a:blip r:embed="rId3">
            <a:alphaModFix/>
          </a:blip>
          <a:stretch>
            <a:fillRect/>
          </a:stretch>
        </p:blipFill>
        <p:spPr>
          <a:xfrm>
            <a:off x="0" y="0"/>
            <a:ext cx="9144000" cy="5143497"/>
          </a:xfrm>
          <a:prstGeom prst="rect">
            <a:avLst/>
          </a:prstGeom>
          <a:noFill/>
          <a:ln>
            <a:noFill/>
          </a:ln>
        </p:spPr>
      </p:pic>
      <p:sp>
        <p:nvSpPr>
          <p:cNvPr id="354" name="Google Shape;354;p50"/>
          <p:cNvSpPr/>
          <p:nvPr/>
        </p:nvSpPr>
        <p:spPr>
          <a:xfrm>
            <a:off x="6093875" y="471725"/>
            <a:ext cx="1788900" cy="1102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130+</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STUDENT ORGANIZATIONS</a:t>
            </a:r>
            <a:endParaRPr sz="3100" b="1">
              <a:solidFill>
                <a:schemeClr val="lt1"/>
              </a:solidFill>
            </a:endParaRPr>
          </a:p>
        </p:txBody>
      </p:sp>
      <p:sp>
        <p:nvSpPr>
          <p:cNvPr id="355" name="Google Shape;355;p50"/>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1"/>
          <p:cNvPicPr preferRelativeResize="0"/>
          <p:nvPr/>
        </p:nvPicPr>
        <p:blipFill>
          <a:blip r:embed="rId3">
            <a:alphaModFix/>
          </a:blip>
          <a:stretch>
            <a:fillRect/>
          </a:stretch>
        </p:blipFill>
        <p:spPr>
          <a:xfrm>
            <a:off x="0" y="0"/>
            <a:ext cx="9144000" cy="5143492"/>
          </a:xfrm>
          <a:prstGeom prst="rect">
            <a:avLst/>
          </a:prstGeom>
          <a:noFill/>
          <a:ln>
            <a:noFill/>
          </a:ln>
        </p:spPr>
      </p:pic>
      <p:sp>
        <p:nvSpPr>
          <p:cNvPr id="361" name="Google Shape;361;p51"/>
          <p:cNvSpPr/>
          <p:nvPr/>
        </p:nvSpPr>
        <p:spPr>
          <a:xfrm>
            <a:off x="654350" y="563050"/>
            <a:ext cx="1932600" cy="1102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15</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FRATERNITY AND SORORITY CHAPTERS</a:t>
            </a:r>
            <a:endParaRPr sz="3100" b="1">
              <a:solidFill>
                <a:schemeClr val="lt1"/>
              </a:solidFill>
            </a:endParaRPr>
          </a:p>
        </p:txBody>
      </p:sp>
      <p:sp>
        <p:nvSpPr>
          <p:cNvPr id="362" name="Google Shape;362;p51"/>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52"/>
          <p:cNvPicPr preferRelativeResize="0"/>
          <p:nvPr/>
        </p:nvPicPr>
        <p:blipFill>
          <a:blip r:embed="rId3">
            <a:alphaModFix/>
          </a:blip>
          <a:stretch>
            <a:fillRect/>
          </a:stretch>
        </p:blipFill>
        <p:spPr>
          <a:xfrm>
            <a:off x="-1" y="0"/>
            <a:ext cx="9144000" cy="5143489"/>
          </a:xfrm>
          <a:prstGeom prst="rect">
            <a:avLst/>
          </a:prstGeom>
          <a:noFill/>
          <a:ln>
            <a:noFill/>
          </a:ln>
        </p:spPr>
      </p:pic>
      <p:sp>
        <p:nvSpPr>
          <p:cNvPr id="368" name="Google Shape;368;p52"/>
          <p:cNvSpPr txBox="1"/>
          <p:nvPr/>
        </p:nvSpPr>
        <p:spPr>
          <a:xfrm>
            <a:off x="9810225" y="4687000"/>
            <a:ext cx="2286000" cy="304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550" i="1">
                <a:solidFill>
                  <a:srgbClr val="FFFFFF"/>
                </a:solidFill>
              </a:rPr>
              <a:t>Arete = excellence</a:t>
            </a:r>
            <a:endParaRPr sz="1550" i="1">
              <a:solidFill>
                <a:srgbClr val="FFFFFF"/>
              </a:solidFill>
            </a:endParaRPr>
          </a:p>
        </p:txBody>
      </p:sp>
      <p:sp>
        <p:nvSpPr>
          <p:cNvPr id="369" name="Google Shape;369;p52"/>
          <p:cNvSpPr/>
          <p:nvPr/>
        </p:nvSpPr>
        <p:spPr>
          <a:xfrm>
            <a:off x="4954975" y="320017"/>
            <a:ext cx="3647100" cy="1384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Argo  </a:t>
            </a:r>
            <a:endParaRPr sz="2000">
              <a:solidFill>
                <a:schemeClr val="lt1"/>
              </a:solidFill>
            </a:endParaRPr>
          </a:p>
          <a:p>
            <a:pPr marL="0" lvl="0" indent="0" algn="l" rtl="0">
              <a:lnSpc>
                <a:spcPct val="90000"/>
              </a:lnSpc>
              <a:spcBef>
                <a:spcPts val="0"/>
              </a:spcBef>
              <a:spcAft>
                <a:spcPts val="0"/>
              </a:spcAft>
              <a:buNone/>
            </a:pPr>
            <a:r>
              <a:rPr lang="en" sz="4900" b="1">
                <a:solidFill>
                  <a:schemeClr val="lt1"/>
                </a:solidFill>
                <a:latin typeface="Arial Black"/>
                <a:ea typeface="Arial Black"/>
                <a:cs typeface="Arial Black"/>
                <a:sym typeface="Arial Black"/>
              </a:rPr>
              <a:t>Athletics</a:t>
            </a:r>
            <a:endParaRPr/>
          </a:p>
        </p:txBody>
      </p:sp>
      <p:sp>
        <p:nvSpPr>
          <p:cNvPr id="370" name="Google Shape;370;p52"/>
          <p:cNvSpPr/>
          <p:nvPr/>
        </p:nvSpPr>
        <p:spPr>
          <a:xfrm>
            <a:off x="390950" y="317650"/>
            <a:ext cx="8442300" cy="4520400"/>
          </a:xfrm>
          <a:prstGeom prst="rect">
            <a:avLst/>
          </a:prstGeom>
          <a:noFill/>
          <a:ln w="19050" cap="flat" cmpd="sng">
            <a:solidFill>
              <a:srgbClr val="40A82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2"/>
          <p:cNvSpPr txBox="1"/>
          <p:nvPr/>
        </p:nvSpPr>
        <p:spPr>
          <a:xfrm>
            <a:off x="6802200" y="1567675"/>
            <a:ext cx="1479900" cy="235500"/>
          </a:xfrm>
          <a:prstGeom prst="rect">
            <a:avLst/>
          </a:prstGeom>
          <a:solidFill>
            <a:srgbClr val="40A829"/>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GoArgos.com</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7" name="Google Shape;377;p53"/>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53"/>
          <p:cNvPicPr preferRelativeResize="0"/>
          <p:nvPr/>
        </p:nvPicPr>
        <p:blipFill>
          <a:blip r:embed="rId4">
            <a:alphaModFix/>
          </a:blip>
          <a:stretch>
            <a:fillRect/>
          </a:stretch>
        </p:blipFill>
        <p:spPr>
          <a:xfrm rot="1369232">
            <a:off x="6175725" y="1059975"/>
            <a:ext cx="2970300" cy="2970300"/>
          </a:xfrm>
          <a:prstGeom prst="rect">
            <a:avLst/>
          </a:prstGeom>
          <a:noFill/>
          <a:ln>
            <a:noFill/>
          </a:ln>
        </p:spPr>
      </p:pic>
      <p:pic>
        <p:nvPicPr>
          <p:cNvPr id="379" name="Google Shape;379;p53"/>
          <p:cNvPicPr preferRelativeResize="0"/>
          <p:nvPr/>
        </p:nvPicPr>
        <p:blipFill>
          <a:blip r:embed="rId4">
            <a:alphaModFix/>
          </a:blip>
          <a:stretch>
            <a:fillRect/>
          </a:stretch>
        </p:blipFill>
        <p:spPr>
          <a:xfrm rot="628584">
            <a:off x="2223225" y="845525"/>
            <a:ext cx="2970301" cy="2970301"/>
          </a:xfrm>
          <a:prstGeom prst="rect">
            <a:avLst/>
          </a:prstGeom>
          <a:noFill/>
          <a:ln>
            <a:noFill/>
          </a:ln>
        </p:spPr>
      </p:pic>
      <p:sp>
        <p:nvSpPr>
          <p:cNvPr id="380" name="Google Shape;380;p53"/>
          <p:cNvSpPr/>
          <p:nvPr/>
        </p:nvSpPr>
        <p:spPr>
          <a:xfrm>
            <a:off x="5187300" y="273900"/>
            <a:ext cx="3956700" cy="16434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NCAA DII  </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Gulf South Conference</a:t>
            </a:r>
            <a:endParaRPr sz="1300"/>
          </a:p>
        </p:txBody>
      </p:sp>
      <p:sp>
        <p:nvSpPr>
          <p:cNvPr id="381" name="Google Shape;381;p53"/>
          <p:cNvSpPr txBox="1"/>
          <p:nvPr/>
        </p:nvSpPr>
        <p:spPr>
          <a:xfrm>
            <a:off x="1567400" y="4976395"/>
            <a:ext cx="7365300" cy="304200"/>
          </a:xfrm>
          <a:prstGeom prst="rect">
            <a:avLst/>
          </a:prstGeom>
          <a:noFill/>
          <a:ln>
            <a:noFill/>
          </a:ln>
        </p:spPr>
        <p:txBody>
          <a:bodyPr spcFirstLastPara="1" wrap="square" lIns="0" tIns="0" rIns="0" bIns="0" anchor="t" anchorCtr="0">
            <a:noAutofit/>
          </a:bodyPr>
          <a:lstStyle/>
          <a:p>
            <a:pPr marL="0" lvl="0" indent="0" algn="r" rtl="0">
              <a:lnSpc>
                <a:spcPct val="80000"/>
              </a:lnSpc>
              <a:spcBef>
                <a:spcPts val="0"/>
              </a:spcBef>
              <a:spcAft>
                <a:spcPts val="0"/>
              </a:spcAft>
              <a:buNone/>
            </a:pPr>
            <a:r>
              <a:rPr lang="en" sz="1200" i="1">
                <a:solidFill>
                  <a:schemeClr val="lt1"/>
                </a:solidFill>
              </a:rPr>
              <a:t>NCA College Game Day National Champions, 2021</a:t>
            </a:r>
            <a:endParaRPr sz="12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4"/>
          <p:cNvPicPr preferRelativeResize="0"/>
          <p:nvPr/>
        </p:nvPicPr>
        <p:blipFill>
          <a:blip r:embed="rId3">
            <a:alphaModFix/>
          </a:blip>
          <a:stretch>
            <a:fillRect/>
          </a:stretch>
        </p:blipFill>
        <p:spPr>
          <a:xfrm>
            <a:off x="6" y="0"/>
            <a:ext cx="9144014" cy="5143500"/>
          </a:xfrm>
          <a:prstGeom prst="rect">
            <a:avLst/>
          </a:prstGeom>
          <a:noFill/>
          <a:ln>
            <a:noFill/>
          </a:ln>
        </p:spPr>
      </p:pic>
      <p:sp>
        <p:nvSpPr>
          <p:cNvPr id="387" name="Google Shape;387;p54"/>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4"/>
          <p:cNvSpPr/>
          <p:nvPr/>
        </p:nvSpPr>
        <p:spPr>
          <a:xfrm>
            <a:off x="1321988" y="2371988"/>
            <a:ext cx="1734900" cy="1102500"/>
          </a:xfrm>
          <a:prstGeom prst="rect">
            <a:avLst/>
          </a:prstGeom>
          <a:solidFill>
            <a:srgbClr val="40A829">
              <a:alpha val="7719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15</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INTERCOLLEGIATE ATHLETICS TEAMS</a:t>
            </a:r>
            <a:endParaRPr sz="3100" b="1">
              <a:solidFill>
                <a:schemeClr val="lt1"/>
              </a:solidFill>
            </a:endParaRPr>
          </a:p>
        </p:txBody>
      </p:sp>
      <p:pic>
        <p:nvPicPr>
          <p:cNvPr id="389" name="Google Shape;389;p54"/>
          <p:cNvPicPr preferRelativeResize="0"/>
          <p:nvPr/>
        </p:nvPicPr>
        <p:blipFill>
          <a:blip r:embed="rId4">
            <a:alphaModFix/>
          </a:blip>
          <a:stretch>
            <a:fillRect/>
          </a:stretch>
        </p:blipFill>
        <p:spPr>
          <a:xfrm>
            <a:off x="256725" y="145274"/>
            <a:ext cx="4061900" cy="1878650"/>
          </a:xfrm>
          <a:prstGeom prst="rect">
            <a:avLst/>
          </a:prstGeom>
          <a:noFill/>
          <a:ln>
            <a:noFill/>
          </a:ln>
        </p:spPr>
      </p:pic>
      <p:sp>
        <p:nvSpPr>
          <p:cNvPr id="390" name="Google Shape;390;p54"/>
          <p:cNvSpPr txBox="1"/>
          <p:nvPr/>
        </p:nvSpPr>
        <p:spPr>
          <a:xfrm>
            <a:off x="317600" y="4961265"/>
            <a:ext cx="2739300" cy="304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1200" i="1">
                <a:solidFill>
                  <a:srgbClr val="FFFFFF"/>
                </a:solidFill>
              </a:rPr>
              <a:t>Golf conference champions, 2022</a:t>
            </a:r>
            <a:endParaRPr sz="1200" i="1">
              <a:solidFill>
                <a:srgbClr val="FFFFFF"/>
              </a:solidFill>
            </a:endParaRPr>
          </a:p>
        </p:txBody>
      </p:sp>
      <p:sp>
        <p:nvSpPr>
          <p:cNvPr id="391" name="Google Shape;391;p54"/>
          <p:cNvSpPr txBox="1"/>
          <p:nvPr/>
        </p:nvSpPr>
        <p:spPr>
          <a:xfrm>
            <a:off x="6690550" y="4900380"/>
            <a:ext cx="2286000" cy="3042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None/>
            </a:pPr>
            <a:r>
              <a:rPr lang="en" sz="1550" i="1">
                <a:solidFill>
                  <a:srgbClr val="FFFFFF"/>
                </a:solidFill>
              </a:rPr>
              <a:t>Arete = excellence</a:t>
            </a:r>
            <a:endParaRPr sz="1550" i="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5"/>
          <p:cNvPicPr preferRelativeResize="0"/>
          <p:nvPr/>
        </p:nvPicPr>
        <p:blipFill>
          <a:blip r:embed="rId3">
            <a:alphaModFix/>
          </a:blip>
          <a:stretch>
            <a:fillRect/>
          </a:stretch>
        </p:blipFill>
        <p:spPr>
          <a:xfrm>
            <a:off x="0" y="0"/>
            <a:ext cx="9144000" cy="5143497"/>
          </a:xfrm>
          <a:prstGeom prst="rect">
            <a:avLst/>
          </a:prstGeom>
          <a:noFill/>
          <a:ln>
            <a:noFill/>
          </a:ln>
        </p:spPr>
      </p:pic>
      <p:sp>
        <p:nvSpPr>
          <p:cNvPr id="397" name="Google Shape;397;p55"/>
          <p:cNvSpPr/>
          <p:nvPr/>
        </p:nvSpPr>
        <p:spPr>
          <a:xfrm>
            <a:off x="530638" y="3439963"/>
            <a:ext cx="1734900" cy="1102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112</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CONFERENCE CHAMPIONSHIPS</a:t>
            </a:r>
            <a:endParaRPr sz="3100" b="1">
              <a:solidFill>
                <a:schemeClr val="lt1"/>
              </a:solidFill>
            </a:endParaRPr>
          </a:p>
        </p:txBody>
      </p:sp>
      <p:pic>
        <p:nvPicPr>
          <p:cNvPr id="398" name="Google Shape;398;p55"/>
          <p:cNvPicPr preferRelativeResize="0"/>
          <p:nvPr/>
        </p:nvPicPr>
        <p:blipFill>
          <a:blip r:embed="rId4">
            <a:alphaModFix/>
          </a:blip>
          <a:stretch>
            <a:fillRect/>
          </a:stretch>
        </p:blipFill>
        <p:spPr>
          <a:xfrm rot="479991">
            <a:off x="7951280" y="3651407"/>
            <a:ext cx="1012138" cy="1012115"/>
          </a:xfrm>
          <a:prstGeom prst="rect">
            <a:avLst/>
          </a:prstGeom>
          <a:noFill/>
          <a:ln>
            <a:noFill/>
          </a:ln>
        </p:spPr>
      </p:pic>
      <p:sp>
        <p:nvSpPr>
          <p:cNvPr id="399" name="Google Shape;399;p55"/>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5"/>
          <p:cNvSpPr txBox="1"/>
          <p:nvPr/>
        </p:nvSpPr>
        <p:spPr>
          <a:xfrm>
            <a:off x="6269600" y="4976508"/>
            <a:ext cx="2739300" cy="304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1200" i="1">
                <a:solidFill>
                  <a:srgbClr val="FFFFFF"/>
                </a:solidFill>
              </a:rPr>
              <a:t>Volleyball conference champions, 2021</a:t>
            </a:r>
            <a:endParaRPr sz="1200" i="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56"/>
          <p:cNvPicPr preferRelativeResize="0"/>
          <p:nvPr/>
        </p:nvPicPr>
        <p:blipFill>
          <a:blip r:embed="rId3">
            <a:alphaModFix/>
          </a:blip>
          <a:stretch>
            <a:fillRect/>
          </a:stretch>
        </p:blipFill>
        <p:spPr>
          <a:xfrm>
            <a:off x="0" y="0"/>
            <a:ext cx="9144000" cy="5143503"/>
          </a:xfrm>
          <a:prstGeom prst="rect">
            <a:avLst/>
          </a:prstGeom>
          <a:noFill/>
          <a:ln>
            <a:noFill/>
          </a:ln>
        </p:spPr>
      </p:pic>
      <p:sp>
        <p:nvSpPr>
          <p:cNvPr id="406" name="Google Shape;406;p56"/>
          <p:cNvSpPr txBox="1"/>
          <p:nvPr/>
        </p:nvSpPr>
        <p:spPr>
          <a:xfrm>
            <a:off x="286250" y="1887450"/>
            <a:ext cx="2656800" cy="14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07" name="Google Shape;407;p56"/>
          <p:cNvPicPr preferRelativeResize="0"/>
          <p:nvPr/>
        </p:nvPicPr>
        <p:blipFill>
          <a:blip r:embed="rId4">
            <a:alphaModFix/>
          </a:blip>
          <a:stretch>
            <a:fillRect/>
          </a:stretch>
        </p:blipFill>
        <p:spPr>
          <a:xfrm>
            <a:off x="-669575" y="-130075"/>
            <a:ext cx="3502525" cy="3502525"/>
          </a:xfrm>
          <a:prstGeom prst="rect">
            <a:avLst/>
          </a:prstGeom>
          <a:noFill/>
          <a:ln>
            <a:noFill/>
          </a:ln>
        </p:spPr>
      </p:pic>
      <p:pic>
        <p:nvPicPr>
          <p:cNvPr id="408" name="Google Shape;408;p56"/>
          <p:cNvPicPr preferRelativeResize="0"/>
          <p:nvPr/>
        </p:nvPicPr>
        <p:blipFill>
          <a:blip r:embed="rId5">
            <a:alphaModFix/>
          </a:blip>
          <a:stretch>
            <a:fillRect/>
          </a:stretch>
        </p:blipFill>
        <p:spPr>
          <a:xfrm>
            <a:off x="0" y="0"/>
            <a:ext cx="9144000" cy="5143500"/>
          </a:xfrm>
          <a:prstGeom prst="rect">
            <a:avLst/>
          </a:prstGeom>
          <a:noFill/>
          <a:ln>
            <a:noFill/>
          </a:ln>
        </p:spPr>
      </p:pic>
      <p:sp>
        <p:nvSpPr>
          <p:cNvPr id="409" name="Google Shape;409;p56"/>
          <p:cNvSpPr/>
          <p:nvPr/>
        </p:nvSpPr>
        <p:spPr>
          <a:xfrm>
            <a:off x="349624" y="3668250"/>
            <a:ext cx="1552650" cy="1102500"/>
          </a:xfrm>
          <a:prstGeom prst="rect">
            <a:avLst/>
          </a:prstGeom>
          <a:solidFill>
            <a:srgbClr val="004C97">
              <a:alpha val="8314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dirty="0">
                <a:solidFill>
                  <a:schemeClr val="lt1"/>
                </a:solidFill>
                <a:latin typeface="Arial Black"/>
                <a:ea typeface="Arial Black"/>
                <a:cs typeface="Arial Black"/>
                <a:sym typeface="Arial Black"/>
              </a:rPr>
              <a:t>10</a:t>
            </a:r>
            <a:endParaRPr sz="3700" b="1" dirty="0">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dirty="0">
                <a:solidFill>
                  <a:schemeClr val="lt1"/>
                </a:solidFill>
              </a:rPr>
              <a:t>NATIONAL CHAMPIONSHIPS</a:t>
            </a:r>
            <a:endParaRPr sz="3100" b="1" dirty="0">
              <a:solidFill>
                <a:schemeClr val="lt1"/>
              </a:solidFill>
            </a:endParaRPr>
          </a:p>
        </p:txBody>
      </p:sp>
      <p:sp>
        <p:nvSpPr>
          <p:cNvPr id="410" name="Google Shape;410;p56"/>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6"/>
          <p:cNvSpPr txBox="1"/>
          <p:nvPr/>
        </p:nvSpPr>
        <p:spPr>
          <a:xfrm>
            <a:off x="6193400" y="4976508"/>
            <a:ext cx="2739300" cy="304200"/>
          </a:xfrm>
          <a:prstGeom prst="rect">
            <a:avLst/>
          </a:prstGeom>
          <a:noFill/>
          <a:ln>
            <a:noFill/>
          </a:ln>
        </p:spPr>
        <p:txBody>
          <a:bodyPr spcFirstLastPara="1" wrap="square" lIns="0" tIns="0" rIns="0" bIns="0" anchor="t" anchorCtr="0">
            <a:noAutofit/>
          </a:bodyPr>
          <a:lstStyle/>
          <a:p>
            <a:pPr marL="0" lvl="0" indent="0" algn="r" rtl="0">
              <a:lnSpc>
                <a:spcPct val="80000"/>
              </a:lnSpc>
              <a:spcBef>
                <a:spcPts val="0"/>
              </a:spcBef>
              <a:spcAft>
                <a:spcPts val="0"/>
              </a:spcAft>
              <a:buNone/>
            </a:pPr>
            <a:r>
              <a:rPr lang="en" sz="1200" i="1">
                <a:solidFill>
                  <a:schemeClr val="lt1"/>
                </a:solidFill>
              </a:rPr>
              <a:t>National champions, 2019</a:t>
            </a:r>
            <a:endParaRPr sz="12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7"/>
          <p:cNvPicPr preferRelativeResize="0"/>
          <p:nvPr/>
        </p:nvPicPr>
        <p:blipFill>
          <a:blip r:embed="rId3">
            <a:alphaModFix/>
          </a:blip>
          <a:stretch>
            <a:fillRect/>
          </a:stretch>
        </p:blipFill>
        <p:spPr>
          <a:xfrm>
            <a:off x="0" y="0"/>
            <a:ext cx="9144000" cy="5143505"/>
          </a:xfrm>
          <a:prstGeom prst="rect">
            <a:avLst/>
          </a:prstGeom>
          <a:noFill/>
          <a:ln>
            <a:noFill/>
          </a:ln>
        </p:spPr>
      </p:pic>
      <p:sp>
        <p:nvSpPr>
          <p:cNvPr id="417" name="Google Shape;417;p57"/>
          <p:cNvSpPr/>
          <p:nvPr/>
        </p:nvSpPr>
        <p:spPr>
          <a:xfrm>
            <a:off x="1840917" y="563750"/>
            <a:ext cx="1067100" cy="1102500"/>
          </a:xfrm>
          <a:prstGeom prst="rect">
            <a:avLst/>
          </a:prstGeom>
          <a:solidFill>
            <a:srgbClr val="004C97">
              <a:alpha val="8314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8</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WOMEN’S TEAMS</a:t>
            </a:r>
            <a:endParaRPr sz="3100" b="1">
              <a:solidFill>
                <a:schemeClr val="lt1"/>
              </a:solidFill>
            </a:endParaRPr>
          </a:p>
        </p:txBody>
      </p:sp>
      <p:sp>
        <p:nvSpPr>
          <p:cNvPr id="418" name="Google Shape;418;p57"/>
          <p:cNvSpPr/>
          <p:nvPr/>
        </p:nvSpPr>
        <p:spPr>
          <a:xfrm>
            <a:off x="3149617" y="563750"/>
            <a:ext cx="1067100" cy="1102500"/>
          </a:xfrm>
          <a:prstGeom prst="rect">
            <a:avLst/>
          </a:prstGeom>
          <a:solidFill>
            <a:srgbClr val="004C97">
              <a:alpha val="8314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7</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MEN’S TEAMS</a:t>
            </a:r>
            <a:endParaRPr sz="3100" b="1">
              <a:solidFill>
                <a:schemeClr val="lt1"/>
              </a:solidFill>
            </a:endParaRPr>
          </a:p>
        </p:txBody>
      </p:sp>
      <p:pic>
        <p:nvPicPr>
          <p:cNvPr id="419" name="Google Shape;419;p57"/>
          <p:cNvPicPr preferRelativeResize="0"/>
          <p:nvPr/>
        </p:nvPicPr>
        <p:blipFill>
          <a:blip r:embed="rId4">
            <a:alphaModFix/>
          </a:blip>
          <a:stretch>
            <a:fillRect/>
          </a:stretch>
        </p:blipFill>
        <p:spPr>
          <a:xfrm>
            <a:off x="374150" y="424050"/>
            <a:ext cx="1381900" cy="1381901"/>
          </a:xfrm>
          <a:prstGeom prst="rect">
            <a:avLst/>
          </a:prstGeom>
          <a:noFill/>
          <a:ln>
            <a:noFill/>
          </a:ln>
        </p:spPr>
      </p:pic>
      <p:sp>
        <p:nvSpPr>
          <p:cNvPr id="420" name="Google Shape;420;p57"/>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2"/>
          <p:cNvPicPr preferRelativeResize="0"/>
          <p:nvPr/>
        </p:nvPicPr>
        <p:blipFill>
          <a:blip r:embed="rId3">
            <a:alphaModFix/>
          </a:blip>
          <a:stretch>
            <a:fillRect/>
          </a:stretch>
        </p:blipFill>
        <p:spPr>
          <a:xfrm>
            <a:off x="0" y="0"/>
            <a:ext cx="9144000" cy="5143500"/>
          </a:xfrm>
          <a:prstGeom prst="rect">
            <a:avLst/>
          </a:prstGeom>
          <a:noFill/>
          <a:ln>
            <a:noFill/>
          </a:ln>
        </p:spPr>
      </p:pic>
      <p:cxnSp>
        <p:nvCxnSpPr>
          <p:cNvPr id="109" name="Google Shape;109;p22"/>
          <p:cNvCxnSpPr/>
          <p:nvPr/>
        </p:nvCxnSpPr>
        <p:spPr>
          <a:xfrm>
            <a:off x="3044732" y="941900"/>
            <a:ext cx="3148800" cy="0"/>
          </a:xfrm>
          <a:prstGeom prst="straightConnector1">
            <a:avLst/>
          </a:prstGeom>
          <a:noFill/>
          <a:ln w="38100" cap="flat" cmpd="sng">
            <a:solidFill>
              <a:srgbClr val="97D200"/>
            </a:solidFill>
            <a:prstDash val="solid"/>
            <a:round/>
            <a:headEnd type="none" w="med" len="med"/>
            <a:tailEnd type="none" w="med" len="med"/>
          </a:ln>
        </p:spPr>
      </p:cxnSp>
      <p:sp>
        <p:nvSpPr>
          <p:cNvPr id="110" name="Google Shape;110;p22"/>
          <p:cNvSpPr txBox="1"/>
          <p:nvPr/>
        </p:nvSpPr>
        <p:spPr>
          <a:xfrm>
            <a:off x="-125" y="1122975"/>
            <a:ext cx="9144000" cy="311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1500">
                <a:solidFill>
                  <a:schemeClr val="lt1"/>
                </a:solidFill>
              </a:rPr>
              <a:t>Among Florida public universities for alumni employed / continuing education a year after graduating</a:t>
            </a:r>
            <a:endParaRPr sz="4500">
              <a:solidFill>
                <a:schemeClr val="lt1"/>
              </a:solidFill>
              <a:latin typeface="Arial Black"/>
              <a:ea typeface="Arial Black"/>
              <a:cs typeface="Arial Black"/>
              <a:sym typeface="Arial Black"/>
            </a:endParaRPr>
          </a:p>
        </p:txBody>
      </p:sp>
      <p:sp>
        <p:nvSpPr>
          <p:cNvPr id="111" name="Google Shape;111;p22"/>
          <p:cNvSpPr txBox="1"/>
          <p:nvPr/>
        </p:nvSpPr>
        <p:spPr>
          <a:xfrm>
            <a:off x="6992010" y="4471250"/>
            <a:ext cx="1782900" cy="235500"/>
          </a:xfrm>
          <a:prstGeom prst="rect">
            <a:avLst/>
          </a:prstGeom>
          <a:solidFill>
            <a:srgbClr val="009CDE"/>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uwf.edu/Employed</a:t>
            </a:r>
            <a:endParaRPr sz="1300">
              <a:solidFill>
                <a:schemeClr val="lt1"/>
              </a:solidFill>
              <a:latin typeface="Arial Black"/>
              <a:ea typeface="Arial Black"/>
              <a:cs typeface="Arial Black"/>
              <a:sym typeface="Arial Black"/>
            </a:endParaRPr>
          </a:p>
        </p:txBody>
      </p:sp>
      <p:sp>
        <p:nvSpPr>
          <p:cNvPr id="112" name="Google Shape;112;p22"/>
          <p:cNvSpPr txBox="1"/>
          <p:nvPr/>
        </p:nvSpPr>
        <p:spPr>
          <a:xfrm>
            <a:off x="1475" y="288200"/>
            <a:ext cx="9144000" cy="6537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4700" b="1">
                <a:solidFill>
                  <a:schemeClr val="lt1"/>
                </a:solidFill>
                <a:latin typeface="Arial Black"/>
                <a:ea typeface="Arial Black"/>
                <a:cs typeface="Arial Black"/>
                <a:sym typeface="Arial Black"/>
              </a:rPr>
              <a:t>#1 For Employed Grads</a:t>
            </a:r>
            <a:endParaRPr sz="7700" b="1">
              <a:solidFill>
                <a:schemeClr val="lt1"/>
              </a:solidFill>
              <a:latin typeface="Arial Black"/>
              <a:ea typeface="Arial Black"/>
              <a:cs typeface="Arial Black"/>
              <a:sym typeface="Arial Black"/>
            </a:endParaRPr>
          </a:p>
        </p:txBody>
      </p:sp>
      <p:sp>
        <p:nvSpPr>
          <p:cNvPr id="113" name="Google Shape;113;p22"/>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58"/>
          <p:cNvPicPr preferRelativeResize="0"/>
          <p:nvPr/>
        </p:nvPicPr>
        <p:blipFill>
          <a:blip r:embed="rId3">
            <a:alphaModFix/>
          </a:blip>
          <a:stretch>
            <a:fillRect/>
          </a:stretch>
        </p:blipFill>
        <p:spPr>
          <a:xfrm>
            <a:off x="0" y="0"/>
            <a:ext cx="9144000" cy="5143505"/>
          </a:xfrm>
          <a:prstGeom prst="rect">
            <a:avLst/>
          </a:prstGeom>
          <a:noFill/>
          <a:ln>
            <a:noFill/>
          </a:ln>
        </p:spPr>
      </p:pic>
      <p:sp>
        <p:nvSpPr>
          <p:cNvPr id="426" name="Google Shape;426;p58"/>
          <p:cNvSpPr/>
          <p:nvPr/>
        </p:nvSpPr>
        <p:spPr>
          <a:xfrm>
            <a:off x="0" y="3210850"/>
            <a:ext cx="4367400" cy="1171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Argo </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Athletic Band</a:t>
            </a:r>
            <a:endParaRPr sz="1300"/>
          </a:p>
        </p:txBody>
      </p:sp>
      <p:sp>
        <p:nvSpPr>
          <p:cNvPr id="427" name="Google Shape;427;p58"/>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59"/>
          <p:cNvPicPr preferRelativeResize="0"/>
          <p:nvPr/>
        </p:nvPicPr>
        <p:blipFill>
          <a:blip r:embed="rId3">
            <a:alphaModFix/>
          </a:blip>
          <a:stretch>
            <a:fillRect/>
          </a:stretch>
        </p:blipFill>
        <p:spPr>
          <a:xfrm>
            <a:off x="0" y="0"/>
            <a:ext cx="9144000" cy="5143503"/>
          </a:xfrm>
          <a:prstGeom prst="rect">
            <a:avLst/>
          </a:prstGeom>
          <a:noFill/>
          <a:ln>
            <a:noFill/>
          </a:ln>
        </p:spPr>
      </p:pic>
      <p:sp>
        <p:nvSpPr>
          <p:cNvPr id="433" name="Google Shape;433;p59"/>
          <p:cNvSpPr/>
          <p:nvPr/>
        </p:nvSpPr>
        <p:spPr>
          <a:xfrm>
            <a:off x="390950" y="317650"/>
            <a:ext cx="8442300" cy="4520400"/>
          </a:xfrm>
          <a:prstGeom prst="rect">
            <a:avLst/>
          </a:prstGeom>
          <a:noFill/>
          <a:ln w="19050" cap="flat" cmpd="sng">
            <a:solidFill>
              <a:srgbClr val="00AB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9"/>
          <p:cNvSpPr/>
          <p:nvPr/>
        </p:nvSpPr>
        <p:spPr>
          <a:xfrm>
            <a:off x="1141300" y="317650"/>
            <a:ext cx="2358600" cy="13410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200">
                <a:solidFill>
                  <a:schemeClr val="lt1"/>
                </a:solidFill>
              </a:rPr>
              <a:t>Become an </a:t>
            </a:r>
            <a:endParaRPr sz="2200">
              <a:solidFill>
                <a:schemeClr val="lt1"/>
              </a:solidFill>
            </a:endParaRPr>
          </a:p>
          <a:p>
            <a:pPr marL="0" lvl="0" indent="0" algn="l" rtl="0">
              <a:lnSpc>
                <a:spcPct val="90000"/>
              </a:lnSpc>
              <a:spcBef>
                <a:spcPts val="0"/>
              </a:spcBef>
              <a:spcAft>
                <a:spcPts val="0"/>
              </a:spcAft>
              <a:buNone/>
            </a:pPr>
            <a:r>
              <a:rPr lang="en" sz="5500" b="1">
                <a:solidFill>
                  <a:schemeClr val="lt1"/>
                </a:solidFill>
                <a:latin typeface="Arial Black"/>
                <a:ea typeface="Arial Black"/>
                <a:cs typeface="Arial Black"/>
                <a:sym typeface="Arial Black"/>
              </a:rPr>
              <a:t>Argo</a:t>
            </a:r>
            <a:endParaRPr sz="2800"/>
          </a:p>
        </p:txBody>
      </p:sp>
      <p:sp>
        <p:nvSpPr>
          <p:cNvPr id="435" name="Google Shape;435;p59"/>
          <p:cNvSpPr/>
          <p:nvPr/>
        </p:nvSpPr>
        <p:spPr>
          <a:xfrm rot="364550">
            <a:off x="7658108" y="120218"/>
            <a:ext cx="1400165" cy="140016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p59"/>
          <p:cNvPicPr preferRelativeResize="0"/>
          <p:nvPr/>
        </p:nvPicPr>
        <p:blipFill>
          <a:blip r:embed="rId4">
            <a:alphaModFix/>
          </a:blip>
          <a:stretch>
            <a:fillRect/>
          </a:stretch>
        </p:blipFill>
        <p:spPr>
          <a:xfrm rot="364325">
            <a:off x="7675839" y="233975"/>
            <a:ext cx="1400142" cy="1079275"/>
          </a:xfrm>
          <a:prstGeom prst="rect">
            <a:avLst/>
          </a:prstGeom>
          <a:noFill/>
          <a:ln>
            <a:noFill/>
          </a:ln>
        </p:spPr>
      </p:pic>
      <p:sp>
        <p:nvSpPr>
          <p:cNvPr id="437" name="Google Shape;437;p59"/>
          <p:cNvSpPr txBox="1"/>
          <p:nvPr/>
        </p:nvSpPr>
        <p:spPr>
          <a:xfrm>
            <a:off x="1466500" y="1590550"/>
            <a:ext cx="17082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uwf.edu/GoApply</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0"/>
          <p:cNvPicPr preferRelativeResize="0"/>
          <p:nvPr/>
        </p:nvPicPr>
        <p:blipFill rotWithShape="1">
          <a:blip r:embed="rId3">
            <a:alphaModFix/>
          </a:blip>
          <a:srcRect l="14223" t="9280" r="8977"/>
          <a:stretch/>
        </p:blipFill>
        <p:spPr>
          <a:xfrm>
            <a:off x="2723925" y="877800"/>
            <a:ext cx="6420077" cy="4265700"/>
          </a:xfrm>
          <a:prstGeom prst="rect">
            <a:avLst/>
          </a:prstGeom>
          <a:noFill/>
          <a:ln>
            <a:noFill/>
          </a:ln>
        </p:spPr>
      </p:pic>
      <p:sp>
        <p:nvSpPr>
          <p:cNvPr id="443" name="Google Shape;443;p60"/>
          <p:cNvSpPr txBox="1"/>
          <p:nvPr/>
        </p:nvSpPr>
        <p:spPr>
          <a:xfrm>
            <a:off x="150194" y="3343846"/>
            <a:ext cx="2348400" cy="27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Test Scores</a:t>
            </a:r>
            <a:endParaRPr>
              <a:solidFill>
                <a:srgbClr val="004C97"/>
              </a:solidFill>
            </a:endParaRPr>
          </a:p>
        </p:txBody>
      </p:sp>
      <p:sp>
        <p:nvSpPr>
          <p:cNvPr id="444" name="Google Shape;444;p60"/>
          <p:cNvSpPr txBox="1"/>
          <p:nvPr/>
        </p:nvSpPr>
        <p:spPr>
          <a:xfrm>
            <a:off x="353444" y="2519640"/>
            <a:ext cx="1941900" cy="631500"/>
          </a:xfrm>
          <a:prstGeom prst="rect">
            <a:avLst/>
          </a:prstGeom>
          <a:noFill/>
          <a:ln>
            <a:noFill/>
          </a:ln>
        </p:spPr>
        <p:txBody>
          <a:bodyPr spcFirstLastPara="1" wrap="square" lIns="0" tIns="0" rIns="0" bIns="0" anchor="t" anchorCtr="0">
            <a:noAutofit/>
          </a:bodyPr>
          <a:lstStyle/>
          <a:p>
            <a:pPr marL="0" lvl="0" indent="0" algn="ctr" rtl="0">
              <a:lnSpc>
                <a:spcPct val="80000"/>
              </a:lnSpc>
              <a:spcBef>
                <a:spcPts val="0"/>
              </a:spcBef>
              <a:spcAft>
                <a:spcPts val="0"/>
              </a:spcAft>
              <a:buNone/>
            </a:pPr>
            <a:r>
              <a:rPr lang="en" sz="3400" b="1">
                <a:solidFill>
                  <a:srgbClr val="97D200"/>
                </a:solidFill>
                <a:latin typeface="Arial Black"/>
                <a:ea typeface="Arial Black"/>
                <a:cs typeface="Arial Black"/>
                <a:sym typeface="Arial Black"/>
              </a:rPr>
              <a:t>ACT </a:t>
            </a:r>
            <a:br>
              <a:rPr lang="en" sz="3400" b="1">
                <a:solidFill>
                  <a:srgbClr val="97D200"/>
                </a:solidFill>
                <a:latin typeface="Arial Black"/>
                <a:ea typeface="Arial Black"/>
                <a:cs typeface="Arial Black"/>
                <a:sym typeface="Arial Black"/>
              </a:rPr>
            </a:br>
            <a:r>
              <a:rPr lang="en">
                <a:solidFill>
                  <a:srgbClr val="97D200"/>
                </a:solidFill>
              </a:rPr>
              <a:t>OR </a:t>
            </a:r>
            <a:r>
              <a:rPr lang="en" sz="3400" b="1">
                <a:solidFill>
                  <a:srgbClr val="97D200"/>
                </a:solidFill>
                <a:latin typeface="Arial Black"/>
                <a:ea typeface="Arial Black"/>
                <a:cs typeface="Arial Black"/>
                <a:sym typeface="Arial Black"/>
              </a:rPr>
              <a:t>SAT</a:t>
            </a:r>
            <a:endParaRPr sz="3400" b="1">
              <a:solidFill>
                <a:srgbClr val="97D200"/>
              </a:solidFill>
              <a:latin typeface="Arial Black"/>
              <a:ea typeface="Arial Black"/>
              <a:cs typeface="Arial Black"/>
              <a:sym typeface="Arial Black"/>
            </a:endParaRPr>
          </a:p>
        </p:txBody>
      </p:sp>
      <p:sp>
        <p:nvSpPr>
          <p:cNvPr id="445" name="Google Shape;445;p60"/>
          <p:cNvSpPr txBox="1"/>
          <p:nvPr/>
        </p:nvSpPr>
        <p:spPr>
          <a:xfrm>
            <a:off x="254458" y="1833560"/>
            <a:ext cx="2244000" cy="416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Student Self-Reported Academic Record (SSAR)</a:t>
            </a:r>
            <a:endParaRPr>
              <a:solidFill>
                <a:srgbClr val="004C97"/>
              </a:solidFill>
            </a:endParaRPr>
          </a:p>
        </p:txBody>
      </p:sp>
      <p:sp>
        <p:nvSpPr>
          <p:cNvPr id="446" name="Google Shape;446;p60"/>
          <p:cNvSpPr txBox="1"/>
          <p:nvPr/>
        </p:nvSpPr>
        <p:spPr>
          <a:xfrm>
            <a:off x="684194" y="3819045"/>
            <a:ext cx="1280400" cy="677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4000">
                <a:solidFill>
                  <a:srgbClr val="97D200"/>
                </a:solidFill>
              </a:rPr>
              <a:t>$</a:t>
            </a:r>
            <a:r>
              <a:rPr lang="en" sz="4000" b="1">
                <a:solidFill>
                  <a:srgbClr val="97D200"/>
                </a:solidFill>
                <a:latin typeface="Arial Black"/>
                <a:ea typeface="Arial Black"/>
                <a:cs typeface="Arial Black"/>
                <a:sym typeface="Arial Black"/>
              </a:rPr>
              <a:t>30</a:t>
            </a:r>
            <a:endParaRPr sz="4000">
              <a:solidFill>
                <a:srgbClr val="97D200"/>
              </a:solidFill>
            </a:endParaRPr>
          </a:p>
        </p:txBody>
      </p:sp>
      <p:sp>
        <p:nvSpPr>
          <p:cNvPr id="447" name="Google Shape;447;p60"/>
          <p:cNvSpPr txBox="1"/>
          <p:nvPr/>
        </p:nvSpPr>
        <p:spPr>
          <a:xfrm>
            <a:off x="423194" y="4356870"/>
            <a:ext cx="1802400" cy="416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Application Fee </a:t>
            </a:r>
            <a:br>
              <a:rPr lang="en">
                <a:solidFill>
                  <a:srgbClr val="004C97"/>
                </a:solidFill>
              </a:rPr>
            </a:br>
            <a:r>
              <a:rPr lang="en">
                <a:solidFill>
                  <a:srgbClr val="004C97"/>
                </a:solidFill>
              </a:rPr>
              <a:t>or Waiver</a:t>
            </a:r>
            <a:endParaRPr>
              <a:solidFill>
                <a:srgbClr val="004C97"/>
              </a:solidFill>
            </a:endParaRPr>
          </a:p>
        </p:txBody>
      </p:sp>
      <p:pic>
        <p:nvPicPr>
          <p:cNvPr id="448" name="Google Shape;448;p60"/>
          <p:cNvPicPr preferRelativeResize="0"/>
          <p:nvPr/>
        </p:nvPicPr>
        <p:blipFill>
          <a:blip r:embed="rId4">
            <a:alphaModFix/>
          </a:blip>
          <a:stretch>
            <a:fillRect/>
          </a:stretch>
        </p:blipFill>
        <p:spPr>
          <a:xfrm>
            <a:off x="712508" y="786610"/>
            <a:ext cx="1209999" cy="1209999"/>
          </a:xfrm>
          <a:prstGeom prst="rect">
            <a:avLst/>
          </a:prstGeom>
          <a:noFill/>
          <a:ln>
            <a:noFill/>
          </a:ln>
        </p:spPr>
      </p:pic>
      <p:cxnSp>
        <p:nvCxnSpPr>
          <p:cNvPr id="449" name="Google Shape;449;p60"/>
          <p:cNvCxnSpPr/>
          <p:nvPr/>
        </p:nvCxnSpPr>
        <p:spPr>
          <a:xfrm>
            <a:off x="346783" y="2372225"/>
            <a:ext cx="2015400" cy="0"/>
          </a:xfrm>
          <a:prstGeom prst="straightConnector1">
            <a:avLst/>
          </a:prstGeom>
          <a:noFill/>
          <a:ln w="9525" cap="flat" cmpd="sng">
            <a:solidFill>
              <a:srgbClr val="97D200"/>
            </a:solidFill>
            <a:prstDash val="solid"/>
            <a:round/>
            <a:headEnd type="none" w="med" len="med"/>
            <a:tailEnd type="none" w="med" len="med"/>
          </a:ln>
        </p:spPr>
      </p:cxnSp>
      <p:cxnSp>
        <p:nvCxnSpPr>
          <p:cNvPr id="450" name="Google Shape;450;p60"/>
          <p:cNvCxnSpPr/>
          <p:nvPr/>
        </p:nvCxnSpPr>
        <p:spPr>
          <a:xfrm>
            <a:off x="325931" y="3668513"/>
            <a:ext cx="2015400" cy="0"/>
          </a:xfrm>
          <a:prstGeom prst="straightConnector1">
            <a:avLst/>
          </a:prstGeom>
          <a:noFill/>
          <a:ln w="9525" cap="flat" cmpd="sng">
            <a:solidFill>
              <a:srgbClr val="97D200"/>
            </a:solidFill>
            <a:prstDash val="solid"/>
            <a:round/>
            <a:headEnd type="none" w="med" len="med"/>
            <a:tailEnd type="none" w="med" len="med"/>
          </a:ln>
        </p:spPr>
      </p:cxnSp>
      <p:sp>
        <p:nvSpPr>
          <p:cNvPr id="451" name="Google Shape;451;p60"/>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2" name="Google Shape;452;p60"/>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sp>
        <p:nvSpPr>
          <p:cNvPr id="453" name="Google Shape;453;p60"/>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Application Requirements</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61"/>
          <p:cNvPicPr preferRelativeResize="0"/>
          <p:nvPr/>
        </p:nvPicPr>
        <p:blipFill rotWithShape="1">
          <a:blip r:embed="rId3">
            <a:alphaModFix/>
          </a:blip>
          <a:srcRect l="4072" t="2353" r="9654"/>
          <a:stretch/>
        </p:blipFill>
        <p:spPr>
          <a:xfrm>
            <a:off x="0" y="879625"/>
            <a:ext cx="6467424" cy="4117225"/>
          </a:xfrm>
          <a:prstGeom prst="rect">
            <a:avLst/>
          </a:prstGeom>
          <a:noFill/>
          <a:ln>
            <a:noFill/>
          </a:ln>
        </p:spPr>
      </p:pic>
      <p:sp>
        <p:nvSpPr>
          <p:cNvPr id="459" name="Google Shape;459;p61"/>
          <p:cNvSpPr txBox="1"/>
          <p:nvPr/>
        </p:nvSpPr>
        <p:spPr>
          <a:xfrm>
            <a:off x="6962293" y="1546543"/>
            <a:ext cx="1802400" cy="6039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4300" b="1">
                <a:solidFill>
                  <a:srgbClr val="97D200"/>
                </a:solidFill>
                <a:latin typeface="Arial Black"/>
                <a:ea typeface="Arial Black"/>
                <a:cs typeface="Arial Black"/>
                <a:sym typeface="Arial Black"/>
              </a:rPr>
              <a:t>2.50</a:t>
            </a:r>
            <a:r>
              <a:rPr lang="en" sz="4300">
                <a:solidFill>
                  <a:srgbClr val="97D200"/>
                </a:solidFill>
              </a:rPr>
              <a:t>+</a:t>
            </a:r>
            <a:endParaRPr sz="4300">
              <a:solidFill>
                <a:srgbClr val="97D200"/>
              </a:solidFill>
            </a:endParaRPr>
          </a:p>
        </p:txBody>
      </p:sp>
      <p:sp>
        <p:nvSpPr>
          <p:cNvPr id="460" name="Google Shape;460;p61"/>
          <p:cNvSpPr txBox="1"/>
          <p:nvPr/>
        </p:nvSpPr>
        <p:spPr>
          <a:xfrm>
            <a:off x="6944404" y="2123363"/>
            <a:ext cx="1802400" cy="227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GPA, Weighted</a:t>
            </a:r>
            <a:endParaRPr>
              <a:solidFill>
                <a:srgbClr val="004C97"/>
              </a:solidFill>
            </a:endParaRPr>
          </a:p>
        </p:txBody>
      </p:sp>
      <p:sp>
        <p:nvSpPr>
          <p:cNvPr id="461" name="Google Shape;461;p61"/>
          <p:cNvSpPr txBox="1"/>
          <p:nvPr/>
        </p:nvSpPr>
        <p:spPr>
          <a:xfrm>
            <a:off x="6807904" y="3520325"/>
            <a:ext cx="2075400" cy="603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State Minimum Test Scores / Subject-Area Test Scores</a:t>
            </a:r>
            <a:endParaRPr>
              <a:solidFill>
                <a:srgbClr val="004C97"/>
              </a:solidFill>
            </a:endParaRPr>
          </a:p>
        </p:txBody>
      </p:sp>
      <p:cxnSp>
        <p:nvCxnSpPr>
          <p:cNvPr id="462" name="Google Shape;462;p61"/>
          <p:cNvCxnSpPr/>
          <p:nvPr/>
        </p:nvCxnSpPr>
        <p:spPr>
          <a:xfrm>
            <a:off x="7074000" y="2521528"/>
            <a:ext cx="1548900" cy="0"/>
          </a:xfrm>
          <a:prstGeom prst="straightConnector1">
            <a:avLst/>
          </a:prstGeom>
          <a:noFill/>
          <a:ln w="9525" cap="flat" cmpd="sng">
            <a:solidFill>
              <a:srgbClr val="97D200"/>
            </a:solidFill>
            <a:prstDash val="solid"/>
            <a:round/>
            <a:headEnd type="none" w="med" len="med"/>
            <a:tailEnd type="none" w="med" len="med"/>
          </a:ln>
        </p:spPr>
      </p:cxnSp>
      <p:sp>
        <p:nvSpPr>
          <p:cNvPr id="463" name="Google Shape;463;p61"/>
          <p:cNvSpPr txBox="1"/>
          <p:nvPr/>
        </p:nvSpPr>
        <p:spPr>
          <a:xfrm>
            <a:off x="6877504" y="2758574"/>
            <a:ext cx="1941900" cy="677100"/>
          </a:xfrm>
          <a:prstGeom prst="rect">
            <a:avLst/>
          </a:prstGeom>
          <a:noFill/>
          <a:ln>
            <a:noFill/>
          </a:ln>
        </p:spPr>
        <p:txBody>
          <a:bodyPr spcFirstLastPara="1" wrap="square" lIns="0" tIns="0" rIns="0" bIns="0" anchor="t" anchorCtr="0">
            <a:noAutofit/>
          </a:bodyPr>
          <a:lstStyle/>
          <a:p>
            <a:pPr marL="0" lvl="0" indent="0" algn="ctr" rtl="0">
              <a:lnSpc>
                <a:spcPct val="70000"/>
              </a:lnSpc>
              <a:spcBef>
                <a:spcPts val="0"/>
              </a:spcBef>
              <a:spcAft>
                <a:spcPts val="0"/>
              </a:spcAft>
              <a:buNone/>
            </a:pPr>
            <a:r>
              <a:rPr lang="en" sz="3300" b="1">
                <a:solidFill>
                  <a:srgbClr val="97D200"/>
                </a:solidFill>
                <a:latin typeface="Arial Black"/>
                <a:ea typeface="Arial Black"/>
                <a:cs typeface="Arial Black"/>
                <a:sym typeface="Arial Black"/>
              </a:rPr>
              <a:t>ACT </a:t>
            </a:r>
            <a:br>
              <a:rPr lang="en" sz="3300" b="1">
                <a:solidFill>
                  <a:srgbClr val="97D200"/>
                </a:solidFill>
                <a:latin typeface="Arial Black"/>
                <a:ea typeface="Arial Black"/>
                <a:cs typeface="Arial Black"/>
                <a:sym typeface="Arial Black"/>
              </a:rPr>
            </a:br>
            <a:r>
              <a:rPr lang="en" sz="1300">
                <a:solidFill>
                  <a:srgbClr val="97D200"/>
                </a:solidFill>
              </a:rPr>
              <a:t>OR </a:t>
            </a:r>
            <a:r>
              <a:rPr lang="en" sz="3300" b="1">
                <a:solidFill>
                  <a:srgbClr val="97D200"/>
                </a:solidFill>
                <a:latin typeface="Arial Black"/>
                <a:ea typeface="Arial Black"/>
                <a:cs typeface="Arial Black"/>
                <a:sym typeface="Arial Black"/>
              </a:rPr>
              <a:t>SAT</a:t>
            </a:r>
            <a:endParaRPr sz="3300" b="1">
              <a:solidFill>
                <a:srgbClr val="97D200"/>
              </a:solidFill>
              <a:latin typeface="Arial Black"/>
              <a:ea typeface="Arial Black"/>
              <a:cs typeface="Arial Black"/>
              <a:sym typeface="Arial Black"/>
            </a:endParaRPr>
          </a:p>
        </p:txBody>
      </p:sp>
      <p:sp>
        <p:nvSpPr>
          <p:cNvPr id="464" name="Google Shape;464;p61"/>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5" name="Google Shape;465;p61"/>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sp>
        <p:nvSpPr>
          <p:cNvPr id="466" name="Google Shape;466;p61"/>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Freshman Admissions Consideration</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2"/>
          <p:cNvPicPr preferRelativeResize="0"/>
          <p:nvPr/>
        </p:nvPicPr>
        <p:blipFill>
          <a:blip r:embed="rId3">
            <a:alphaModFix/>
          </a:blip>
          <a:stretch>
            <a:fillRect/>
          </a:stretch>
        </p:blipFill>
        <p:spPr>
          <a:xfrm>
            <a:off x="0" y="0"/>
            <a:ext cx="9144019" cy="5143500"/>
          </a:xfrm>
          <a:prstGeom prst="rect">
            <a:avLst/>
          </a:prstGeom>
          <a:noFill/>
          <a:ln>
            <a:noFill/>
          </a:ln>
        </p:spPr>
      </p:pic>
      <p:sp>
        <p:nvSpPr>
          <p:cNvPr id="472" name="Google Shape;472;p62"/>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2"/>
          <p:cNvSpPr/>
          <p:nvPr/>
        </p:nvSpPr>
        <p:spPr>
          <a:xfrm>
            <a:off x="0" y="646425"/>
            <a:ext cx="5066700" cy="1171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We Superscore </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ACT/SAT Scores</a:t>
            </a:r>
            <a:endParaRPr sz="130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3"/>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Freshman Class Profile</a:t>
            </a:r>
            <a:endParaRPr/>
          </a:p>
        </p:txBody>
      </p:sp>
      <p:pic>
        <p:nvPicPr>
          <p:cNvPr id="479" name="Google Shape;479;p63"/>
          <p:cNvPicPr preferRelativeResize="0"/>
          <p:nvPr/>
        </p:nvPicPr>
        <p:blipFill rotWithShape="1">
          <a:blip r:embed="rId3">
            <a:alphaModFix/>
          </a:blip>
          <a:srcRect l="7574" r="6933"/>
          <a:stretch/>
        </p:blipFill>
        <p:spPr>
          <a:xfrm>
            <a:off x="0" y="879625"/>
            <a:ext cx="6526248" cy="4293826"/>
          </a:xfrm>
          <a:prstGeom prst="rect">
            <a:avLst/>
          </a:prstGeom>
          <a:noFill/>
          <a:ln>
            <a:noFill/>
          </a:ln>
        </p:spPr>
      </p:pic>
      <p:sp>
        <p:nvSpPr>
          <p:cNvPr id="480" name="Google Shape;480;p63"/>
          <p:cNvSpPr txBox="1"/>
          <p:nvPr/>
        </p:nvSpPr>
        <p:spPr>
          <a:xfrm>
            <a:off x="6874696" y="1403266"/>
            <a:ext cx="1941900" cy="416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2900" b="1">
                <a:solidFill>
                  <a:srgbClr val="97D200"/>
                </a:solidFill>
                <a:latin typeface="Arial Black"/>
                <a:ea typeface="Arial Black"/>
                <a:cs typeface="Arial Black"/>
                <a:sym typeface="Arial Black"/>
              </a:rPr>
              <a:t>3.5-4.2</a:t>
            </a:r>
            <a:endParaRPr sz="2900" b="1">
              <a:solidFill>
                <a:srgbClr val="97D200"/>
              </a:solidFill>
              <a:latin typeface="Arial Black"/>
              <a:ea typeface="Arial Black"/>
              <a:cs typeface="Arial Black"/>
              <a:sym typeface="Arial Black"/>
            </a:endParaRPr>
          </a:p>
        </p:txBody>
      </p:sp>
      <p:sp>
        <p:nvSpPr>
          <p:cNvPr id="481" name="Google Shape;481;p63"/>
          <p:cNvSpPr txBox="1"/>
          <p:nvPr/>
        </p:nvSpPr>
        <p:spPr>
          <a:xfrm>
            <a:off x="6950896" y="2409691"/>
            <a:ext cx="1802400" cy="416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2900" b="1">
                <a:solidFill>
                  <a:srgbClr val="97D200"/>
                </a:solidFill>
                <a:latin typeface="Arial Black"/>
                <a:ea typeface="Arial Black"/>
                <a:cs typeface="Arial Black"/>
                <a:sym typeface="Arial Black"/>
              </a:rPr>
              <a:t>21-27</a:t>
            </a:r>
            <a:endParaRPr sz="2900" b="1">
              <a:solidFill>
                <a:srgbClr val="97D200"/>
              </a:solidFill>
              <a:latin typeface="Arial Black"/>
              <a:ea typeface="Arial Black"/>
              <a:cs typeface="Arial Black"/>
              <a:sym typeface="Arial Black"/>
            </a:endParaRPr>
          </a:p>
        </p:txBody>
      </p:sp>
      <p:sp>
        <p:nvSpPr>
          <p:cNvPr id="482" name="Google Shape;482;p63"/>
          <p:cNvSpPr txBox="1"/>
          <p:nvPr/>
        </p:nvSpPr>
        <p:spPr>
          <a:xfrm>
            <a:off x="6660046" y="3283641"/>
            <a:ext cx="2384100" cy="4161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2900" b="1">
                <a:solidFill>
                  <a:srgbClr val="97D200"/>
                </a:solidFill>
                <a:latin typeface="Arial Black"/>
                <a:ea typeface="Arial Black"/>
                <a:cs typeface="Arial Black"/>
                <a:sym typeface="Arial Black"/>
              </a:rPr>
              <a:t>1050-1220</a:t>
            </a:r>
            <a:endParaRPr sz="2900" b="1">
              <a:solidFill>
                <a:srgbClr val="97D200"/>
              </a:solidFill>
              <a:latin typeface="Arial Black"/>
              <a:ea typeface="Arial Black"/>
              <a:cs typeface="Arial Black"/>
              <a:sym typeface="Arial Black"/>
            </a:endParaRPr>
          </a:p>
        </p:txBody>
      </p:sp>
      <p:sp>
        <p:nvSpPr>
          <p:cNvPr id="483" name="Google Shape;483;p63"/>
          <p:cNvSpPr txBox="1"/>
          <p:nvPr/>
        </p:nvSpPr>
        <p:spPr>
          <a:xfrm>
            <a:off x="6944446" y="1776541"/>
            <a:ext cx="1802400" cy="416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GPA, cumulative weighted</a:t>
            </a:r>
            <a:endParaRPr>
              <a:solidFill>
                <a:srgbClr val="004C97"/>
              </a:solidFill>
            </a:endParaRPr>
          </a:p>
        </p:txBody>
      </p:sp>
      <p:sp>
        <p:nvSpPr>
          <p:cNvPr id="484" name="Google Shape;484;p63"/>
          <p:cNvSpPr txBox="1"/>
          <p:nvPr/>
        </p:nvSpPr>
        <p:spPr>
          <a:xfrm>
            <a:off x="6660046" y="2831154"/>
            <a:ext cx="2384100" cy="241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ACT composite</a:t>
            </a:r>
            <a:endParaRPr>
              <a:solidFill>
                <a:srgbClr val="004C97"/>
              </a:solidFill>
            </a:endParaRPr>
          </a:p>
        </p:txBody>
      </p:sp>
      <p:sp>
        <p:nvSpPr>
          <p:cNvPr id="485" name="Google Shape;485;p63"/>
          <p:cNvSpPr txBox="1"/>
          <p:nvPr/>
        </p:nvSpPr>
        <p:spPr>
          <a:xfrm>
            <a:off x="6874696" y="3717179"/>
            <a:ext cx="1941900" cy="241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a:solidFill>
                  <a:srgbClr val="004C97"/>
                </a:solidFill>
              </a:rPr>
              <a:t>SAT combined</a:t>
            </a:r>
            <a:endParaRPr>
              <a:solidFill>
                <a:srgbClr val="004C97"/>
              </a:solidFill>
            </a:endParaRPr>
          </a:p>
        </p:txBody>
      </p:sp>
      <p:sp>
        <p:nvSpPr>
          <p:cNvPr id="486" name="Google Shape;486;p63"/>
          <p:cNvSpPr txBox="1"/>
          <p:nvPr/>
        </p:nvSpPr>
        <p:spPr>
          <a:xfrm>
            <a:off x="6830475" y="4338350"/>
            <a:ext cx="2313600" cy="32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i="1">
                <a:solidFill>
                  <a:srgbClr val="004C97"/>
                </a:solidFill>
              </a:rPr>
              <a:t>Estimated middle 50%, Fall 2022 admitted first-time college students</a:t>
            </a:r>
            <a:endParaRPr sz="1000" i="1">
              <a:solidFill>
                <a:srgbClr val="004C97"/>
              </a:solidFill>
            </a:endParaRPr>
          </a:p>
        </p:txBody>
      </p:sp>
      <p:cxnSp>
        <p:nvCxnSpPr>
          <p:cNvPr id="487" name="Google Shape;487;p63"/>
          <p:cNvCxnSpPr/>
          <p:nvPr/>
        </p:nvCxnSpPr>
        <p:spPr>
          <a:xfrm>
            <a:off x="6830475" y="4234045"/>
            <a:ext cx="918600" cy="0"/>
          </a:xfrm>
          <a:prstGeom prst="straightConnector1">
            <a:avLst/>
          </a:prstGeom>
          <a:noFill/>
          <a:ln w="9525" cap="flat" cmpd="sng">
            <a:solidFill>
              <a:srgbClr val="004C97"/>
            </a:solidFill>
            <a:prstDash val="solid"/>
            <a:round/>
            <a:headEnd type="none" w="med" len="med"/>
            <a:tailEnd type="none" w="med" len="med"/>
          </a:ln>
        </p:spPr>
      </p:cxnSp>
      <p:cxnSp>
        <p:nvCxnSpPr>
          <p:cNvPr id="488" name="Google Shape;488;p63"/>
          <p:cNvCxnSpPr/>
          <p:nvPr/>
        </p:nvCxnSpPr>
        <p:spPr>
          <a:xfrm>
            <a:off x="7087196" y="2301178"/>
            <a:ext cx="1548900" cy="0"/>
          </a:xfrm>
          <a:prstGeom prst="straightConnector1">
            <a:avLst/>
          </a:prstGeom>
          <a:noFill/>
          <a:ln w="9525" cap="flat" cmpd="sng">
            <a:solidFill>
              <a:srgbClr val="97D200"/>
            </a:solidFill>
            <a:prstDash val="solid"/>
            <a:round/>
            <a:headEnd type="none" w="med" len="med"/>
            <a:tailEnd type="none" w="med" len="med"/>
          </a:ln>
        </p:spPr>
      </p:cxnSp>
      <p:cxnSp>
        <p:nvCxnSpPr>
          <p:cNvPr id="489" name="Google Shape;489;p63"/>
          <p:cNvCxnSpPr/>
          <p:nvPr/>
        </p:nvCxnSpPr>
        <p:spPr>
          <a:xfrm>
            <a:off x="7077646" y="3158420"/>
            <a:ext cx="1548900" cy="0"/>
          </a:xfrm>
          <a:prstGeom prst="straightConnector1">
            <a:avLst/>
          </a:prstGeom>
          <a:noFill/>
          <a:ln w="9525" cap="flat" cmpd="sng">
            <a:solidFill>
              <a:srgbClr val="97D200"/>
            </a:solidFill>
            <a:prstDash val="solid"/>
            <a:round/>
            <a:headEnd type="none" w="med" len="med"/>
            <a:tailEnd type="none" w="med" len="med"/>
          </a:ln>
        </p:spPr>
      </p:cxnSp>
      <p:sp>
        <p:nvSpPr>
          <p:cNvPr id="490" name="Google Shape;490;p63"/>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 name="Google Shape;491;p63"/>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4"/>
          <p:cNvSpPr txBox="1"/>
          <p:nvPr/>
        </p:nvSpPr>
        <p:spPr>
          <a:xfrm>
            <a:off x="735723" y="3991429"/>
            <a:ext cx="7103700" cy="780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Based on 2022-2023 costs for fall and spring semesters. Costs are subject to change. </a:t>
            </a:r>
            <a:endParaRPr sz="1000">
              <a:solidFill>
                <a:schemeClr val="dk1"/>
              </a:solidFill>
            </a:endParaRPr>
          </a:p>
          <a:p>
            <a:pPr marL="457200" lvl="0" indent="-292100" algn="l" rtl="0">
              <a:spcBef>
                <a:spcPts val="0"/>
              </a:spcBef>
              <a:spcAft>
                <a:spcPts val="0"/>
              </a:spcAft>
              <a:buClr>
                <a:schemeClr val="dk1"/>
              </a:buClr>
              <a:buSzPts val="1000"/>
              <a:buAutoNum type="alphaLcParenR"/>
            </a:pPr>
            <a:r>
              <a:rPr lang="en" sz="1000">
                <a:solidFill>
                  <a:schemeClr val="dk1"/>
                </a:solidFill>
              </a:rPr>
              <a:t>30 credit hours of tuition and fees </a:t>
            </a:r>
            <a:endParaRPr sz="1000">
              <a:solidFill>
                <a:schemeClr val="dk1"/>
              </a:solidFill>
            </a:endParaRPr>
          </a:p>
          <a:p>
            <a:pPr marL="457200" lvl="0" indent="-292100" algn="l" rtl="0">
              <a:spcBef>
                <a:spcPts val="0"/>
              </a:spcBef>
              <a:spcAft>
                <a:spcPts val="0"/>
              </a:spcAft>
              <a:buClr>
                <a:schemeClr val="dk1"/>
              </a:buClr>
              <a:buSzPts val="1000"/>
              <a:buAutoNum type="alphaLcParenR"/>
            </a:pPr>
            <a:r>
              <a:rPr lang="en" sz="1000">
                <a:solidFill>
                  <a:schemeClr val="dk1"/>
                </a:solidFill>
              </a:rPr>
              <a:t>Shared Suite (Martin/Pace Halls: $2,900/semester) </a:t>
            </a:r>
            <a:endParaRPr sz="1000">
              <a:solidFill>
                <a:schemeClr val="dk1"/>
              </a:solidFill>
            </a:endParaRPr>
          </a:p>
          <a:p>
            <a:pPr marL="457200" lvl="0" indent="-292100" algn="l" rtl="0">
              <a:spcBef>
                <a:spcPts val="0"/>
              </a:spcBef>
              <a:spcAft>
                <a:spcPts val="0"/>
              </a:spcAft>
              <a:buClr>
                <a:schemeClr val="dk1"/>
              </a:buClr>
              <a:buSzPts val="1000"/>
              <a:buAutoNum type="alphaLcParenR"/>
            </a:pPr>
            <a:r>
              <a:rPr lang="en" sz="1000">
                <a:solidFill>
                  <a:schemeClr val="dk1"/>
                </a:solidFill>
              </a:rPr>
              <a:t>Argo 10 plan: 10 meals/week + $300 Dining Dollars ($2,071/semester); other options available.</a:t>
            </a:r>
            <a:endParaRPr sz="1000">
              <a:solidFill>
                <a:schemeClr val="dk1"/>
              </a:solidFill>
            </a:endParaRPr>
          </a:p>
        </p:txBody>
      </p:sp>
      <p:cxnSp>
        <p:nvCxnSpPr>
          <p:cNvPr id="497" name="Google Shape;497;p64"/>
          <p:cNvCxnSpPr/>
          <p:nvPr/>
        </p:nvCxnSpPr>
        <p:spPr>
          <a:xfrm>
            <a:off x="735723" y="3900503"/>
            <a:ext cx="1046400" cy="0"/>
          </a:xfrm>
          <a:prstGeom prst="straightConnector1">
            <a:avLst/>
          </a:prstGeom>
          <a:noFill/>
          <a:ln w="9525" cap="flat" cmpd="sng">
            <a:solidFill>
              <a:schemeClr val="dk1"/>
            </a:solidFill>
            <a:prstDash val="solid"/>
            <a:round/>
            <a:headEnd type="none" w="med" len="med"/>
            <a:tailEnd type="none" w="med" len="med"/>
          </a:ln>
        </p:spPr>
      </p:cxnSp>
      <p:sp>
        <p:nvSpPr>
          <p:cNvPr id="498" name="Google Shape;498;p64"/>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4"/>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Estimated First-Year Costs </a:t>
            </a:r>
            <a:endParaRPr/>
          </a:p>
        </p:txBody>
      </p:sp>
      <p:cxnSp>
        <p:nvCxnSpPr>
          <p:cNvPr id="500" name="Google Shape;500;p64"/>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pic>
        <p:nvPicPr>
          <p:cNvPr id="501" name="Google Shape;501;p64"/>
          <p:cNvPicPr preferRelativeResize="0"/>
          <p:nvPr/>
        </p:nvPicPr>
        <p:blipFill rotWithShape="1">
          <a:blip r:embed="rId3">
            <a:alphaModFix/>
          </a:blip>
          <a:srcRect t="1244"/>
          <a:stretch/>
        </p:blipFill>
        <p:spPr>
          <a:xfrm>
            <a:off x="578075" y="1108225"/>
            <a:ext cx="7966851" cy="268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5"/>
          <p:cNvPicPr preferRelativeResize="0"/>
          <p:nvPr/>
        </p:nvPicPr>
        <p:blipFill>
          <a:blip r:embed="rId3">
            <a:alphaModFix/>
          </a:blip>
          <a:stretch>
            <a:fillRect/>
          </a:stretch>
        </p:blipFill>
        <p:spPr>
          <a:xfrm>
            <a:off x="0" y="0"/>
            <a:ext cx="9144000" cy="5143484"/>
          </a:xfrm>
          <a:prstGeom prst="rect">
            <a:avLst/>
          </a:prstGeom>
          <a:noFill/>
          <a:ln>
            <a:noFill/>
          </a:ln>
        </p:spPr>
      </p:pic>
      <p:sp>
        <p:nvSpPr>
          <p:cNvPr id="507" name="Google Shape;507;p65"/>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5"/>
          <p:cNvSpPr/>
          <p:nvPr/>
        </p:nvSpPr>
        <p:spPr>
          <a:xfrm>
            <a:off x="6315250" y="944300"/>
            <a:ext cx="2176200" cy="1102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89%</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OF FRESHMEN RECEIVE FINANCIAL AID, 2021-2022</a:t>
            </a:r>
            <a:endParaRPr sz="3100" b="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66"/>
          <p:cNvPicPr preferRelativeResize="0"/>
          <p:nvPr/>
        </p:nvPicPr>
        <p:blipFill rotWithShape="1">
          <a:blip r:embed="rId3">
            <a:alphaModFix/>
          </a:blip>
          <a:srcRect t="15626"/>
          <a:stretch/>
        </p:blipFill>
        <p:spPr>
          <a:xfrm>
            <a:off x="0" y="0"/>
            <a:ext cx="9144000" cy="5143501"/>
          </a:xfrm>
          <a:prstGeom prst="rect">
            <a:avLst/>
          </a:prstGeom>
          <a:noFill/>
          <a:ln>
            <a:noFill/>
          </a:ln>
        </p:spPr>
      </p:pic>
      <p:sp>
        <p:nvSpPr>
          <p:cNvPr id="514" name="Google Shape;514;p66"/>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6"/>
          <p:cNvSpPr/>
          <p:nvPr/>
        </p:nvSpPr>
        <p:spPr>
          <a:xfrm>
            <a:off x="6374175" y="533425"/>
            <a:ext cx="2041200" cy="1102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a:solidFill>
                  <a:schemeClr val="lt1"/>
                </a:solidFill>
                <a:latin typeface="Arial Black"/>
                <a:ea typeface="Arial Black"/>
                <a:cs typeface="Arial Black"/>
                <a:sym typeface="Arial Black"/>
              </a:rPr>
              <a:t>$</a:t>
            </a:r>
            <a:r>
              <a:rPr lang="en" sz="3700" b="1">
                <a:solidFill>
                  <a:schemeClr val="lt1"/>
                </a:solidFill>
                <a:latin typeface="Arial Black"/>
                <a:ea typeface="Arial Black"/>
                <a:cs typeface="Arial Black"/>
                <a:sym typeface="Arial Black"/>
              </a:rPr>
              <a:t>9.3M</a:t>
            </a:r>
            <a:endParaRPr sz="3700" b="1">
              <a:solidFill>
                <a:schemeClr val="lt1"/>
              </a:solidFill>
              <a:latin typeface="Arial Black"/>
              <a:ea typeface="Arial Black"/>
              <a:cs typeface="Arial Black"/>
              <a:sym typeface="Arial Black"/>
            </a:endParaRPr>
          </a:p>
          <a:p>
            <a:pPr marL="0" lvl="0" indent="0" algn="ctr" rtl="0">
              <a:spcBef>
                <a:spcPts val="0"/>
              </a:spcBef>
              <a:spcAft>
                <a:spcPts val="0"/>
              </a:spcAft>
              <a:buNone/>
            </a:pPr>
            <a:r>
              <a:rPr lang="en" sz="1100">
                <a:solidFill>
                  <a:schemeClr val="lt1"/>
                </a:solidFill>
              </a:rPr>
              <a:t>AWARDED TO FRESHMEN, 2021-2022</a:t>
            </a:r>
            <a:endParaRPr sz="11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7"/>
          <p:cNvPicPr preferRelativeResize="0"/>
          <p:nvPr/>
        </p:nvPicPr>
        <p:blipFill>
          <a:blip r:embed="rId3">
            <a:alphaModFix/>
          </a:blip>
          <a:stretch>
            <a:fillRect/>
          </a:stretch>
        </p:blipFill>
        <p:spPr>
          <a:xfrm>
            <a:off x="0" y="0"/>
            <a:ext cx="9144000" cy="5143497"/>
          </a:xfrm>
          <a:prstGeom prst="rect">
            <a:avLst/>
          </a:prstGeom>
          <a:noFill/>
          <a:ln>
            <a:noFill/>
          </a:ln>
        </p:spPr>
      </p:pic>
      <p:sp>
        <p:nvSpPr>
          <p:cNvPr id="521" name="Google Shape;521;p67"/>
          <p:cNvSpPr/>
          <p:nvPr/>
        </p:nvSpPr>
        <p:spPr>
          <a:xfrm>
            <a:off x="2473100" y="2860030"/>
            <a:ext cx="3459600" cy="2062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Complete the FAFSA</a:t>
            </a:r>
            <a:endParaRPr sz="4000" b="1">
              <a:solidFill>
                <a:schemeClr val="lt1"/>
              </a:solidFill>
              <a:latin typeface="Arial Black"/>
              <a:ea typeface="Arial Black"/>
              <a:cs typeface="Arial Black"/>
              <a:sym typeface="Arial Black"/>
            </a:endParaRPr>
          </a:p>
          <a:p>
            <a:pPr marL="0" lvl="0" indent="0" algn="l" rtl="0">
              <a:lnSpc>
                <a:spcPct val="80000"/>
              </a:lnSpc>
              <a:spcBef>
                <a:spcPts val="1000"/>
              </a:spcBef>
              <a:spcAft>
                <a:spcPts val="0"/>
              </a:spcAft>
              <a:buNone/>
            </a:pPr>
            <a:r>
              <a:rPr lang="en" sz="1700">
                <a:solidFill>
                  <a:schemeClr val="lt1"/>
                </a:solidFill>
              </a:rPr>
              <a:t>Free Application for </a:t>
            </a:r>
            <a:br>
              <a:rPr lang="en" sz="1700">
                <a:solidFill>
                  <a:schemeClr val="lt1"/>
                </a:solidFill>
              </a:rPr>
            </a:br>
            <a:r>
              <a:rPr lang="en" sz="1700">
                <a:solidFill>
                  <a:schemeClr val="lt1"/>
                </a:solidFill>
              </a:rPr>
              <a:t>Federal Student Aid</a:t>
            </a:r>
            <a:endParaRPr sz="3700" b="1">
              <a:solidFill>
                <a:schemeClr val="lt1"/>
              </a:solidFill>
              <a:latin typeface="Arial Black"/>
              <a:ea typeface="Arial Black"/>
              <a:cs typeface="Arial Black"/>
              <a:sym typeface="Arial Black"/>
            </a:endParaRPr>
          </a:p>
        </p:txBody>
      </p:sp>
      <p:sp>
        <p:nvSpPr>
          <p:cNvPr id="522" name="Google Shape;522;p67"/>
          <p:cNvSpPr txBox="1"/>
          <p:nvPr/>
        </p:nvSpPr>
        <p:spPr>
          <a:xfrm>
            <a:off x="4814650" y="4256705"/>
            <a:ext cx="1639200" cy="442200"/>
          </a:xfrm>
          <a:prstGeom prst="rect">
            <a:avLst/>
          </a:prstGeom>
          <a:solidFill>
            <a:srgbClr val="40A829"/>
          </a:solidFill>
          <a:ln>
            <a:noFill/>
          </a:ln>
        </p:spPr>
        <p:txBody>
          <a:bodyPr spcFirstLastPara="1" wrap="square" lIns="27425" tIns="27425" rIns="27425" bIns="27425" anchor="t" anchorCtr="0">
            <a:noAutofit/>
          </a:bodyPr>
          <a:lstStyle/>
          <a:p>
            <a:pPr marL="0" lvl="0" indent="0" algn="ctr" rtl="0">
              <a:lnSpc>
                <a:spcPct val="100000"/>
              </a:lnSpc>
              <a:spcBef>
                <a:spcPts val="0"/>
              </a:spcBef>
              <a:spcAft>
                <a:spcPts val="0"/>
              </a:spcAft>
              <a:buNone/>
            </a:pPr>
            <a:r>
              <a:rPr lang="en" sz="1300">
                <a:solidFill>
                  <a:schemeClr val="lt1"/>
                </a:solidFill>
                <a:latin typeface="Arial Black"/>
                <a:ea typeface="Arial Black"/>
                <a:cs typeface="Arial Black"/>
                <a:sym typeface="Arial Black"/>
              </a:rPr>
              <a:t>StudentAid.gov</a:t>
            </a:r>
            <a:endParaRPr sz="1300">
              <a:solidFill>
                <a:schemeClr val="lt1"/>
              </a:solidFill>
              <a:latin typeface="Arial Black"/>
              <a:ea typeface="Arial Black"/>
              <a:cs typeface="Arial Black"/>
              <a:sym typeface="Arial Black"/>
            </a:endParaRPr>
          </a:p>
          <a:p>
            <a:pPr marL="0" lvl="0" indent="0" algn="ctr" rtl="0">
              <a:lnSpc>
                <a:spcPct val="100000"/>
              </a:lnSpc>
              <a:spcBef>
                <a:spcPts val="0"/>
              </a:spcBef>
              <a:spcAft>
                <a:spcPts val="0"/>
              </a:spcAft>
              <a:buNone/>
            </a:pPr>
            <a:r>
              <a:rPr lang="en" sz="1200">
                <a:solidFill>
                  <a:schemeClr val="lt1"/>
                </a:solidFill>
              </a:rPr>
              <a:t>UWF Code: 003955</a:t>
            </a:r>
            <a:endParaRPr sz="1200">
              <a:solidFill>
                <a:schemeClr val="lt1"/>
              </a:solidFill>
            </a:endParaRPr>
          </a:p>
        </p:txBody>
      </p:sp>
      <p:pic>
        <p:nvPicPr>
          <p:cNvPr id="523" name="Google Shape;523;p67"/>
          <p:cNvPicPr preferRelativeResize="0"/>
          <p:nvPr/>
        </p:nvPicPr>
        <p:blipFill>
          <a:blip r:embed="rId4">
            <a:alphaModFix/>
          </a:blip>
          <a:stretch>
            <a:fillRect/>
          </a:stretch>
        </p:blipFill>
        <p:spPr>
          <a:xfrm rot="7436952" flipH="1">
            <a:off x="1682500" y="-837921"/>
            <a:ext cx="4258375" cy="4258375"/>
          </a:xfrm>
          <a:prstGeom prst="rect">
            <a:avLst/>
          </a:prstGeom>
          <a:noFill/>
          <a:ln>
            <a:noFill/>
          </a:ln>
        </p:spPr>
      </p:pic>
      <p:sp>
        <p:nvSpPr>
          <p:cNvPr id="524" name="Google Shape;524;p67"/>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3"/>
          <p:cNvPicPr preferRelativeResize="0"/>
          <p:nvPr/>
        </p:nvPicPr>
        <p:blipFill>
          <a:blip r:embed="rId3">
            <a:alphaModFix/>
          </a:blip>
          <a:stretch>
            <a:fillRect/>
          </a:stretch>
        </p:blipFill>
        <p:spPr>
          <a:xfrm>
            <a:off x="0" y="0"/>
            <a:ext cx="9143966" cy="5143500"/>
          </a:xfrm>
          <a:prstGeom prst="rect">
            <a:avLst/>
          </a:prstGeom>
          <a:noFill/>
          <a:ln>
            <a:noFill/>
          </a:ln>
        </p:spPr>
      </p:pic>
      <p:sp>
        <p:nvSpPr>
          <p:cNvPr id="119" name="Google Shape;119;p23"/>
          <p:cNvSpPr/>
          <p:nvPr/>
        </p:nvSpPr>
        <p:spPr>
          <a:xfrm>
            <a:off x="548825" y="562850"/>
            <a:ext cx="2479500" cy="988500"/>
          </a:xfrm>
          <a:prstGeom prst="rect">
            <a:avLst/>
          </a:prstGeom>
          <a:solidFill>
            <a:srgbClr val="40A829">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13,000+</a:t>
            </a:r>
            <a:endParaRPr sz="3700" b="1">
              <a:solidFill>
                <a:schemeClr val="lt1"/>
              </a:solidFill>
              <a:latin typeface="Arial Black"/>
              <a:ea typeface="Arial Black"/>
              <a:cs typeface="Arial Black"/>
              <a:sym typeface="Arial Black"/>
            </a:endParaRPr>
          </a:p>
          <a:p>
            <a:pPr marL="0" lvl="0" indent="0" algn="ctr" rtl="0">
              <a:lnSpc>
                <a:spcPct val="100000"/>
              </a:lnSpc>
              <a:spcBef>
                <a:spcPts val="0"/>
              </a:spcBef>
              <a:spcAft>
                <a:spcPts val="0"/>
              </a:spcAft>
              <a:buNone/>
            </a:pPr>
            <a:r>
              <a:rPr lang="en" sz="1100">
                <a:solidFill>
                  <a:schemeClr val="lt1"/>
                </a:solidFill>
              </a:rPr>
              <a:t>STUDENTS</a:t>
            </a:r>
            <a:endParaRPr sz="3100" b="1">
              <a:solidFill>
                <a:schemeClr val="lt1"/>
              </a:solidFill>
            </a:endParaRPr>
          </a:p>
        </p:txBody>
      </p:sp>
      <p:sp>
        <p:nvSpPr>
          <p:cNvPr id="120" name="Google Shape;120;p23"/>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8"/>
          <p:cNvPicPr preferRelativeResize="0"/>
          <p:nvPr/>
        </p:nvPicPr>
        <p:blipFill>
          <a:blip r:embed="rId3">
            <a:alphaModFix/>
          </a:blip>
          <a:stretch>
            <a:fillRect/>
          </a:stretch>
        </p:blipFill>
        <p:spPr>
          <a:xfrm>
            <a:off x="0" y="0"/>
            <a:ext cx="9144000" cy="5143497"/>
          </a:xfrm>
          <a:prstGeom prst="rect">
            <a:avLst/>
          </a:prstGeom>
          <a:noFill/>
          <a:ln>
            <a:noFill/>
          </a:ln>
        </p:spPr>
      </p:pic>
      <p:sp>
        <p:nvSpPr>
          <p:cNvPr id="530" name="Google Shape;530;p68"/>
          <p:cNvSpPr/>
          <p:nvPr/>
        </p:nvSpPr>
        <p:spPr>
          <a:xfrm>
            <a:off x="499900" y="0"/>
            <a:ext cx="3275400" cy="2062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Tuition Covered</a:t>
            </a:r>
            <a:endParaRPr sz="4000" b="1">
              <a:solidFill>
                <a:schemeClr val="lt1"/>
              </a:solidFill>
              <a:latin typeface="Arial Black"/>
              <a:ea typeface="Arial Black"/>
              <a:cs typeface="Arial Black"/>
              <a:sym typeface="Arial Black"/>
            </a:endParaRPr>
          </a:p>
          <a:p>
            <a:pPr marL="0" lvl="0" indent="0" algn="l" rtl="0">
              <a:lnSpc>
                <a:spcPct val="80000"/>
              </a:lnSpc>
              <a:spcBef>
                <a:spcPts val="1000"/>
              </a:spcBef>
              <a:spcAft>
                <a:spcPts val="0"/>
              </a:spcAft>
              <a:buNone/>
            </a:pPr>
            <a:r>
              <a:rPr lang="en">
                <a:solidFill>
                  <a:schemeClr val="lt1"/>
                </a:solidFill>
              </a:rPr>
              <a:t>For Qualifying Pell-Eligible Florida Residents (Fall and Spring)</a:t>
            </a:r>
            <a:endParaRPr sz="3400" b="1">
              <a:solidFill>
                <a:schemeClr val="lt1"/>
              </a:solidFill>
              <a:latin typeface="Arial Black"/>
              <a:ea typeface="Arial Black"/>
              <a:cs typeface="Arial Black"/>
              <a:sym typeface="Arial Black"/>
            </a:endParaRPr>
          </a:p>
        </p:txBody>
      </p:sp>
      <p:sp>
        <p:nvSpPr>
          <p:cNvPr id="531" name="Google Shape;531;p68"/>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8"/>
          <p:cNvSpPr txBox="1"/>
          <p:nvPr/>
        </p:nvSpPr>
        <p:spPr>
          <a:xfrm>
            <a:off x="1946900" y="1956175"/>
            <a:ext cx="1596300" cy="235500"/>
          </a:xfrm>
          <a:prstGeom prst="rect">
            <a:avLst/>
          </a:prstGeom>
          <a:solidFill>
            <a:srgbClr val="40A829"/>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uwf.edu/Argo30</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9"/>
          <p:cNvPicPr preferRelativeResize="0"/>
          <p:nvPr/>
        </p:nvPicPr>
        <p:blipFill>
          <a:blip r:embed="rId3">
            <a:alphaModFix/>
          </a:blip>
          <a:stretch>
            <a:fillRect/>
          </a:stretch>
        </p:blipFill>
        <p:spPr>
          <a:xfrm>
            <a:off x="0" y="0"/>
            <a:ext cx="9144000" cy="5143492"/>
          </a:xfrm>
          <a:prstGeom prst="rect">
            <a:avLst/>
          </a:prstGeom>
          <a:noFill/>
          <a:ln>
            <a:noFill/>
          </a:ln>
        </p:spPr>
      </p:pic>
      <p:sp>
        <p:nvSpPr>
          <p:cNvPr id="538" name="Google Shape;538;p69"/>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9"/>
          <p:cNvSpPr/>
          <p:nvPr/>
        </p:nvSpPr>
        <p:spPr>
          <a:xfrm>
            <a:off x="0" y="3238075"/>
            <a:ext cx="4170000" cy="1171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Automatic Consideration </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Scholarships</a:t>
            </a:r>
            <a:endParaRPr sz="1300"/>
          </a:p>
        </p:txBody>
      </p:sp>
      <p:sp>
        <p:nvSpPr>
          <p:cNvPr id="540" name="Google Shape;540;p69"/>
          <p:cNvSpPr txBox="1"/>
          <p:nvPr/>
        </p:nvSpPr>
        <p:spPr>
          <a:xfrm>
            <a:off x="999750" y="4319750"/>
            <a:ext cx="2928300" cy="235500"/>
          </a:xfrm>
          <a:prstGeom prst="rect">
            <a:avLst/>
          </a:prstGeom>
          <a:solidFill>
            <a:srgbClr val="40A829"/>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uwf.edu/FreshmanScholarships</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0"/>
          <p:cNvSpPr txBox="1"/>
          <p:nvPr/>
        </p:nvSpPr>
        <p:spPr>
          <a:xfrm>
            <a:off x="507125" y="3610425"/>
            <a:ext cx="8197500" cy="780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a:solidFill>
                  <a:schemeClr val="dk1"/>
                </a:solidFill>
              </a:rPr>
              <a:t>Eligibility does not guarantee an award. Admissions can award students with only one academic or full-ride scholarship; scholarships may not be combined. Students who have already earned a bachelor’s degree will not receive priority scholarship consideration. Some scholarships are renewable pending continued and veriﬁed eligibility, and others are one-time awards. </a:t>
            </a:r>
            <a:endParaRPr sz="1000">
              <a:solidFill>
                <a:schemeClr val="dk1"/>
              </a:solidFill>
            </a:endParaRPr>
          </a:p>
          <a:p>
            <a:pPr marL="457200" lvl="0" indent="-292100" algn="l" rtl="0">
              <a:spcBef>
                <a:spcPts val="0"/>
              </a:spcBef>
              <a:spcAft>
                <a:spcPts val="0"/>
              </a:spcAft>
              <a:buClr>
                <a:schemeClr val="dk1"/>
              </a:buClr>
              <a:buSzPts val="1000"/>
              <a:buAutoNum type="alphaLcParenR"/>
            </a:pPr>
            <a:r>
              <a:rPr lang="en" sz="1000">
                <a:solidFill>
                  <a:schemeClr val="dk1"/>
                </a:solidFill>
              </a:rPr>
              <a:t>Cumulative Weighted </a:t>
            </a:r>
            <a:endParaRPr sz="1000">
              <a:solidFill>
                <a:schemeClr val="dk1"/>
              </a:solidFill>
            </a:endParaRPr>
          </a:p>
          <a:p>
            <a:pPr marL="457200" lvl="0" indent="-292100" algn="l" rtl="0">
              <a:spcBef>
                <a:spcPts val="0"/>
              </a:spcBef>
              <a:spcAft>
                <a:spcPts val="0"/>
              </a:spcAft>
              <a:buClr>
                <a:schemeClr val="dk1"/>
              </a:buClr>
              <a:buSzPts val="1000"/>
              <a:buAutoNum type="alphaLcParenR"/>
            </a:pPr>
            <a:r>
              <a:rPr lang="en" sz="1000">
                <a:solidFill>
                  <a:schemeClr val="dk1"/>
                </a:solidFill>
              </a:rPr>
              <a:t>SAT Total </a:t>
            </a:r>
            <a:endParaRPr sz="1000">
              <a:solidFill>
                <a:schemeClr val="dk1"/>
              </a:solidFill>
            </a:endParaRPr>
          </a:p>
          <a:p>
            <a:pPr marL="457200" lvl="0" indent="-292100" algn="l" rtl="0">
              <a:spcBef>
                <a:spcPts val="0"/>
              </a:spcBef>
              <a:spcAft>
                <a:spcPts val="0"/>
              </a:spcAft>
              <a:buClr>
                <a:schemeClr val="dk1"/>
              </a:buClr>
              <a:buSzPts val="1000"/>
              <a:buAutoNum type="alphaLcParenR"/>
            </a:pPr>
            <a:r>
              <a:rPr lang="en" sz="1000">
                <a:solidFill>
                  <a:schemeClr val="dk1"/>
                </a:solidFill>
              </a:rPr>
              <a:t>ACT Composite</a:t>
            </a:r>
            <a:endParaRPr sz="1000">
              <a:solidFill>
                <a:schemeClr val="dk1"/>
              </a:solidFill>
            </a:endParaRPr>
          </a:p>
        </p:txBody>
      </p:sp>
      <p:sp>
        <p:nvSpPr>
          <p:cNvPr id="546" name="Google Shape;546;p70"/>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0"/>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Admissions Merit Scholarship</a:t>
            </a:r>
            <a:endParaRPr/>
          </a:p>
        </p:txBody>
      </p:sp>
      <p:cxnSp>
        <p:nvCxnSpPr>
          <p:cNvPr id="548" name="Google Shape;548;p70"/>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pic>
        <p:nvPicPr>
          <p:cNvPr id="549" name="Google Shape;549;p70"/>
          <p:cNvPicPr preferRelativeResize="0"/>
          <p:nvPr/>
        </p:nvPicPr>
        <p:blipFill>
          <a:blip r:embed="rId3">
            <a:alphaModFix/>
          </a:blip>
          <a:stretch>
            <a:fillRect/>
          </a:stretch>
        </p:blipFill>
        <p:spPr>
          <a:xfrm>
            <a:off x="350000" y="1225425"/>
            <a:ext cx="8611219" cy="2329263"/>
          </a:xfrm>
          <a:prstGeom prst="rect">
            <a:avLst/>
          </a:prstGeom>
          <a:noFill/>
          <a:ln>
            <a:noFill/>
          </a:ln>
        </p:spPr>
      </p:pic>
      <p:cxnSp>
        <p:nvCxnSpPr>
          <p:cNvPr id="550" name="Google Shape;550;p70"/>
          <p:cNvCxnSpPr/>
          <p:nvPr/>
        </p:nvCxnSpPr>
        <p:spPr>
          <a:xfrm>
            <a:off x="507123" y="3519503"/>
            <a:ext cx="10464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1"/>
          <p:cNvPicPr preferRelativeResize="0"/>
          <p:nvPr/>
        </p:nvPicPr>
        <p:blipFill rotWithShape="1">
          <a:blip r:embed="rId3">
            <a:alphaModFix/>
          </a:blip>
          <a:srcRect t="13307" r="13307"/>
          <a:stretch/>
        </p:blipFill>
        <p:spPr>
          <a:xfrm>
            <a:off x="0" y="0"/>
            <a:ext cx="9144000" cy="5143500"/>
          </a:xfrm>
          <a:prstGeom prst="rect">
            <a:avLst/>
          </a:prstGeom>
          <a:noFill/>
          <a:ln>
            <a:noFill/>
          </a:ln>
        </p:spPr>
      </p:pic>
      <p:sp>
        <p:nvSpPr>
          <p:cNvPr id="556" name="Google Shape;556;p71"/>
          <p:cNvSpPr/>
          <p:nvPr/>
        </p:nvSpPr>
        <p:spPr>
          <a:xfrm rot="-5400000">
            <a:off x="1992600" y="-2001150"/>
            <a:ext cx="5158800" cy="9145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endParaRPr/>
          </a:p>
        </p:txBody>
      </p:sp>
      <p:sp>
        <p:nvSpPr>
          <p:cNvPr id="557" name="Google Shape;557;p71"/>
          <p:cNvSpPr txBox="1"/>
          <p:nvPr/>
        </p:nvSpPr>
        <p:spPr>
          <a:xfrm rot="1592674">
            <a:off x="6976378" y="1032009"/>
            <a:ext cx="750514" cy="7132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000"/>
              </a:spcAft>
              <a:buNone/>
            </a:pPr>
            <a:endParaRPr sz="4650">
              <a:solidFill>
                <a:srgbClr val="FFFFFF"/>
              </a:solidFill>
              <a:latin typeface="Arial Black"/>
              <a:ea typeface="Arial Black"/>
              <a:cs typeface="Arial Black"/>
              <a:sym typeface="Arial Black"/>
            </a:endParaRPr>
          </a:p>
        </p:txBody>
      </p:sp>
      <p:sp>
        <p:nvSpPr>
          <p:cNvPr id="558" name="Google Shape;558;p71"/>
          <p:cNvSpPr txBox="1"/>
          <p:nvPr/>
        </p:nvSpPr>
        <p:spPr>
          <a:xfrm>
            <a:off x="789725" y="983675"/>
            <a:ext cx="7855500" cy="309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400" b="1">
                <a:solidFill>
                  <a:schemeClr val="lt1"/>
                </a:solidFill>
                <a:latin typeface="Arial Black"/>
                <a:ea typeface="Arial Black"/>
                <a:cs typeface="Arial Black"/>
                <a:sym typeface="Arial Black"/>
              </a:rPr>
              <a:t>Dec. 1</a:t>
            </a:r>
            <a:endParaRPr sz="14400">
              <a:solidFill>
                <a:schemeClr val="lt1"/>
              </a:solidFill>
            </a:endParaRPr>
          </a:p>
          <a:p>
            <a:pPr marL="0" lvl="0" indent="0" algn="l" rtl="0">
              <a:lnSpc>
                <a:spcPct val="90000"/>
              </a:lnSpc>
              <a:spcBef>
                <a:spcPts val="0"/>
              </a:spcBef>
              <a:spcAft>
                <a:spcPts val="0"/>
              </a:spcAft>
              <a:buNone/>
            </a:pPr>
            <a:r>
              <a:rPr lang="en" sz="2800">
                <a:solidFill>
                  <a:schemeClr val="lt1"/>
                </a:solidFill>
              </a:rPr>
              <a:t>Scholarship Priority Consideration Deadline</a:t>
            </a:r>
            <a:endParaRPr sz="2100">
              <a:solidFill>
                <a:schemeClr val="dk1"/>
              </a:solidFill>
            </a:endParaRPr>
          </a:p>
        </p:txBody>
      </p:sp>
      <p:sp>
        <p:nvSpPr>
          <p:cNvPr id="559" name="Google Shape;559;p71"/>
          <p:cNvSpPr txBox="1"/>
          <p:nvPr/>
        </p:nvSpPr>
        <p:spPr>
          <a:xfrm>
            <a:off x="5969250" y="4167500"/>
            <a:ext cx="17892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uwf.edu/Deadlines</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72"/>
          <p:cNvPicPr preferRelativeResize="0"/>
          <p:nvPr/>
        </p:nvPicPr>
        <p:blipFill>
          <a:blip r:embed="rId3">
            <a:alphaModFix/>
          </a:blip>
          <a:stretch>
            <a:fillRect/>
          </a:stretch>
        </p:blipFill>
        <p:spPr>
          <a:xfrm>
            <a:off x="0" y="0"/>
            <a:ext cx="9144000" cy="5143511"/>
          </a:xfrm>
          <a:prstGeom prst="rect">
            <a:avLst/>
          </a:prstGeom>
          <a:noFill/>
          <a:ln>
            <a:noFill/>
          </a:ln>
        </p:spPr>
      </p:pic>
      <p:sp>
        <p:nvSpPr>
          <p:cNvPr id="565" name="Google Shape;565;p72"/>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2"/>
          <p:cNvSpPr/>
          <p:nvPr/>
        </p:nvSpPr>
        <p:spPr>
          <a:xfrm>
            <a:off x="0" y="2407300"/>
            <a:ext cx="4002000" cy="22185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Invite-only </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Scholarship Competition</a:t>
            </a:r>
            <a:endParaRPr sz="4000" b="1">
              <a:solidFill>
                <a:schemeClr val="lt1"/>
              </a:solidFill>
              <a:latin typeface="Arial Black"/>
              <a:ea typeface="Arial Black"/>
              <a:cs typeface="Arial Black"/>
              <a:sym typeface="Arial Black"/>
            </a:endParaRPr>
          </a:p>
          <a:p>
            <a:pPr marL="0" lvl="0" indent="0" algn="l" rtl="0">
              <a:spcBef>
                <a:spcPts val="1000"/>
              </a:spcBef>
              <a:spcAft>
                <a:spcPts val="0"/>
              </a:spcAft>
              <a:buNone/>
            </a:pPr>
            <a:r>
              <a:rPr lang="en" sz="1650">
                <a:solidFill>
                  <a:schemeClr val="lt1"/>
                </a:solidFill>
              </a:rPr>
              <a:t>Invitations Sent in December </a:t>
            </a:r>
            <a:br>
              <a:rPr lang="en" sz="1650">
                <a:solidFill>
                  <a:schemeClr val="lt1"/>
                </a:solidFill>
              </a:rPr>
            </a:br>
            <a:r>
              <a:rPr lang="en" sz="1650">
                <a:solidFill>
                  <a:schemeClr val="lt1"/>
                </a:solidFill>
              </a:rPr>
              <a:t>to Qualifying Admitted Students</a:t>
            </a:r>
            <a:endParaRPr sz="4000" b="1">
              <a:solidFill>
                <a:schemeClr val="lt1"/>
              </a:solidFill>
              <a:latin typeface="Arial Black"/>
              <a:ea typeface="Arial Black"/>
              <a:cs typeface="Arial Black"/>
              <a:sym typeface="Arial Black"/>
            </a:endParaRPr>
          </a:p>
        </p:txBody>
      </p:sp>
      <p:sp>
        <p:nvSpPr>
          <p:cNvPr id="567" name="Google Shape;567;p72"/>
          <p:cNvSpPr txBox="1"/>
          <p:nvPr/>
        </p:nvSpPr>
        <p:spPr>
          <a:xfrm>
            <a:off x="6269600" y="4976508"/>
            <a:ext cx="2739300" cy="304200"/>
          </a:xfrm>
          <a:prstGeom prst="rect">
            <a:avLst/>
          </a:prstGeom>
          <a:noFill/>
          <a:ln>
            <a:noFill/>
          </a:ln>
        </p:spPr>
        <p:txBody>
          <a:bodyPr spcFirstLastPara="1" wrap="square" lIns="0" tIns="0" rIns="0" bIns="0" anchor="t" anchorCtr="0">
            <a:noAutofit/>
          </a:bodyPr>
          <a:lstStyle/>
          <a:p>
            <a:pPr marL="0" lvl="0" indent="0" algn="r" rtl="0">
              <a:lnSpc>
                <a:spcPct val="80000"/>
              </a:lnSpc>
              <a:spcBef>
                <a:spcPts val="0"/>
              </a:spcBef>
              <a:spcAft>
                <a:spcPts val="0"/>
              </a:spcAft>
              <a:buNone/>
            </a:pPr>
            <a:r>
              <a:rPr lang="en" sz="1200" i="1">
                <a:solidFill>
                  <a:srgbClr val="FFFFFF"/>
                </a:solidFill>
              </a:rPr>
              <a:t>UWF President Martha Saunders</a:t>
            </a:r>
            <a:endParaRPr sz="1200" i="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73"/>
          <p:cNvPicPr preferRelativeResize="0"/>
          <p:nvPr/>
        </p:nvPicPr>
        <p:blipFill rotWithShape="1">
          <a:blip r:embed="rId3">
            <a:alphaModFix/>
          </a:blip>
          <a:srcRect l="23589" t="10000" r="7837" b="3110"/>
          <a:stretch/>
        </p:blipFill>
        <p:spPr>
          <a:xfrm>
            <a:off x="0" y="879625"/>
            <a:ext cx="5981798" cy="4263875"/>
          </a:xfrm>
          <a:prstGeom prst="rect">
            <a:avLst/>
          </a:prstGeom>
          <a:noFill/>
          <a:ln>
            <a:noFill/>
          </a:ln>
        </p:spPr>
      </p:pic>
      <p:sp>
        <p:nvSpPr>
          <p:cNvPr id="573" name="Google Shape;573;p73"/>
          <p:cNvSpPr txBox="1"/>
          <p:nvPr/>
        </p:nvSpPr>
        <p:spPr>
          <a:xfrm>
            <a:off x="6253725" y="1204063"/>
            <a:ext cx="2668800" cy="3615000"/>
          </a:xfrm>
          <a:prstGeom prst="rect">
            <a:avLst/>
          </a:prstGeom>
          <a:noFill/>
          <a:ln>
            <a:noFill/>
          </a:ln>
        </p:spPr>
        <p:txBody>
          <a:bodyPr spcFirstLastPara="1" wrap="square" lIns="91425" tIns="91425" rIns="91425" bIns="91425" anchor="t" anchorCtr="0">
            <a:noAutofit/>
          </a:bodyPr>
          <a:lstStyle/>
          <a:p>
            <a:pPr marL="342900" lvl="0" indent="-222250" algn="l" rtl="0">
              <a:lnSpc>
                <a:spcPct val="110000"/>
              </a:lnSpc>
              <a:spcBef>
                <a:spcPts val="0"/>
              </a:spcBef>
              <a:spcAft>
                <a:spcPts val="0"/>
              </a:spcAft>
              <a:buClr>
                <a:srgbClr val="004C97"/>
              </a:buClr>
              <a:buSzPts val="1700"/>
              <a:buChar char="●"/>
            </a:pPr>
            <a:r>
              <a:rPr lang="en" sz="1700">
                <a:solidFill>
                  <a:srgbClr val="004C97"/>
                </a:solidFill>
              </a:rPr>
              <a:t>Tuition</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Meal Plan</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Campus Housing</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$800 Textbook Stipend per Semester</a:t>
            </a:r>
            <a:endParaRPr sz="1700">
              <a:solidFill>
                <a:srgbClr val="004C97"/>
              </a:solidFill>
            </a:endParaRPr>
          </a:p>
          <a:p>
            <a:pPr marL="342900" lvl="0" indent="-222250" algn="l" rtl="0">
              <a:lnSpc>
                <a:spcPct val="110000"/>
              </a:lnSpc>
              <a:spcBef>
                <a:spcPts val="25"/>
              </a:spcBef>
              <a:spcAft>
                <a:spcPts val="25"/>
              </a:spcAft>
              <a:buClr>
                <a:srgbClr val="004C97"/>
              </a:buClr>
              <a:buSzPts val="1700"/>
              <a:buChar char="●"/>
            </a:pPr>
            <a:r>
              <a:rPr lang="en" sz="1700">
                <a:solidFill>
                  <a:srgbClr val="004C97"/>
                </a:solidFill>
              </a:rPr>
              <a:t>Paid Research </a:t>
            </a:r>
            <a:br>
              <a:rPr lang="en" sz="1700">
                <a:solidFill>
                  <a:srgbClr val="004C97"/>
                </a:solidFill>
              </a:rPr>
            </a:br>
            <a:r>
              <a:rPr lang="en" sz="1700">
                <a:solidFill>
                  <a:srgbClr val="004C97"/>
                </a:solidFill>
              </a:rPr>
              <a:t>or Study Abroad Experience Valued </a:t>
            </a:r>
            <a:br>
              <a:rPr lang="en" sz="1700">
                <a:solidFill>
                  <a:srgbClr val="004C97"/>
                </a:solidFill>
              </a:rPr>
            </a:br>
            <a:r>
              <a:rPr lang="en" sz="1700">
                <a:solidFill>
                  <a:srgbClr val="004C97"/>
                </a:solidFill>
              </a:rPr>
              <a:t>at up to $1,500 </a:t>
            </a:r>
            <a:endParaRPr sz="1700">
              <a:solidFill>
                <a:srgbClr val="004C97"/>
              </a:solidFill>
            </a:endParaRPr>
          </a:p>
        </p:txBody>
      </p:sp>
      <p:sp>
        <p:nvSpPr>
          <p:cNvPr id="574" name="Google Shape;574;p73"/>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3"/>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Pace Presidential Scholarship</a:t>
            </a:r>
            <a:endParaRPr/>
          </a:p>
        </p:txBody>
      </p:sp>
      <p:cxnSp>
        <p:nvCxnSpPr>
          <p:cNvPr id="576" name="Google Shape;576;p73"/>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74"/>
          <p:cNvPicPr preferRelativeResize="0"/>
          <p:nvPr/>
        </p:nvPicPr>
        <p:blipFill rotWithShape="1">
          <a:blip r:embed="rId3">
            <a:alphaModFix/>
          </a:blip>
          <a:srcRect l="12621" t="999" r="8737"/>
          <a:stretch/>
        </p:blipFill>
        <p:spPr>
          <a:xfrm>
            <a:off x="0" y="881525"/>
            <a:ext cx="6101325" cy="4147624"/>
          </a:xfrm>
          <a:prstGeom prst="rect">
            <a:avLst/>
          </a:prstGeom>
          <a:noFill/>
          <a:ln>
            <a:noFill/>
          </a:ln>
        </p:spPr>
      </p:pic>
      <p:sp>
        <p:nvSpPr>
          <p:cNvPr id="582" name="Google Shape;582;p74"/>
          <p:cNvSpPr txBox="1"/>
          <p:nvPr/>
        </p:nvSpPr>
        <p:spPr>
          <a:xfrm>
            <a:off x="6253725" y="1204063"/>
            <a:ext cx="2668800" cy="3615000"/>
          </a:xfrm>
          <a:prstGeom prst="rect">
            <a:avLst/>
          </a:prstGeom>
          <a:noFill/>
          <a:ln>
            <a:noFill/>
          </a:ln>
        </p:spPr>
        <p:txBody>
          <a:bodyPr spcFirstLastPara="1" wrap="square" lIns="91425" tIns="91425" rIns="91425" bIns="91425" anchor="t" anchorCtr="0">
            <a:noAutofit/>
          </a:bodyPr>
          <a:lstStyle/>
          <a:p>
            <a:pPr marL="342900" lvl="0" indent="-222250" algn="l" rtl="0">
              <a:lnSpc>
                <a:spcPct val="110000"/>
              </a:lnSpc>
              <a:spcBef>
                <a:spcPts val="0"/>
              </a:spcBef>
              <a:spcAft>
                <a:spcPts val="0"/>
              </a:spcAft>
              <a:buClr>
                <a:srgbClr val="004C97"/>
              </a:buClr>
              <a:buSzPts val="1700"/>
              <a:buChar char="●"/>
            </a:pPr>
            <a:r>
              <a:rPr lang="en" sz="1700">
                <a:solidFill>
                  <a:srgbClr val="004C97"/>
                </a:solidFill>
              </a:rPr>
              <a:t>Tuition</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Meal Plan</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Campus Housing</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$800 Textbook Stipend per Semester</a:t>
            </a:r>
            <a:endParaRPr sz="1700">
              <a:solidFill>
                <a:srgbClr val="004C97"/>
              </a:solidFill>
            </a:endParaRPr>
          </a:p>
          <a:p>
            <a:pPr marL="342900" lvl="0" indent="-222250" algn="l" rtl="0">
              <a:lnSpc>
                <a:spcPct val="110000"/>
              </a:lnSpc>
              <a:spcBef>
                <a:spcPts val="25"/>
              </a:spcBef>
              <a:spcAft>
                <a:spcPts val="25"/>
              </a:spcAft>
              <a:buClr>
                <a:srgbClr val="004C97"/>
              </a:buClr>
              <a:buSzPts val="1700"/>
              <a:buChar char="●"/>
            </a:pPr>
            <a:r>
              <a:rPr lang="en" sz="1700">
                <a:solidFill>
                  <a:srgbClr val="004C97"/>
                </a:solidFill>
              </a:rPr>
              <a:t>Paid Research </a:t>
            </a:r>
            <a:br>
              <a:rPr lang="en" sz="1700">
                <a:solidFill>
                  <a:srgbClr val="004C97"/>
                </a:solidFill>
              </a:rPr>
            </a:br>
            <a:r>
              <a:rPr lang="en" sz="1700">
                <a:solidFill>
                  <a:srgbClr val="004C97"/>
                </a:solidFill>
              </a:rPr>
              <a:t>or Study Abroad Experience Valued </a:t>
            </a:r>
            <a:br>
              <a:rPr lang="en" sz="1700">
                <a:solidFill>
                  <a:srgbClr val="004C97"/>
                </a:solidFill>
              </a:rPr>
            </a:br>
            <a:r>
              <a:rPr lang="en" sz="1700">
                <a:solidFill>
                  <a:srgbClr val="004C97"/>
                </a:solidFill>
              </a:rPr>
              <a:t>at up to $1,500 </a:t>
            </a:r>
            <a:endParaRPr sz="1700">
              <a:solidFill>
                <a:srgbClr val="004C97"/>
              </a:solidFill>
            </a:endParaRPr>
          </a:p>
        </p:txBody>
      </p:sp>
      <p:sp>
        <p:nvSpPr>
          <p:cNvPr id="583" name="Google Shape;583;p74"/>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4"/>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National Merit Finalist Scholarship</a:t>
            </a:r>
            <a:endParaRPr/>
          </a:p>
        </p:txBody>
      </p:sp>
      <p:cxnSp>
        <p:nvCxnSpPr>
          <p:cNvPr id="585" name="Google Shape;585;p74"/>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75"/>
          <p:cNvPicPr preferRelativeResize="0"/>
          <p:nvPr/>
        </p:nvPicPr>
        <p:blipFill rotWithShape="1">
          <a:blip r:embed="rId3">
            <a:alphaModFix/>
          </a:blip>
          <a:srcRect l="2285" t="8457" r="3658" b="6116"/>
          <a:stretch/>
        </p:blipFill>
        <p:spPr>
          <a:xfrm>
            <a:off x="3124725" y="880138"/>
            <a:ext cx="3129000" cy="4262850"/>
          </a:xfrm>
          <a:prstGeom prst="rect">
            <a:avLst/>
          </a:prstGeom>
          <a:noFill/>
          <a:ln>
            <a:noFill/>
          </a:ln>
        </p:spPr>
      </p:pic>
      <p:pic>
        <p:nvPicPr>
          <p:cNvPr id="591" name="Google Shape;591;p75"/>
          <p:cNvPicPr preferRelativeResize="0"/>
          <p:nvPr/>
        </p:nvPicPr>
        <p:blipFill rotWithShape="1">
          <a:blip r:embed="rId4">
            <a:alphaModFix/>
          </a:blip>
          <a:srcRect l="2172" t="10448" r="8788" b="8685"/>
          <a:stretch/>
        </p:blipFill>
        <p:spPr>
          <a:xfrm>
            <a:off x="0" y="879625"/>
            <a:ext cx="3129000" cy="4263875"/>
          </a:xfrm>
          <a:prstGeom prst="rect">
            <a:avLst/>
          </a:prstGeom>
          <a:noFill/>
          <a:ln>
            <a:noFill/>
          </a:ln>
        </p:spPr>
      </p:pic>
      <p:sp>
        <p:nvSpPr>
          <p:cNvPr id="592" name="Google Shape;592;p75"/>
          <p:cNvSpPr txBox="1"/>
          <p:nvPr/>
        </p:nvSpPr>
        <p:spPr>
          <a:xfrm>
            <a:off x="6339000" y="1204063"/>
            <a:ext cx="2668800" cy="3615000"/>
          </a:xfrm>
          <a:prstGeom prst="rect">
            <a:avLst/>
          </a:prstGeom>
          <a:noFill/>
          <a:ln>
            <a:noFill/>
          </a:ln>
        </p:spPr>
        <p:txBody>
          <a:bodyPr spcFirstLastPara="1" wrap="square" lIns="91425" tIns="91425" rIns="91425" bIns="91425" anchor="t" anchorCtr="0">
            <a:noAutofit/>
          </a:bodyPr>
          <a:lstStyle/>
          <a:p>
            <a:pPr marL="342900" lvl="0" indent="-222250" algn="l" rtl="0">
              <a:lnSpc>
                <a:spcPct val="110000"/>
              </a:lnSpc>
              <a:spcBef>
                <a:spcPts val="0"/>
              </a:spcBef>
              <a:spcAft>
                <a:spcPts val="0"/>
              </a:spcAft>
              <a:buClr>
                <a:srgbClr val="004C97"/>
              </a:buClr>
              <a:buSzPts val="1700"/>
              <a:buChar char="●"/>
            </a:pPr>
            <a:r>
              <a:rPr lang="en" sz="1700">
                <a:solidFill>
                  <a:srgbClr val="004C97"/>
                </a:solidFill>
              </a:rPr>
              <a:t>Tuition</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Meal Plan</a:t>
            </a:r>
            <a:endParaRPr sz="1700">
              <a:solidFill>
                <a:srgbClr val="004C97"/>
              </a:solidFill>
            </a:endParaRPr>
          </a:p>
          <a:p>
            <a:pPr marL="342900" lvl="0" indent="-222250" algn="l" rtl="0">
              <a:lnSpc>
                <a:spcPct val="110000"/>
              </a:lnSpc>
              <a:spcBef>
                <a:spcPts val="25"/>
              </a:spcBef>
              <a:spcAft>
                <a:spcPts val="0"/>
              </a:spcAft>
              <a:buClr>
                <a:srgbClr val="004C97"/>
              </a:buClr>
              <a:buSzPts val="1700"/>
              <a:buChar char="●"/>
            </a:pPr>
            <a:r>
              <a:rPr lang="en" sz="1700">
                <a:solidFill>
                  <a:srgbClr val="004C97"/>
                </a:solidFill>
              </a:rPr>
              <a:t>Campus Housing</a:t>
            </a:r>
            <a:endParaRPr sz="1700">
              <a:solidFill>
                <a:srgbClr val="004C97"/>
              </a:solidFill>
            </a:endParaRPr>
          </a:p>
          <a:p>
            <a:pPr marL="342900" lvl="0" indent="-222250" algn="l" rtl="0">
              <a:lnSpc>
                <a:spcPct val="110000"/>
              </a:lnSpc>
              <a:spcBef>
                <a:spcPts val="25"/>
              </a:spcBef>
              <a:spcAft>
                <a:spcPts val="25"/>
              </a:spcAft>
              <a:buClr>
                <a:srgbClr val="004C97"/>
              </a:buClr>
              <a:buSzPts val="1700"/>
              <a:buChar char="●"/>
            </a:pPr>
            <a:r>
              <a:rPr lang="en" sz="1700">
                <a:solidFill>
                  <a:srgbClr val="004C97"/>
                </a:solidFill>
              </a:rPr>
              <a:t>$800 Textbook Stipend per Semester</a:t>
            </a:r>
            <a:endParaRPr sz="1700">
              <a:solidFill>
                <a:srgbClr val="004C97"/>
              </a:solidFill>
            </a:endParaRPr>
          </a:p>
        </p:txBody>
      </p:sp>
      <p:sp>
        <p:nvSpPr>
          <p:cNvPr id="593" name="Google Shape;593;p75"/>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5"/>
          <p:cNvSpPr txBox="1"/>
          <p:nvPr/>
        </p:nvSpPr>
        <p:spPr>
          <a:xfrm>
            <a:off x="152400" y="152400"/>
            <a:ext cx="85521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b="1">
                <a:solidFill>
                  <a:srgbClr val="004C97"/>
                </a:solidFill>
                <a:latin typeface="Arial Black"/>
                <a:ea typeface="Arial Black"/>
                <a:cs typeface="Arial Black"/>
                <a:sym typeface="Arial Black"/>
              </a:rPr>
              <a:t>Argo Spirit Scholarship</a:t>
            </a:r>
            <a:endParaRPr/>
          </a:p>
        </p:txBody>
      </p:sp>
      <p:cxnSp>
        <p:nvCxnSpPr>
          <p:cNvPr id="595" name="Google Shape;595;p75"/>
          <p:cNvCxnSpPr/>
          <p:nvPr/>
        </p:nvCxnSpPr>
        <p:spPr>
          <a:xfrm>
            <a:off x="8" y="879635"/>
            <a:ext cx="9145800" cy="0"/>
          </a:xfrm>
          <a:prstGeom prst="straightConnector1">
            <a:avLst/>
          </a:prstGeom>
          <a:noFill/>
          <a:ln w="19050" cap="flat" cmpd="sng">
            <a:solidFill>
              <a:srgbClr val="009CD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76"/>
          <p:cNvPicPr preferRelativeResize="0"/>
          <p:nvPr/>
        </p:nvPicPr>
        <p:blipFill>
          <a:blip r:embed="rId3">
            <a:alphaModFix/>
          </a:blip>
          <a:stretch>
            <a:fillRect/>
          </a:stretch>
        </p:blipFill>
        <p:spPr>
          <a:xfrm>
            <a:off x="0" y="0"/>
            <a:ext cx="9144019" cy="5143500"/>
          </a:xfrm>
          <a:prstGeom prst="rect">
            <a:avLst/>
          </a:prstGeom>
          <a:noFill/>
          <a:ln>
            <a:noFill/>
          </a:ln>
        </p:spPr>
      </p:pic>
      <p:sp>
        <p:nvSpPr>
          <p:cNvPr id="601" name="Google Shape;601;p76"/>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6"/>
          <p:cNvSpPr/>
          <p:nvPr/>
        </p:nvSpPr>
        <p:spPr>
          <a:xfrm>
            <a:off x="0" y="646425"/>
            <a:ext cx="2644200" cy="16224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endParaRPr sz="1300"/>
          </a:p>
        </p:txBody>
      </p:sp>
      <p:pic>
        <p:nvPicPr>
          <p:cNvPr id="603" name="Google Shape;603;p76"/>
          <p:cNvPicPr preferRelativeResize="0"/>
          <p:nvPr/>
        </p:nvPicPr>
        <p:blipFill>
          <a:blip r:embed="rId4">
            <a:alphaModFix/>
          </a:blip>
          <a:stretch>
            <a:fillRect/>
          </a:stretch>
        </p:blipFill>
        <p:spPr>
          <a:xfrm>
            <a:off x="303300" y="853050"/>
            <a:ext cx="2038799" cy="607250"/>
          </a:xfrm>
          <a:prstGeom prst="rect">
            <a:avLst/>
          </a:prstGeom>
          <a:noFill/>
          <a:ln>
            <a:noFill/>
          </a:ln>
          <a:effectLst>
            <a:outerShdw blurRad="285750" algn="bl" rotWithShape="0">
              <a:srgbClr val="000000">
                <a:alpha val="35000"/>
              </a:srgbClr>
            </a:outerShdw>
          </a:effectLst>
        </p:spPr>
      </p:pic>
      <p:sp>
        <p:nvSpPr>
          <p:cNvPr id="604" name="Google Shape;604;p76"/>
          <p:cNvSpPr txBox="1"/>
          <p:nvPr/>
        </p:nvSpPr>
        <p:spPr>
          <a:xfrm>
            <a:off x="665375" y="2137900"/>
            <a:ext cx="16104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uwf.edu/ZeeMee</a:t>
            </a:r>
            <a:endParaRPr sz="1300">
              <a:solidFill>
                <a:schemeClr val="lt1"/>
              </a:solidFill>
              <a:latin typeface="Arial Black"/>
              <a:ea typeface="Arial Black"/>
              <a:cs typeface="Arial Black"/>
              <a:sym typeface="Arial Black"/>
            </a:endParaRPr>
          </a:p>
        </p:txBody>
      </p:sp>
      <p:pic>
        <p:nvPicPr>
          <p:cNvPr id="605" name="Google Shape;605;p76"/>
          <p:cNvPicPr preferRelativeResize="0"/>
          <p:nvPr/>
        </p:nvPicPr>
        <p:blipFill>
          <a:blip r:embed="rId5">
            <a:alphaModFix/>
          </a:blip>
          <a:stretch>
            <a:fillRect/>
          </a:stretch>
        </p:blipFill>
        <p:spPr>
          <a:xfrm>
            <a:off x="1593264" y="1696491"/>
            <a:ext cx="682508" cy="205194"/>
          </a:xfrm>
          <a:prstGeom prst="rect">
            <a:avLst/>
          </a:prstGeom>
          <a:noFill/>
          <a:ln>
            <a:noFill/>
          </a:ln>
        </p:spPr>
      </p:pic>
      <p:pic>
        <p:nvPicPr>
          <p:cNvPr id="606" name="Google Shape;606;p76"/>
          <p:cNvPicPr preferRelativeResize="0"/>
          <p:nvPr/>
        </p:nvPicPr>
        <p:blipFill>
          <a:blip r:embed="rId6">
            <a:alphaModFix/>
          </a:blip>
          <a:stretch>
            <a:fillRect/>
          </a:stretch>
        </p:blipFill>
        <p:spPr>
          <a:xfrm>
            <a:off x="809508" y="1696491"/>
            <a:ext cx="691344" cy="205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77"/>
          <p:cNvPicPr preferRelativeResize="0"/>
          <p:nvPr/>
        </p:nvPicPr>
        <p:blipFill>
          <a:blip r:embed="rId3">
            <a:alphaModFix/>
          </a:blip>
          <a:stretch>
            <a:fillRect/>
          </a:stretch>
        </p:blipFill>
        <p:spPr>
          <a:xfrm>
            <a:off x="0" y="-6"/>
            <a:ext cx="9144000" cy="5143505"/>
          </a:xfrm>
          <a:prstGeom prst="rect">
            <a:avLst/>
          </a:prstGeom>
          <a:noFill/>
          <a:ln>
            <a:noFill/>
          </a:ln>
        </p:spPr>
      </p:pic>
      <p:sp>
        <p:nvSpPr>
          <p:cNvPr id="612" name="Google Shape;612;p77"/>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7"/>
          <p:cNvSpPr/>
          <p:nvPr/>
        </p:nvSpPr>
        <p:spPr>
          <a:xfrm>
            <a:off x="0" y="269700"/>
            <a:ext cx="4333200" cy="1171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Schedule Your</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Campus Visit</a:t>
            </a:r>
            <a:endParaRPr sz="1300"/>
          </a:p>
        </p:txBody>
      </p:sp>
      <p:sp>
        <p:nvSpPr>
          <p:cNvPr id="614" name="Google Shape;614;p77"/>
          <p:cNvSpPr txBox="1"/>
          <p:nvPr/>
        </p:nvSpPr>
        <p:spPr>
          <a:xfrm>
            <a:off x="2678375" y="1351375"/>
            <a:ext cx="1413000" cy="235500"/>
          </a:xfrm>
          <a:prstGeom prst="rect">
            <a:avLst/>
          </a:prstGeom>
          <a:solidFill>
            <a:srgbClr val="40A829"/>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uwf.edu/Visit</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rotWithShape="1">
          <a:blip r:embed="rId3">
            <a:alphaModFix/>
          </a:blip>
          <a:srcRect r="2865" b="2874"/>
          <a:stretch/>
        </p:blipFill>
        <p:spPr>
          <a:xfrm>
            <a:off x="0" y="0"/>
            <a:ext cx="9144000" cy="5143500"/>
          </a:xfrm>
          <a:prstGeom prst="rect">
            <a:avLst/>
          </a:prstGeom>
          <a:noFill/>
          <a:ln>
            <a:noFill/>
          </a:ln>
        </p:spPr>
      </p:pic>
      <p:sp>
        <p:nvSpPr>
          <p:cNvPr id="126" name="Google Shape;126;p24"/>
          <p:cNvSpPr/>
          <p:nvPr/>
        </p:nvSpPr>
        <p:spPr>
          <a:xfrm>
            <a:off x="2618400" y="3515050"/>
            <a:ext cx="1816800" cy="988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90000"/>
              </a:lnSpc>
              <a:spcBef>
                <a:spcPts val="0"/>
              </a:spcBef>
              <a:spcAft>
                <a:spcPts val="0"/>
              </a:spcAft>
              <a:buNone/>
            </a:pPr>
            <a:r>
              <a:rPr lang="en" sz="3700" b="1">
                <a:solidFill>
                  <a:schemeClr val="lt1"/>
                </a:solidFill>
                <a:latin typeface="Arial Black"/>
                <a:ea typeface="Arial Black"/>
                <a:cs typeface="Arial Black"/>
                <a:sym typeface="Arial Black"/>
              </a:rPr>
              <a:t>21:1</a:t>
            </a:r>
            <a:endParaRPr sz="3700" b="1">
              <a:solidFill>
                <a:schemeClr val="lt1"/>
              </a:solidFill>
              <a:latin typeface="Arial Black"/>
              <a:ea typeface="Arial Black"/>
              <a:cs typeface="Arial Black"/>
              <a:sym typeface="Arial Black"/>
            </a:endParaRPr>
          </a:p>
          <a:p>
            <a:pPr marL="0" lvl="0" indent="0" algn="ctr" rtl="0">
              <a:lnSpc>
                <a:spcPct val="80000"/>
              </a:lnSpc>
              <a:spcBef>
                <a:spcPts val="0"/>
              </a:spcBef>
              <a:spcAft>
                <a:spcPts val="0"/>
              </a:spcAft>
              <a:buNone/>
            </a:pPr>
            <a:r>
              <a:rPr lang="en" sz="1100">
                <a:solidFill>
                  <a:schemeClr val="lt1"/>
                </a:solidFill>
              </a:rPr>
              <a:t>STUDENT-TEACHER RATIO</a:t>
            </a:r>
            <a:endParaRPr sz="3100" b="1">
              <a:solidFill>
                <a:schemeClr val="lt1"/>
              </a:solidFill>
            </a:endParaRPr>
          </a:p>
        </p:txBody>
      </p:sp>
      <p:sp>
        <p:nvSpPr>
          <p:cNvPr id="127" name="Google Shape;127;p24"/>
          <p:cNvSpPr/>
          <p:nvPr/>
        </p:nvSpPr>
        <p:spPr>
          <a:xfrm>
            <a:off x="4708800" y="3217900"/>
            <a:ext cx="1816800" cy="15828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90000"/>
              </a:lnSpc>
              <a:spcBef>
                <a:spcPts val="0"/>
              </a:spcBef>
              <a:spcAft>
                <a:spcPts val="0"/>
              </a:spcAft>
              <a:buNone/>
            </a:pPr>
            <a:r>
              <a:rPr lang="en" sz="3700" b="1">
                <a:solidFill>
                  <a:schemeClr val="lt1"/>
                </a:solidFill>
                <a:latin typeface="Arial Black"/>
                <a:ea typeface="Arial Black"/>
                <a:cs typeface="Arial Black"/>
                <a:sym typeface="Arial Black"/>
              </a:rPr>
              <a:t>50%</a:t>
            </a:r>
            <a:endParaRPr sz="3700" b="1">
              <a:solidFill>
                <a:schemeClr val="lt1"/>
              </a:solidFill>
              <a:latin typeface="Arial Black"/>
              <a:ea typeface="Arial Black"/>
              <a:cs typeface="Arial Black"/>
              <a:sym typeface="Arial Black"/>
            </a:endParaRPr>
          </a:p>
          <a:p>
            <a:pPr marL="0" lvl="0" indent="0" algn="ctr" rtl="0">
              <a:lnSpc>
                <a:spcPct val="80000"/>
              </a:lnSpc>
              <a:spcBef>
                <a:spcPts val="0"/>
              </a:spcBef>
              <a:spcAft>
                <a:spcPts val="0"/>
              </a:spcAft>
              <a:buNone/>
            </a:pPr>
            <a:r>
              <a:rPr lang="en" sz="1100">
                <a:solidFill>
                  <a:schemeClr val="lt1"/>
                </a:solidFill>
              </a:rPr>
              <a:t>OF CLASSES HAVE FEWER THAN</a:t>
            </a:r>
            <a:endParaRPr sz="1100">
              <a:solidFill>
                <a:schemeClr val="lt1"/>
              </a:solidFill>
            </a:endParaRPr>
          </a:p>
          <a:p>
            <a:pPr marL="0" lvl="0" indent="0" algn="ctr" rtl="0">
              <a:lnSpc>
                <a:spcPct val="90000"/>
              </a:lnSpc>
              <a:spcBef>
                <a:spcPts val="0"/>
              </a:spcBef>
              <a:spcAft>
                <a:spcPts val="0"/>
              </a:spcAft>
              <a:buNone/>
            </a:pPr>
            <a:r>
              <a:rPr lang="en" sz="3700" b="1">
                <a:solidFill>
                  <a:schemeClr val="lt1"/>
                </a:solidFill>
                <a:latin typeface="Arial Black"/>
                <a:ea typeface="Arial Black"/>
                <a:cs typeface="Arial Black"/>
                <a:sym typeface="Arial Black"/>
              </a:rPr>
              <a:t>20</a:t>
            </a:r>
            <a:r>
              <a:rPr lang="en" sz="3700" b="1">
                <a:solidFill>
                  <a:schemeClr val="lt1"/>
                </a:solidFill>
              </a:rPr>
              <a:t> </a:t>
            </a:r>
            <a:endParaRPr sz="3700" b="1">
              <a:solidFill>
                <a:schemeClr val="lt1"/>
              </a:solidFill>
            </a:endParaRPr>
          </a:p>
          <a:p>
            <a:pPr marL="0" lvl="0" indent="0" algn="ctr" rtl="0">
              <a:lnSpc>
                <a:spcPct val="90000"/>
              </a:lnSpc>
              <a:spcBef>
                <a:spcPts val="0"/>
              </a:spcBef>
              <a:spcAft>
                <a:spcPts val="0"/>
              </a:spcAft>
              <a:buNone/>
            </a:pPr>
            <a:r>
              <a:rPr lang="en" sz="1100">
                <a:solidFill>
                  <a:schemeClr val="lt1"/>
                </a:solidFill>
              </a:rPr>
              <a:t>STUDENTS</a:t>
            </a:r>
            <a:endParaRPr sz="1700">
              <a:solidFill>
                <a:schemeClr val="lt1"/>
              </a:solidFill>
            </a:endParaRPr>
          </a:p>
        </p:txBody>
      </p:sp>
      <p:sp>
        <p:nvSpPr>
          <p:cNvPr id="128" name="Google Shape;128;p24"/>
          <p:cNvSpPr/>
          <p:nvPr/>
        </p:nvSpPr>
        <p:spPr>
          <a:xfrm>
            <a:off x="2685900" y="0"/>
            <a:ext cx="4025100" cy="9885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3500" b="1">
                <a:solidFill>
                  <a:schemeClr val="lt1"/>
                </a:solidFill>
                <a:latin typeface="Arial Black"/>
                <a:ea typeface="Arial Black"/>
                <a:cs typeface="Arial Black"/>
                <a:sym typeface="Arial Black"/>
              </a:rPr>
              <a:t>Small Classes</a:t>
            </a:r>
            <a:endParaRPr sz="900">
              <a:latin typeface="Arial Black"/>
              <a:ea typeface="Arial Black"/>
              <a:cs typeface="Arial Black"/>
              <a:sym typeface="Arial Black"/>
            </a:endParaRPr>
          </a:p>
        </p:txBody>
      </p:sp>
      <p:sp>
        <p:nvSpPr>
          <p:cNvPr id="129" name="Google Shape;129;p24"/>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78"/>
          <p:cNvPicPr preferRelativeResize="0"/>
          <p:nvPr/>
        </p:nvPicPr>
        <p:blipFill>
          <a:blip r:embed="rId3">
            <a:alphaModFix/>
          </a:blip>
          <a:stretch>
            <a:fillRect/>
          </a:stretch>
        </p:blipFill>
        <p:spPr>
          <a:xfrm>
            <a:off x="0" y="1"/>
            <a:ext cx="9144010" cy="5143500"/>
          </a:xfrm>
          <a:prstGeom prst="rect">
            <a:avLst/>
          </a:prstGeom>
          <a:noFill/>
          <a:ln>
            <a:noFill/>
          </a:ln>
        </p:spPr>
      </p:pic>
      <p:sp>
        <p:nvSpPr>
          <p:cNvPr id="620" name="Google Shape;620;p78"/>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8"/>
          <p:cNvSpPr/>
          <p:nvPr/>
        </p:nvSpPr>
        <p:spPr>
          <a:xfrm>
            <a:off x="0" y="1225050"/>
            <a:ext cx="3497400" cy="1171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Join In-Person and Virtual</a:t>
            </a:r>
            <a:endParaRPr sz="2000">
              <a:solidFill>
                <a:schemeClr val="lt1"/>
              </a:solidFill>
            </a:endParaRPr>
          </a:p>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Events</a:t>
            </a:r>
            <a:endParaRPr sz="1300"/>
          </a:p>
        </p:txBody>
      </p:sp>
      <p:sp>
        <p:nvSpPr>
          <p:cNvPr id="622" name="Google Shape;622;p78"/>
          <p:cNvSpPr txBox="1"/>
          <p:nvPr/>
        </p:nvSpPr>
        <p:spPr>
          <a:xfrm>
            <a:off x="733575" y="2274375"/>
            <a:ext cx="2514600" cy="2355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90000"/>
              </a:lnSpc>
              <a:spcBef>
                <a:spcPts val="0"/>
              </a:spcBef>
              <a:spcAft>
                <a:spcPts val="0"/>
              </a:spcAft>
              <a:buNone/>
            </a:pPr>
            <a:r>
              <a:rPr lang="en" sz="1300">
                <a:solidFill>
                  <a:schemeClr val="lt1"/>
                </a:solidFill>
                <a:latin typeface="Arial Black"/>
                <a:ea typeface="Arial Black"/>
                <a:cs typeface="Arial Black"/>
                <a:sym typeface="Arial Black"/>
              </a:rPr>
              <a:t>uwf.edu/AdmissionsEvents</a:t>
            </a:r>
            <a:endParaRPr sz="1300">
              <a:solidFill>
                <a:schemeClr val="lt1"/>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79"/>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8" name="Google Shape;628;p79"/>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9"/>
          <p:cNvSpPr/>
          <p:nvPr/>
        </p:nvSpPr>
        <p:spPr>
          <a:xfrm>
            <a:off x="0" y="1113200"/>
            <a:ext cx="3002400" cy="14928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4000" b="1">
                <a:solidFill>
                  <a:schemeClr val="lt1"/>
                </a:solidFill>
                <a:latin typeface="Arial Black"/>
                <a:ea typeface="Arial Black"/>
                <a:cs typeface="Arial Black"/>
                <a:sym typeface="Arial Black"/>
              </a:rPr>
              <a:t>Connect With Us</a:t>
            </a:r>
            <a:endParaRPr sz="1300"/>
          </a:p>
        </p:txBody>
      </p:sp>
      <p:grpSp>
        <p:nvGrpSpPr>
          <p:cNvPr id="630" name="Google Shape;630;p79"/>
          <p:cNvGrpSpPr/>
          <p:nvPr/>
        </p:nvGrpSpPr>
        <p:grpSpPr>
          <a:xfrm>
            <a:off x="238675" y="2510618"/>
            <a:ext cx="2829693" cy="396850"/>
            <a:chOff x="4585400" y="960700"/>
            <a:chExt cx="2829693" cy="396850"/>
          </a:xfrm>
        </p:grpSpPr>
        <p:sp>
          <p:nvSpPr>
            <p:cNvPr id="631" name="Google Shape;631;p79"/>
            <p:cNvSpPr txBox="1"/>
            <p:nvPr/>
          </p:nvSpPr>
          <p:spPr>
            <a:xfrm>
              <a:off x="4585400" y="972650"/>
              <a:ext cx="2650200" cy="384900"/>
            </a:xfrm>
            <a:prstGeom prst="rect">
              <a:avLst/>
            </a:prstGeom>
            <a:solidFill>
              <a:srgbClr val="004C97"/>
            </a:solidFill>
            <a:ln>
              <a:noFill/>
            </a:ln>
          </p:spPr>
          <p:txBody>
            <a:bodyPr spcFirstLastPara="1" wrap="square" lIns="27425" tIns="27425" rIns="27425" bIns="27425" anchor="t" anchorCtr="0">
              <a:noAutofit/>
            </a:bodyPr>
            <a:lstStyle/>
            <a:p>
              <a:pPr marL="0" lvl="0" indent="0" algn="ctr" rtl="0">
                <a:lnSpc>
                  <a:spcPct val="150000"/>
                </a:lnSpc>
                <a:spcBef>
                  <a:spcPts val="0"/>
                </a:spcBef>
                <a:spcAft>
                  <a:spcPts val="0"/>
                </a:spcAft>
                <a:buNone/>
              </a:pPr>
              <a:endParaRPr sz="1300">
                <a:solidFill>
                  <a:schemeClr val="lt1"/>
                </a:solidFill>
                <a:latin typeface="Arial Black"/>
                <a:ea typeface="Arial Black"/>
                <a:cs typeface="Arial Black"/>
                <a:sym typeface="Arial Black"/>
              </a:endParaRPr>
            </a:p>
          </p:txBody>
        </p:sp>
        <p:sp>
          <p:nvSpPr>
            <p:cNvPr id="632" name="Google Shape;632;p79"/>
            <p:cNvSpPr txBox="1"/>
            <p:nvPr/>
          </p:nvSpPr>
          <p:spPr>
            <a:xfrm>
              <a:off x="6187193" y="960700"/>
              <a:ext cx="1227900" cy="384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300">
                  <a:solidFill>
                    <a:schemeClr val="lt1"/>
                  </a:solidFill>
                  <a:latin typeface="Arial Black"/>
                  <a:ea typeface="Arial Black"/>
                  <a:cs typeface="Arial Black"/>
                  <a:sym typeface="Arial Black"/>
                </a:rPr>
                <a:t>/westfl</a:t>
              </a:r>
              <a:endParaRPr sz="1300">
                <a:solidFill>
                  <a:schemeClr val="lt1"/>
                </a:solidFill>
                <a:latin typeface="Arial Black"/>
                <a:ea typeface="Arial Black"/>
                <a:cs typeface="Arial Black"/>
                <a:sym typeface="Arial Black"/>
              </a:endParaRPr>
            </a:p>
          </p:txBody>
        </p:sp>
        <p:pic>
          <p:nvPicPr>
            <p:cNvPr id="633" name="Google Shape;633;p79"/>
            <p:cNvPicPr preferRelativeResize="0"/>
            <p:nvPr/>
          </p:nvPicPr>
          <p:blipFill>
            <a:blip r:embed="rId4">
              <a:alphaModFix/>
            </a:blip>
            <a:stretch>
              <a:fillRect/>
            </a:stretch>
          </p:blipFill>
          <p:spPr>
            <a:xfrm>
              <a:off x="5026289" y="1035513"/>
              <a:ext cx="228600" cy="228600"/>
            </a:xfrm>
            <a:prstGeom prst="rect">
              <a:avLst/>
            </a:prstGeom>
            <a:noFill/>
            <a:ln>
              <a:noFill/>
            </a:ln>
          </p:spPr>
        </p:pic>
        <p:pic>
          <p:nvPicPr>
            <p:cNvPr id="634" name="Google Shape;634;p79"/>
            <p:cNvPicPr preferRelativeResize="0"/>
            <p:nvPr/>
          </p:nvPicPr>
          <p:blipFill>
            <a:blip r:embed="rId5">
              <a:alphaModFix/>
            </a:blip>
            <a:stretch>
              <a:fillRect/>
            </a:stretch>
          </p:blipFill>
          <p:spPr>
            <a:xfrm>
              <a:off x="6183338" y="1035525"/>
              <a:ext cx="228600" cy="228600"/>
            </a:xfrm>
            <a:prstGeom prst="rect">
              <a:avLst/>
            </a:prstGeom>
            <a:noFill/>
            <a:ln>
              <a:noFill/>
            </a:ln>
          </p:spPr>
        </p:pic>
        <p:pic>
          <p:nvPicPr>
            <p:cNvPr id="635" name="Google Shape;635;p79"/>
            <p:cNvPicPr preferRelativeResize="0"/>
            <p:nvPr/>
          </p:nvPicPr>
          <p:blipFill>
            <a:blip r:embed="rId6">
              <a:alphaModFix/>
            </a:blip>
            <a:stretch>
              <a:fillRect/>
            </a:stretch>
          </p:blipFill>
          <p:spPr>
            <a:xfrm>
              <a:off x="5326793" y="1038848"/>
              <a:ext cx="228600" cy="228600"/>
            </a:xfrm>
            <a:prstGeom prst="rect">
              <a:avLst/>
            </a:prstGeom>
            <a:noFill/>
            <a:ln>
              <a:noFill/>
            </a:ln>
          </p:spPr>
        </p:pic>
        <p:pic>
          <p:nvPicPr>
            <p:cNvPr id="636" name="Google Shape;636;p79"/>
            <p:cNvPicPr preferRelativeResize="0"/>
            <p:nvPr/>
          </p:nvPicPr>
          <p:blipFill>
            <a:blip r:embed="rId7">
              <a:alphaModFix/>
            </a:blip>
            <a:stretch>
              <a:fillRect/>
            </a:stretch>
          </p:blipFill>
          <p:spPr>
            <a:xfrm>
              <a:off x="4725800" y="1036625"/>
              <a:ext cx="228600" cy="228600"/>
            </a:xfrm>
            <a:prstGeom prst="rect">
              <a:avLst/>
            </a:prstGeom>
            <a:noFill/>
            <a:ln>
              <a:noFill/>
            </a:ln>
          </p:spPr>
        </p:pic>
        <p:sp>
          <p:nvSpPr>
            <p:cNvPr id="637" name="Google Shape;637;p79"/>
            <p:cNvSpPr txBox="1"/>
            <p:nvPr/>
          </p:nvSpPr>
          <p:spPr>
            <a:xfrm>
              <a:off x="5501398" y="960700"/>
              <a:ext cx="618300" cy="384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300">
                  <a:solidFill>
                    <a:schemeClr val="lt1"/>
                  </a:solidFill>
                  <a:latin typeface="Arial Black"/>
                  <a:ea typeface="Arial Black"/>
                  <a:cs typeface="Arial Black"/>
                  <a:sym typeface="Arial Black"/>
                </a:rPr>
                <a:t>/uwf</a:t>
              </a:r>
              <a:endParaRPr sz="1300">
                <a:solidFill>
                  <a:schemeClr val="lt1"/>
                </a:solidFill>
                <a:latin typeface="Arial Black"/>
                <a:ea typeface="Arial Black"/>
                <a:cs typeface="Arial Black"/>
                <a:sym typeface="Arial Black"/>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5"/>
          <p:cNvPicPr preferRelativeResize="0"/>
          <p:nvPr/>
        </p:nvPicPr>
        <p:blipFill rotWithShape="1">
          <a:blip r:embed="rId3">
            <a:alphaModFix/>
          </a:blip>
          <a:srcRect t="1480" b="-1480"/>
          <a:stretch/>
        </p:blipFill>
        <p:spPr>
          <a:xfrm>
            <a:off x="0" y="0"/>
            <a:ext cx="9144000" cy="5143492"/>
          </a:xfrm>
          <a:prstGeom prst="rect">
            <a:avLst/>
          </a:prstGeom>
          <a:noFill/>
          <a:ln>
            <a:noFill/>
          </a:ln>
        </p:spPr>
      </p:pic>
      <p:sp>
        <p:nvSpPr>
          <p:cNvPr id="135" name="Google Shape;135;p25"/>
          <p:cNvSpPr/>
          <p:nvPr/>
        </p:nvSpPr>
        <p:spPr>
          <a:xfrm>
            <a:off x="2821950" y="0"/>
            <a:ext cx="3500100" cy="9885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90000"/>
              </a:lnSpc>
              <a:spcBef>
                <a:spcPts val="0"/>
              </a:spcBef>
              <a:spcAft>
                <a:spcPts val="0"/>
              </a:spcAft>
              <a:buNone/>
            </a:pPr>
            <a:r>
              <a:rPr lang="en" sz="3600" b="1">
                <a:solidFill>
                  <a:schemeClr val="lt1"/>
                </a:solidFill>
                <a:latin typeface="Arial Black"/>
                <a:ea typeface="Arial Black"/>
                <a:cs typeface="Arial Black"/>
                <a:sym typeface="Arial Black"/>
              </a:rPr>
              <a:t>Big campus</a:t>
            </a:r>
            <a:endParaRPr sz="1000">
              <a:latin typeface="Arial Black"/>
              <a:ea typeface="Arial Black"/>
              <a:cs typeface="Arial Black"/>
              <a:sym typeface="Arial Black"/>
            </a:endParaRPr>
          </a:p>
        </p:txBody>
      </p:sp>
      <p:pic>
        <p:nvPicPr>
          <p:cNvPr id="136" name="Google Shape;136;p25"/>
          <p:cNvPicPr preferRelativeResize="0"/>
          <p:nvPr/>
        </p:nvPicPr>
        <p:blipFill>
          <a:blip r:embed="rId4">
            <a:alphaModFix/>
          </a:blip>
          <a:stretch>
            <a:fillRect/>
          </a:stretch>
        </p:blipFill>
        <p:spPr>
          <a:xfrm>
            <a:off x="6842375" y="2617425"/>
            <a:ext cx="2301625" cy="1841300"/>
          </a:xfrm>
          <a:prstGeom prst="rect">
            <a:avLst/>
          </a:prstGeom>
          <a:noFill/>
          <a:ln>
            <a:noFill/>
          </a:ln>
        </p:spPr>
      </p:pic>
      <p:pic>
        <p:nvPicPr>
          <p:cNvPr id="137" name="Google Shape;137;p25"/>
          <p:cNvPicPr preferRelativeResize="0"/>
          <p:nvPr/>
        </p:nvPicPr>
        <p:blipFill>
          <a:blip r:embed="rId5">
            <a:alphaModFix/>
          </a:blip>
          <a:stretch>
            <a:fillRect/>
          </a:stretch>
        </p:blipFill>
        <p:spPr>
          <a:xfrm flipH="1">
            <a:off x="1110875" y="2841875"/>
            <a:ext cx="2301625" cy="2301625"/>
          </a:xfrm>
          <a:prstGeom prst="rect">
            <a:avLst/>
          </a:prstGeom>
          <a:noFill/>
          <a:ln>
            <a:noFill/>
          </a:ln>
        </p:spPr>
      </p:pic>
      <p:sp>
        <p:nvSpPr>
          <p:cNvPr id="138" name="Google Shape;138;p25"/>
          <p:cNvSpPr txBox="1">
            <a:spLocks noGrp="1"/>
          </p:cNvSpPr>
          <p:nvPr>
            <p:ph type="title" idx="4294967295"/>
          </p:nvPr>
        </p:nvSpPr>
        <p:spPr>
          <a:xfrm rot="-642597">
            <a:off x="1565427" y="3515298"/>
            <a:ext cx="1730545" cy="434461"/>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2250" b="0" i="1">
                <a:solidFill>
                  <a:schemeClr val="dk1"/>
                </a:solidFill>
                <a:latin typeface="Arial Black"/>
                <a:ea typeface="Arial Black"/>
                <a:cs typeface="Arial Black"/>
                <a:sym typeface="Arial Black"/>
              </a:rPr>
              <a:t>Hello, </a:t>
            </a:r>
            <a:br>
              <a:rPr lang="en" sz="2250" b="0" i="1">
                <a:solidFill>
                  <a:schemeClr val="dk1"/>
                </a:solidFill>
                <a:latin typeface="Arial Black"/>
                <a:ea typeface="Arial Black"/>
                <a:cs typeface="Arial Black"/>
                <a:sym typeface="Arial Black"/>
              </a:rPr>
            </a:br>
            <a:r>
              <a:rPr lang="en" sz="2250" b="0" i="1">
                <a:solidFill>
                  <a:schemeClr val="dk1"/>
                </a:solidFill>
                <a:latin typeface="Arial Black"/>
                <a:ea typeface="Arial Black"/>
                <a:cs typeface="Arial Black"/>
                <a:sym typeface="Arial Black"/>
              </a:rPr>
              <a:t>Argodillo!</a:t>
            </a:r>
            <a:endParaRPr sz="2250" b="0" i="1">
              <a:solidFill>
                <a:schemeClr val="dk1"/>
              </a:solidFill>
              <a:latin typeface="Arial Black"/>
              <a:ea typeface="Arial Black"/>
              <a:cs typeface="Arial Black"/>
              <a:sym typeface="Arial Black"/>
            </a:endParaRPr>
          </a:p>
        </p:txBody>
      </p:sp>
      <p:sp>
        <p:nvSpPr>
          <p:cNvPr id="139" name="Google Shape;139;p25"/>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286250" y="1887450"/>
            <a:ext cx="2656800" cy="14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45" name="Google Shape;145;p26"/>
          <p:cNvPicPr preferRelativeResize="0"/>
          <p:nvPr/>
        </p:nvPicPr>
        <p:blipFill>
          <a:blip r:embed="rId3">
            <a:alphaModFix/>
          </a:blip>
          <a:stretch>
            <a:fillRect/>
          </a:stretch>
        </p:blipFill>
        <p:spPr>
          <a:xfrm>
            <a:off x="-2" y="5"/>
            <a:ext cx="9144000" cy="5143497"/>
          </a:xfrm>
          <a:prstGeom prst="rect">
            <a:avLst/>
          </a:prstGeom>
          <a:noFill/>
          <a:ln>
            <a:noFill/>
          </a:ln>
        </p:spPr>
      </p:pic>
      <p:sp>
        <p:nvSpPr>
          <p:cNvPr id="146" name="Google Shape;146;p26"/>
          <p:cNvSpPr/>
          <p:nvPr/>
        </p:nvSpPr>
        <p:spPr>
          <a:xfrm>
            <a:off x="1126100" y="684575"/>
            <a:ext cx="1882200" cy="988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1,600</a:t>
            </a:r>
            <a:endParaRPr sz="3700" b="1">
              <a:solidFill>
                <a:schemeClr val="lt1"/>
              </a:solidFill>
              <a:latin typeface="Arial Black"/>
              <a:ea typeface="Arial Black"/>
              <a:cs typeface="Arial Black"/>
              <a:sym typeface="Arial Black"/>
            </a:endParaRPr>
          </a:p>
          <a:p>
            <a:pPr marL="0" lvl="0" indent="0" algn="ctr" rtl="0">
              <a:lnSpc>
                <a:spcPct val="100000"/>
              </a:lnSpc>
              <a:spcBef>
                <a:spcPts val="0"/>
              </a:spcBef>
              <a:spcAft>
                <a:spcPts val="0"/>
              </a:spcAft>
              <a:buNone/>
            </a:pPr>
            <a:r>
              <a:rPr lang="en" sz="1100">
                <a:solidFill>
                  <a:schemeClr val="lt1"/>
                </a:solidFill>
              </a:rPr>
              <a:t>ACRES</a:t>
            </a:r>
            <a:endParaRPr sz="3100" b="1">
              <a:solidFill>
                <a:schemeClr val="lt1"/>
              </a:solidFill>
            </a:endParaRPr>
          </a:p>
        </p:txBody>
      </p:sp>
      <p:sp>
        <p:nvSpPr>
          <p:cNvPr id="147" name="Google Shape;147;p26"/>
          <p:cNvSpPr/>
          <p:nvPr/>
        </p:nvSpPr>
        <p:spPr>
          <a:xfrm>
            <a:off x="1126100" y="1887450"/>
            <a:ext cx="1608600" cy="988500"/>
          </a:xfrm>
          <a:prstGeom prst="rect">
            <a:avLst/>
          </a:prstGeom>
          <a:solidFill>
            <a:srgbClr val="009CDE">
              <a:alpha val="83330"/>
            </a:srgbClr>
          </a:solidFill>
          <a:ln>
            <a:noFill/>
          </a:ln>
        </p:spPr>
        <p:txBody>
          <a:bodyPr spcFirstLastPara="1" wrap="square" lIns="182875" tIns="274300" rIns="182875" bIns="274300" anchor="ctr" anchorCtr="0">
            <a:noAutofit/>
          </a:bodyPr>
          <a:lstStyle/>
          <a:p>
            <a:pPr marL="0" lvl="0" indent="0" algn="ctr" rtl="0">
              <a:lnSpc>
                <a:spcPct val="100000"/>
              </a:lnSpc>
              <a:spcBef>
                <a:spcPts val="0"/>
              </a:spcBef>
              <a:spcAft>
                <a:spcPts val="0"/>
              </a:spcAft>
              <a:buNone/>
            </a:pPr>
            <a:r>
              <a:rPr lang="en" sz="3700" b="1">
                <a:solidFill>
                  <a:schemeClr val="lt1"/>
                </a:solidFill>
                <a:latin typeface="Arial Black"/>
                <a:ea typeface="Arial Black"/>
                <a:cs typeface="Arial Black"/>
                <a:sym typeface="Arial Black"/>
              </a:rPr>
              <a:t>20+</a:t>
            </a:r>
            <a:endParaRPr sz="3700" b="1">
              <a:solidFill>
                <a:schemeClr val="lt1"/>
              </a:solidFill>
              <a:latin typeface="Arial Black"/>
              <a:ea typeface="Arial Black"/>
              <a:cs typeface="Arial Black"/>
              <a:sym typeface="Arial Black"/>
            </a:endParaRPr>
          </a:p>
          <a:p>
            <a:pPr marL="0" lvl="0" indent="0" algn="ctr" rtl="0">
              <a:lnSpc>
                <a:spcPct val="100000"/>
              </a:lnSpc>
              <a:spcBef>
                <a:spcPts val="0"/>
              </a:spcBef>
              <a:spcAft>
                <a:spcPts val="0"/>
              </a:spcAft>
              <a:buNone/>
            </a:pPr>
            <a:r>
              <a:rPr lang="en" sz="1100">
                <a:solidFill>
                  <a:schemeClr val="lt1"/>
                </a:solidFill>
              </a:rPr>
              <a:t>MILES OF TRAILS</a:t>
            </a:r>
            <a:endParaRPr sz="3100" b="1">
              <a:solidFill>
                <a:schemeClr val="lt1"/>
              </a:solidFill>
            </a:endParaRPr>
          </a:p>
        </p:txBody>
      </p:sp>
      <p:sp>
        <p:nvSpPr>
          <p:cNvPr id="148" name="Google Shape;148;p26"/>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7"/>
          <p:cNvPicPr preferRelativeResize="0"/>
          <p:nvPr/>
        </p:nvPicPr>
        <p:blipFill>
          <a:blip r:embed="rId3">
            <a:alphaModFix/>
          </a:blip>
          <a:stretch>
            <a:fillRect/>
          </a:stretch>
        </p:blipFill>
        <p:spPr>
          <a:xfrm>
            <a:off x="0" y="10568"/>
            <a:ext cx="9144000" cy="5143516"/>
          </a:xfrm>
          <a:prstGeom prst="rect">
            <a:avLst/>
          </a:prstGeom>
          <a:noFill/>
          <a:ln>
            <a:noFill/>
          </a:ln>
        </p:spPr>
      </p:pic>
      <p:sp>
        <p:nvSpPr>
          <p:cNvPr id="154" name="Google Shape;154;p27"/>
          <p:cNvSpPr/>
          <p:nvPr/>
        </p:nvSpPr>
        <p:spPr>
          <a:xfrm rot="9821402">
            <a:off x="-862584" y="-139309"/>
            <a:ext cx="3827533" cy="3068917"/>
          </a:xfrm>
          <a:prstGeom prst="rect">
            <a:avLst/>
          </a:prstGeom>
          <a:gradFill>
            <a:gsLst>
              <a:gs pos="0">
                <a:srgbClr val="FFFFFF">
                  <a:alpha val="0"/>
                </a:srgbClr>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27"/>
          <p:cNvPicPr preferRelativeResize="0"/>
          <p:nvPr/>
        </p:nvPicPr>
        <p:blipFill rotWithShape="1">
          <a:blip r:embed="rId4">
            <a:alphaModFix/>
          </a:blip>
          <a:srcRect l="6768" t="15511"/>
          <a:stretch/>
        </p:blipFill>
        <p:spPr>
          <a:xfrm>
            <a:off x="0" y="0"/>
            <a:ext cx="4442726" cy="3216073"/>
          </a:xfrm>
          <a:prstGeom prst="rect">
            <a:avLst/>
          </a:prstGeom>
          <a:noFill/>
          <a:ln>
            <a:noFill/>
          </a:ln>
          <a:effectLst>
            <a:outerShdw blurRad="871538" dist="495300" dir="1920000" algn="bl" rotWithShape="0">
              <a:schemeClr val="lt1">
                <a:alpha val="47000"/>
              </a:schemeClr>
            </a:outerShdw>
          </a:effectLst>
        </p:spPr>
      </p:pic>
      <p:sp>
        <p:nvSpPr>
          <p:cNvPr id="156" name="Google Shape;156;p27"/>
          <p:cNvSpPr/>
          <p:nvPr/>
        </p:nvSpPr>
        <p:spPr>
          <a:xfrm>
            <a:off x="4823925" y="1304500"/>
            <a:ext cx="4320300" cy="1614000"/>
          </a:xfrm>
          <a:prstGeom prst="rect">
            <a:avLst/>
          </a:prstGeom>
          <a:gradFill>
            <a:gsLst>
              <a:gs pos="0">
                <a:srgbClr val="40A829">
                  <a:alpha val="83529"/>
                  <a:alpha val="77190"/>
                </a:srgbClr>
              </a:gs>
              <a:gs pos="100000">
                <a:srgbClr val="009CDE">
                  <a:alpha val="83529"/>
                  <a:alpha val="77190"/>
                </a:srgbClr>
              </a:gs>
            </a:gsLst>
            <a:lin ang="719864" scaled="0"/>
          </a:gradFill>
          <a:ln>
            <a:noFill/>
          </a:ln>
        </p:spPr>
        <p:txBody>
          <a:bodyPr spcFirstLastPara="1" wrap="square" lIns="274300" tIns="274300" rIns="274300" bIns="274300" anchor="ctr" anchorCtr="0">
            <a:noAutofit/>
          </a:bodyPr>
          <a:lstStyle/>
          <a:p>
            <a:pPr marL="0" lvl="0" indent="0" algn="l" rtl="0">
              <a:lnSpc>
                <a:spcPct val="80000"/>
              </a:lnSpc>
              <a:spcBef>
                <a:spcPts val="0"/>
              </a:spcBef>
              <a:spcAft>
                <a:spcPts val="0"/>
              </a:spcAft>
              <a:buNone/>
            </a:pPr>
            <a:r>
              <a:rPr lang="en" sz="2000">
                <a:solidFill>
                  <a:schemeClr val="lt1"/>
                </a:solidFill>
              </a:rPr>
              <a:t>One of America’s 100  </a:t>
            </a:r>
            <a:endParaRPr sz="2000">
              <a:solidFill>
                <a:schemeClr val="lt1"/>
              </a:solidFill>
            </a:endParaRPr>
          </a:p>
          <a:p>
            <a:pPr marL="0" lvl="0" indent="0" algn="l" rtl="0">
              <a:lnSpc>
                <a:spcPct val="90000"/>
              </a:lnSpc>
              <a:spcBef>
                <a:spcPts val="0"/>
              </a:spcBef>
              <a:spcAft>
                <a:spcPts val="0"/>
              </a:spcAft>
              <a:buNone/>
            </a:pPr>
            <a:r>
              <a:rPr lang="en" sz="4900" b="1">
                <a:solidFill>
                  <a:schemeClr val="lt1"/>
                </a:solidFill>
                <a:latin typeface="Arial Black"/>
                <a:ea typeface="Arial Black"/>
                <a:cs typeface="Arial Black"/>
                <a:sym typeface="Arial Black"/>
              </a:rPr>
              <a:t>Best Cities</a:t>
            </a:r>
            <a:endParaRPr sz="4900" b="1">
              <a:solidFill>
                <a:schemeClr val="lt1"/>
              </a:solidFill>
              <a:latin typeface="Arial Black"/>
              <a:ea typeface="Arial Black"/>
              <a:cs typeface="Arial Black"/>
              <a:sym typeface="Arial Black"/>
            </a:endParaRPr>
          </a:p>
          <a:p>
            <a:pPr marL="0" lvl="0" indent="0" algn="l" rtl="0">
              <a:lnSpc>
                <a:spcPct val="50000"/>
              </a:lnSpc>
              <a:spcBef>
                <a:spcPts val="1000"/>
              </a:spcBef>
              <a:spcAft>
                <a:spcPts val="0"/>
              </a:spcAft>
              <a:buNone/>
            </a:pPr>
            <a:r>
              <a:rPr lang="en" sz="1500" i="1">
                <a:solidFill>
                  <a:schemeClr val="lt1"/>
                </a:solidFill>
              </a:rPr>
              <a:t>— BestCities.org, 2022</a:t>
            </a:r>
            <a:endParaRPr/>
          </a:p>
        </p:txBody>
      </p:sp>
      <p:pic>
        <p:nvPicPr>
          <p:cNvPr id="157" name="Google Shape;157;p27"/>
          <p:cNvPicPr preferRelativeResize="0"/>
          <p:nvPr/>
        </p:nvPicPr>
        <p:blipFill>
          <a:blip r:embed="rId5">
            <a:alphaModFix/>
          </a:blip>
          <a:stretch>
            <a:fillRect/>
          </a:stretch>
        </p:blipFill>
        <p:spPr>
          <a:xfrm>
            <a:off x="1331725" y="1377375"/>
            <a:ext cx="950875" cy="950900"/>
          </a:xfrm>
          <a:prstGeom prst="rect">
            <a:avLst/>
          </a:prstGeom>
          <a:noFill/>
          <a:ln>
            <a:noFill/>
          </a:ln>
        </p:spPr>
      </p:pic>
      <p:sp>
        <p:nvSpPr>
          <p:cNvPr id="158" name="Google Shape;158;p27"/>
          <p:cNvSpPr/>
          <p:nvPr/>
        </p:nvSpPr>
        <p:spPr>
          <a:xfrm>
            <a:off x="0" y="4930500"/>
            <a:ext cx="9144000" cy="213000"/>
          </a:xfrm>
          <a:prstGeom prst="rect">
            <a:avLst/>
          </a:prstGeom>
          <a:gradFill>
            <a:gsLst>
              <a:gs pos="0">
                <a:srgbClr val="00ABC8"/>
              </a:gs>
              <a:gs pos="100000">
                <a:srgbClr val="004C97"/>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009CDE"/>
      </a:dk2>
      <a:lt2>
        <a:srgbClr val="E7E6E6"/>
      </a:lt2>
      <a:accent1>
        <a:srgbClr val="5B9BD5"/>
      </a:accent1>
      <a:accent2>
        <a:srgbClr val="ED7D31"/>
      </a:accent2>
      <a:accent3>
        <a:srgbClr val="A5A5A5"/>
      </a:accent3>
      <a:accent4>
        <a:srgbClr val="FFC000"/>
      </a:accent4>
      <a:accent5>
        <a:srgbClr val="004C97"/>
      </a:accent5>
      <a:accent6>
        <a:srgbClr val="70AD47"/>
      </a:accent6>
      <a:hlink>
        <a:srgbClr val="004C97"/>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2" ma:contentTypeDescription="Create a new document." ma:contentTypeScope="" ma:versionID="3544a039884e2067d14ca609e4d2daf0">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f9c5afa29eabac32345b0809c1af9c2e"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D6B1DE-3F13-4CE6-8D41-A3F25638C799}">
  <ds:schemaRefs>
    <ds:schemaRef ds:uri="http://schemas.microsoft.com/sharepoint/v3/contenttype/forms"/>
  </ds:schemaRefs>
</ds:datastoreItem>
</file>

<file path=customXml/itemProps2.xml><?xml version="1.0" encoding="utf-8"?>
<ds:datastoreItem xmlns:ds="http://schemas.openxmlformats.org/officeDocument/2006/customXml" ds:itemID="{B65CD95B-90D4-400A-B2C7-C9CFD4502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83ffb-5ccd-4701-bdc4-5ae590562bbf"/>
    <ds:schemaRef ds:uri="3f422995-1f91-4bde-b2e7-ad6af32ce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TotalTime>
  <Words>5231</Words>
  <Application>Microsoft Office PowerPoint</Application>
  <PresentationFormat>On-screen Show (16:9)</PresentationFormat>
  <Paragraphs>377</Paragraphs>
  <Slides>61</Slides>
  <Notes>61</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Arial Black</vt:lpstr>
      <vt:lpstr>Arial</vt:lpstr>
      <vt:lpstr>Calibri</vt:lpstr>
      <vt:lpstr>Simple Light</vt:lpstr>
      <vt:lpstr>Custom Design</vt:lpstr>
      <vt:lpstr>PowerPoint Presentation</vt:lpstr>
      <vt:lpstr>PowerPoint Presentation</vt:lpstr>
      <vt:lpstr>PowerPoint Presentation</vt:lpstr>
      <vt:lpstr>PowerPoint Presentation</vt:lpstr>
      <vt:lpstr>PowerPoint Presentation</vt:lpstr>
      <vt:lpstr>PowerPoint Presentation</vt:lpstr>
      <vt:lpstr>Hello,  Argodillo!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Nautilus Market, University Commons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Henley</dc:creator>
  <cp:lastModifiedBy>Page, Lynda</cp:lastModifiedBy>
  <cp:revision>5</cp:revision>
  <dcterms:modified xsi:type="dcterms:W3CDTF">2022-09-20T16:27:52Z</dcterms:modified>
</cp:coreProperties>
</file>