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3"/>
    <p:sldMasterId id="2147483669" r:id="rId4"/>
    <p:sldMasterId id="2147483673" r:id="rId5"/>
  </p:sldMasterIdLst>
  <p:notesMasterIdLst>
    <p:notesMasterId r:id="rId55"/>
  </p:notesMasterIdLst>
  <p:handoutMasterIdLst>
    <p:handoutMasterId r:id="rId56"/>
  </p:handoutMasterIdLst>
  <p:sldIdLst>
    <p:sldId id="256" r:id="rId6"/>
    <p:sldId id="260" r:id="rId7"/>
    <p:sldId id="288" r:id="rId8"/>
    <p:sldId id="289" r:id="rId9"/>
    <p:sldId id="283" r:id="rId10"/>
    <p:sldId id="291" r:id="rId11"/>
    <p:sldId id="290" r:id="rId12"/>
    <p:sldId id="330" r:id="rId13"/>
    <p:sldId id="303" r:id="rId14"/>
    <p:sldId id="356" r:id="rId15"/>
    <p:sldId id="332" r:id="rId16"/>
    <p:sldId id="333" r:id="rId17"/>
    <p:sldId id="304" r:id="rId18"/>
    <p:sldId id="305" r:id="rId19"/>
    <p:sldId id="336" r:id="rId20"/>
    <p:sldId id="337" r:id="rId21"/>
    <p:sldId id="307" r:id="rId22"/>
    <p:sldId id="315" r:id="rId23"/>
    <p:sldId id="340" r:id="rId24"/>
    <p:sldId id="318" r:id="rId25"/>
    <p:sldId id="321" r:id="rId26"/>
    <p:sldId id="352" r:id="rId27"/>
    <p:sldId id="345" r:id="rId28"/>
    <p:sldId id="298" r:id="rId29"/>
    <p:sldId id="323" r:id="rId30"/>
    <p:sldId id="300" r:id="rId31"/>
    <p:sldId id="294" r:id="rId32"/>
    <p:sldId id="328" r:id="rId33"/>
    <p:sldId id="302" r:id="rId34"/>
    <p:sldId id="295" r:id="rId35"/>
    <p:sldId id="346" r:id="rId36"/>
    <p:sldId id="319" r:id="rId37"/>
    <p:sldId id="296" r:id="rId38"/>
    <p:sldId id="308" r:id="rId39"/>
    <p:sldId id="350" r:id="rId40"/>
    <p:sldId id="329" r:id="rId41"/>
    <p:sldId id="351" r:id="rId42"/>
    <p:sldId id="347" r:id="rId43"/>
    <p:sldId id="301" r:id="rId44"/>
    <p:sldId id="297" r:id="rId45"/>
    <p:sldId id="353" r:id="rId46"/>
    <p:sldId id="354" r:id="rId47"/>
    <p:sldId id="355" r:id="rId48"/>
    <p:sldId id="348" r:id="rId49"/>
    <p:sldId id="292" r:id="rId50"/>
    <p:sldId id="299" r:id="rId51"/>
    <p:sldId id="349" r:id="rId52"/>
    <p:sldId id="357" r:id="rId53"/>
    <p:sldId id="326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746"/>
    <a:srgbClr val="006947"/>
    <a:srgbClr val="ABD24B"/>
    <a:srgbClr val="FFFFFF"/>
    <a:srgbClr val="90A7B0"/>
    <a:srgbClr val="009374"/>
    <a:srgbClr val="A6C955"/>
    <a:srgbClr val="2B664A"/>
    <a:srgbClr val="000000"/>
    <a:srgbClr val="00A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811B0C-A471-4118-A281-6E7ED099885A}" v="1" dt="2022-08-19T18:37:54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77" autoAdjust="0"/>
    <p:restoredTop sz="96405" autoAdjust="0"/>
  </p:normalViewPr>
  <p:slideViewPr>
    <p:cSldViewPr snapToGrid="0" snapToObjects="1">
      <p:cViewPr varScale="1">
        <p:scale>
          <a:sx n="53" d="100"/>
          <a:sy n="53" d="100"/>
        </p:scale>
        <p:origin x="528" y="2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0" d="100"/>
          <a:sy n="90" d="100"/>
        </p:scale>
        <p:origin x="365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D8F56-3283-EA40-9011-43CFE730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83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9D872-76B9-554B-8A26-10AFDE640F31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A238D-7AD2-7644-8D52-078F7EB75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60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44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31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52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45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31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33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57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82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08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98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6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175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71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699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20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26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31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26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6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51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4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42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48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A238D-7AD2-7644-8D52-078F7EB756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98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AC9BD8-C22B-8241-A2D2-207D36598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199" y="2204721"/>
            <a:ext cx="4845443" cy="2692400"/>
          </a:xfrm>
          <a:prstGeom prst="rect">
            <a:avLst/>
          </a:prstGeom>
        </p:spPr>
        <p:txBody>
          <a:bodyPr/>
          <a:lstStyle>
            <a:lvl1pPr>
              <a:defRPr sz="4800" b="1" i="0" spc="-150">
                <a:solidFill>
                  <a:srgbClr val="006947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YOUR WORLD </a:t>
            </a:r>
            <a:br>
              <a:rPr lang="en-US" dirty="0"/>
            </a:br>
            <a:r>
              <a:rPr lang="en-US" dirty="0"/>
              <a:t>TO EXPLORE</a:t>
            </a:r>
            <a:br>
              <a:rPr lang="en-US" dirty="0"/>
            </a:br>
            <a:r>
              <a:rPr lang="en-US" dirty="0"/>
              <a:t>YOUR UNIVERSITY TO START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04C0B7-B825-2742-A6AE-BEC2BDFD4B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200" y="6176645"/>
            <a:ext cx="6572885" cy="2857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A6C955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2019-2020</a:t>
            </a:r>
          </a:p>
        </p:txBody>
      </p:sp>
    </p:spTree>
    <p:extLst>
      <p:ext uri="{BB962C8B-B14F-4D97-AF65-F5344CB8AC3E}">
        <p14:creationId xmlns:p14="http://schemas.microsoft.com/office/powerpoint/2010/main" val="138886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36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9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0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97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pe with Content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0560" y="394293"/>
            <a:ext cx="3130596" cy="454235"/>
          </a:xfrm>
          <a:prstGeom prst="rect">
            <a:avLst/>
          </a:prstGeom>
        </p:spPr>
        <p:txBody>
          <a:bodyPr/>
          <a:lstStyle>
            <a:lvl1pPr>
              <a:defRPr sz="3200" b="1" i="0" spc="0">
                <a:solidFill>
                  <a:srgbClr val="006947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58900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Clr>
                <a:srgbClr val="A6C955"/>
              </a:buClr>
              <a:buFont typeface="Arial" panose="020B0604020202020204" pitchFamily="34" charset="0"/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54263A-25C6-EC48-A690-778B745771E7}"/>
              </a:ext>
            </a:extLst>
          </p:cNvPr>
          <p:cNvSpPr/>
          <p:nvPr userDrawn="1"/>
        </p:nvSpPr>
        <p:spPr>
          <a:xfrm>
            <a:off x="0" y="6241409"/>
            <a:ext cx="12192000" cy="616591"/>
          </a:xfrm>
          <a:prstGeom prst="rect">
            <a:avLst/>
          </a:prstGeom>
          <a:solidFill>
            <a:srgbClr val="006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33400" y="6414763"/>
            <a:ext cx="691101" cy="354964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fld id="{003991D1-7963-7E44-9BF5-A06E1332B8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E54DA-B5F5-F347-8581-83D44F302462}"/>
              </a:ext>
            </a:extLst>
          </p:cNvPr>
          <p:cNvSpPr txBox="1"/>
          <p:nvPr userDrawn="1"/>
        </p:nvSpPr>
        <p:spPr>
          <a:xfrm>
            <a:off x="7354959" y="6349649"/>
            <a:ext cx="4405117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200" baseline="0" dirty="0">
                <a:solidFill>
                  <a:srgbClr val="ABD24B"/>
                </a:solidFill>
                <a:latin typeface="Franklin Gothic Medium" panose="020B0603020102020204" pitchFamily="34" charset="0"/>
              </a:rPr>
              <a:t>UNIVERSITY OF SOUTH FLORIDA</a:t>
            </a:r>
          </a:p>
        </p:txBody>
      </p:sp>
    </p:spTree>
    <p:extLst>
      <p:ext uri="{BB962C8B-B14F-4D97-AF65-F5344CB8AC3E}">
        <p14:creationId xmlns:p14="http://schemas.microsoft.com/office/powerpoint/2010/main" val="161745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ipe with Content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0560" y="394293"/>
            <a:ext cx="3130596" cy="454235"/>
          </a:xfrm>
          <a:prstGeom prst="rect">
            <a:avLst/>
          </a:prstGeom>
        </p:spPr>
        <p:txBody>
          <a:bodyPr/>
          <a:lstStyle>
            <a:lvl1pPr>
              <a:defRPr sz="3200" b="1" i="0" spc="0">
                <a:solidFill>
                  <a:srgbClr val="006947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58900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Clr>
                <a:srgbClr val="A6C955"/>
              </a:buClr>
              <a:buFont typeface="Arial" panose="020B0604020202020204" pitchFamily="34" charset="0"/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7B58FF-D840-E142-8704-715F006DBB59}"/>
              </a:ext>
            </a:extLst>
          </p:cNvPr>
          <p:cNvCxnSpPr/>
          <p:nvPr userDrawn="1"/>
        </p:nvCxnSpPr>
        <p:spPr>
          <a:xfrm>
            <a:off x="0" y="914400"/>
            <a:ext cx="12415706" cy="0"/>
          </a:xfrm>
          <a:prstGeom prst="line">
            <a:avLst/>
          </a:prstGeom>
          <a:ln w="12700">
            <a:solidFill>
              <a:srgbClr val="A6C9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E54263A-25C6-EC48-A690-778B745771E7}"/>
              </a:ext>
            </a:extLst>
          </p:cNvPr>
          <p:cNvSpPr/>
          <p:nvPr userDrawn="1"/>
        </p:nvSpPr>
        <p:spPr>
          <a:xfrm>
            <a:off x="0" y="6241409"/>
            <a:ext cx="12192000" cy="616591"/>
          </a:xfrm>
          <a:prstGeom prst="rect">
            <a:avLst/>
          </a:prstGeom>
          <a:solidFill>
            <a:srgbClr val="006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33400" y="6414763"/>
            <a:ext cx="691101" cy="354964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fld id="{003991D1-7963-7E44-9BF5-A06E1332B8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E54DA-B5F5-F347-8581-83D44F302462}"/>
              </a:ext>
            </a:extLst>
          </p:cNvPr>
          <p:cNvSpPr txBox="1"/>
          <p:nvPr userDrawn="1"/>
        </p:nvSpPr>
        <p:spPr>
          <a:xfrm>
            <a:off x="7354959" y="6349649"/>
            <a:ext cx="4405117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200" baseline="0" dirty="0">
                <a:solidFill>
                  <a:srgbClr val="ABD24B"/>
                </a:solidFill>
                <a:latin typeface="Franklin Gothic Medium" panose="020B0603020102020204" pitchFamily="34" charset="0"/>
              </a:rPr>
              <a:t>UNIVERSITY OF SOUTH FLORIDA</a:t>
            </a:r>
          </a:p>
        </p:txBody>
      </p:sp>
    </p:spTree>
    <p:extLst>
      <p:ext uri="{BB962C8B-B14F-4D97-AF65-F5344CB8AC3E}">
        <p14:creationId xmlns:p14="http://schemas.microsoft.com/office/powerpoint/2010/main" val="206499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913821D-4544-4347-8FA9-534C43AAB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560" y="394293"/>
            <a:ext cx="3130596" cy="454235"/>
          </a:xfrm>
          <a:prstGeom prst="rect">
            <a:avLst/>
          </a:prstGeom>
        </p:spPr>
        <p:txBody>
          <a:bodyPr/>
          <a:lstStyle>
            <a:lvl1pPr>
              <a:defRPr sz="3200" b="1" i="0" spc="0">
                <a:solidFill>
                  <a:srgbClr val="006947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2C17C8-5B6F-7C41-8985-34AD1ED63990}"/>
              </a:ext>
            </a:extLst>
          </p:cNvPr>
          <p:cNvSpPr/>
          <p:nvPr userDrawn="1"/>
        </p:nvSpPr>
        <p:spPr>
          <a:xfrm>
            <a:off x="533400" y="6429676"/>
            <a:ext cx="323248" cy="428324"/>
          </a:xfrm>
          <a:prstGeom prst="rect">
            <a:avLst/>
          </a:prstGeom>
          <a:solidFill>
            <a:srgbClr val="0069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1FD77-E33D-B340-A8FA-4C51C4C7D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3400" y="6526329"/>
            <a:ext cx="691101" cy="205298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fld id="{003991D1-7963-7E44-9BF5-A06E1332B82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91432D-4DAA-534C-824D-F948C41B2588}"/>
              </a:ext>
            </a:extLst>
          </p:cNvPr>
          <p:cNvCxnSpPr/>
          <p:nvPr userDrawn="1"/>
        </p:nvCxnSpPr>
        <p:spPr>
          <a:xfrm>
            <a:off x="-101600" y="6518576"/>
            <a:ext cx="12623800" cy="0"/>
          </a:xfrm>
          <a:prstGeom prst="line">
            <a:avLst/>
          </a:prstGeom>
          <a:ln>
            <a:solidFill>
              <a:srgbClr val="ABD24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9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68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52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8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45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41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9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tanding, field, covered, holding&#10;&#10;Description automatically generated">
            <a:extLst>
              <a:ext uri="{FF2B5EF4-FFF2-40B4-BE49-F238E27FC236}">
                <a16:creationId xmlns:a16="http://schemas.microsoft.com/office/drawing/2014/main" id="{C9CAC064-C859-EF44-A1F1-9DD27014B1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8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n-lt"/>
          <a:ea typeface="Cambria" charset="0"/>
          <a:cs typeface="Cambria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">
          <p15:clr>
            <a:srgbClr val="F26B43"/>
          </p15:clr>
        </p15:guide>
        <p15:guide id="2" orient="horz" pos="3888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120">
          <p15:clr>
            <a:srgbClr val="F26B43"/>
          </p15:clr>
        </p15:guide>
        <p15:guide id="5" orient="horz" pos="856">
          <p15:clr>
            <a:srgbClr val="F26B43"/>
          </p15:clr>
        </p15:guide>
        <p15:guide id="6" pos="56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66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n-lt"/>
          <a:ea typeface="Cambria" charset="0"/>
          <a:cs typeface="Cambria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">
          <p15:clr>
            <a:srgbClr val="F26B43"/>
          </p15:clr>
        </p15:guide>
        <p15:guide id="2" orient="horz" pos="3888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120">
          <p15:clr>
            <a:srgbClr val="F26B43"/>
          </p15:clr>
        </p15:guide>
        <p15:guide id="5" orient="horz" pos="856">
          <p15:clr>
            <a:srgbClr val="F26B43"/>
          </p15:clr>
        </p15:guide>
        <p15:guide id="6" pos="56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7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E4D03B-6C82-8546-9FFA-A467AA15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78" y="3283008"/>
            <a:ext cx="5664922" cy="1750591"/>
          </a:xfrm>
        </p:spPr>
        <p:txBody>
          <a:bodyPr/>
          <a:lstStyle/>
          <a:p>
            <a:r>
              <a:rPr lang="en-US" sz="5800" dirty="0"/>
              <a:t>GO BIG. GO BOLD.</a:t>
            </a:r>
            <a:r>
              <a:rPr lang="en-US" sz="7200" dirty="0"/>
              <a:t/>
            </a:r>
            <a:br>
              <a:rPr lang="en-US" sz="7200" dirty="0"/>
            </a:br>
            <a:r>
              <a:rPr lang="en-US" sz="9500" dirty="0"/>
              <a:t>GO </a:t>
            </a:r>
            <a:r>
              <a:rPr lang="en-US" sz="9500" dirty="0">
                <a:solidFill>
                  <a:srgbClr val="ABD24B"/>
                </a:solidFill>
              </a:rPr>
              <a:t>BULLS.</a:t>
            </a:r>
          </a:p>
        </p:txBody>
      </p:sp>
    </p:spTree>
    <p:extLst>
      <p:ext uri="{BB962C8B-B14F-4D97-AF65-F5344CB8AC3E}">
        <p14:creationId xmlns:p14="http://schemas.microsoft.com/office/powerpoint/2010/main" val="295280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099C8-39CC-7CBC-7C7A-28791B279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EDED19-D750-A2D5-0F63-B0426D923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33"/>
          <a:stretch/>
        </p:blipFill>
        <p:spPr>
          <a:xfrm>
            <a:off x="0" y="-1"/>
            <a:ext cx="12192000" cy="62536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DC2A0A5-F0B5-66A4-5B1D-44799B7A61FC}"/>
              </a:ext>
            </a:extLst>
          </p:cNvPr>
          <p:cNvSpPr txBox="1">
            <a:spLocks/>
          </p:cNvSpPr>
          <p:nvPr/>
        </p:nvSpPr>
        <p:spPr>
          <a:xfrm>
            <a:off x="6453051" y="524856"/>
            <a:ext cx="5738950" cy="2179058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228600" tIns="228600" rIns="4572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/>
              <a:t>NEW: In Fall 2022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the Tampa campus will open a new 7,000-square-foot Student Wellness Center as part of USF’s commitment to health and wellness for student success.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67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59" y="394293"/>
            <a:ext cx="7796631" cy="454235"/>
          </a:xfrm>
        </p:spPr>
        <p:txBody>
          <a:bodyPr>
            <a:normAutofit fontScale="90000"/>
          </a:bodyPr>
          <a:lstStyle/>
          <a:p>
            <a:r>
              <a:rPr lang="en-US" dirty="0"/>
              <a:t>TAMPA CAMPUS: DINING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86C4B-54B2-5D4F-85C1-1CAA4AF7C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89" b="11595"/>
          <a:stretch/>
        </p:blipFill>
        <p:spPr>
          <a:xfrm>
            <a:off x="0" y="901283"/>
            <a:ext cx="12192000" cy="53377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7430D8-8533-E143-B361-83391153A820}"/>
              </a:ext>
            </a:extLst>
          </p:cNvPr>
          <p:cNvSpPr/>
          <p:nvPr/>
        </p:nvSpPr>
        <p:spPr>
          <a:xfrm>
            <a:off x="0" y="1448289"/>
            <a:ext cx="4794069" cy="2000548"/>
          </a:xfrm>
          <a:prstGeom prst="rect">
            <a:avLst/>
          </a:prstGeom>
          <a:solidFill>
            <a:srgbClr val="016746">
              <a:alpha val="94000"/>
            </a:srgbClr>
          </a:solidFill>
        </p:spPr>
        <p:txBody>
          <a:bodyPr wrap="square" lIns="457200" tIns="228600" rIns="228600" bIns="228600">
            <a:spAutoFit/>
          </a:bodyPr>
          <a:lstStyle/>
          <a:p>
            <a:r>
              <a:rPr lang="en-US" sz="2800" b="1" dirty="0">
                <a:solidFill>
                  <a:srgbClr val="ABD24B"/>
                </a:solidFill>
                <a:latin typeface="Franklin Gothic Demi" panose="020B0603020102020204" pitchFamily="34" charset="0"/>
                <a:ea typeface="Calibri" panose="020F0502020204030204" pitchFamily="34" charset="0"/>
              </a:rPr>
              <a:t>30+ dining locations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</a:rPr>
              <a:t>offer traditional buffets, cafés and nationally known favorites—plus an on-campus Publix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endParaRPr lang="en-US" sz="2400" spc="1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7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59" y="394293"/>
            <a:ext cx="7796631" cy="454235"/>
          </a:xfrm>
        </p:spPr>
        <p:txBody>
          <a:bodyPr>
            <a:normAutofit fontScale="90000"/>
          </a:bodyPr>
          <a:lstStyle/>
          <a:p>
            <a:r>
              <a:rPr lang="en-US" dirty="0"/>
              <a:t>TAMPA CAMPUS: STUDENT ORGANIZATIONS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BB3130-BE74-EC43-A1AB-84539C9B4221}"/>
              </a:ext>
            </a:extLst>
          </p:cNvPr>
          <p:cNvCxnSpPr>
            <a:cxnSpLocks/>
          </p:cNvCxnSpPr>
          <p:nvPr/>
        </p:nvCxnSpPr>
        <p:spPr>
          <a:xfrm>
            <a:off x="0" y="901283"/>
            <a:ext cx="12192000" cy="0"/>
          </a:xfrm>
          <a:prstGeom prst="line">
            <a:avLst/>
          </a:prstGeom>
          <a:ln w="12700">
            <a:solidFill>
              <a:srgbClr val="AB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person, outdoor, brass, music&#10;&#10;Description automatically generated">
            <a:extLst>
              <a:ext uri="{FF2B5EF4-FFF2-40B4-BE49-F238E27FC236}">
                <a16:creationId xmlns:a16="http://schemas.microsoft.com/office/drawing/2014/main" id="{323EB94F-98D5-6D40-8409-BA2F26ADD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" t="21849" b="12821"/>
          <a:stretch/>
        </p:blipFill>
        <p:spPr>
          <a:xfrm>
            <a:off x="0" y="901283"/>
            <a:ext cx="12192000" cy="53764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0201DAA-048F-7E41-A5CF-BFE85D5929A0}"/>
              </a:ext>
            </a:extLst>
          </p:cNvPr>
          <p:cNvSpPr txBox="1">
            <a:spLocks/>
          </p:cNvSpPr>
          <p:nvPr/>
        </p:nvSpPr>
        <p:spPr>
          <a:xfrm>
            <a:off x="0" y="4202391"/>
            <a:ext cx="4239491" cy="1754326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457200" tIns="228600" rIns="2286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/>
              <a:t>600+ clubs and organizations</a:t>
            </a:r>
            <a:r>
              <a:rPr lang="en-US" sz="2800" b="0" dirty="0">
                <a:latin typeface="Franklin Gothic Book" panose="020B0503020102020204" pitchFamily="34" charset="0"/>
              </a:rPr>
              <a:t> 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to get involved and make friends </a:t>
            </a:r>
            <a:endParaRPr lang="en-US" sz="2400" b="0" spc="100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8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BA094A-7F87-154D-AB81-D97A0E957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88" b="4351"/>
          <a:stretch/>
        </p:blipFill>
        <p:spPr>
          <a:xfrm>
            <a:off x="1" y="0"/>
            <a:ext cx="12192000" cy="62796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B9456DD-488B-D341-B7E5-E24AC6D0C233}"/>
              </a:ext>
            </a:extLst>
          </p:cNvPr>
          <p:cNvSpPr/>
          <p:nvPr/>
        </p:nvSpPr>
        <p:spPr>
          <a:xfrm>
            <a:off x="-1" y="383275"/>
            <a:ext cx="4994031" cy="489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38" y="419004"/>
            <a:ext cx="7796631" cy="454235"/>
          </a:xfrm>
        </p:spPr>
        <p:txBody>
          <a:bodyPr>
            <a:normAutofit fontScale="90000"/>
          </a:bodyPr>
          <a:lstStyle/>
          <a:p>
            <a:r>
              <a:rPr lang="en-US" dirty="0"/>
              <a:t>ST. PETERSBURG CAMPUS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7BF2C-0425-C743-8EB0-02699398A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10" t="20078" r="34" b="8692"/>
          <a:stretch/>
        </p:blipFill>
        <p:spPr>
          <a:xfrm>
            <a:off x="0" y="0"/>
            <a:ext cx="12192000" cy="62701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5915892" y="903679"/>
            <a:ext cx="6276110" cy="1181862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228600" tIns="228600" rIns="4572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Located on beautiful Bayboro Harbor in the </a:t>
            </a:r>
            <a:r>
              <a:rPr lang="en-US" sz="2800" dirty="0"/>
              <a:t>heart of downtown St. Petersburg</a:t>
            </a:r>
          </a:p>
        </p:txBody>
      </p:sp>
    </p:spTree>
    <p:extLst>
      <p:ext uri="{BB962C8B-B14F-4D97-AF65-F5344CB8AC3E}">
        <p14:creationId xmlns:p14="http://schemas.microsoft.com/office/powerpoint/2010/main" val="405957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59" y="394293"/>
            <a:ext cx="7796631" cy="454235"/>
          </a:xfrm>
        </p:spPr>
        <p:txBody>
          <a:bodyPr>
            <a:normAutofit fontScale="90000"/>
          </a:bodyPr>
          <a:lstStyle/>
          <a:p>
            <a:r>
              <a:rPr lang="en-US" dirty="0"/>
              <a:t>ST. PETERSBURG CAMPUS: HOUSING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 descr="A large building&#10;&#10;Description automatically generated">
            <a:extLst>
              <a:ext uri="{FF2B5EF4-FFF2-40B4-BE49-F238E27FC236}">
                <a16:creationId xmlns:a16="http://schemas.microsoft.com/office/drawing/2014/main" id="{0F561883-2723-814F-BEDF-5CADBF283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1" b="17287"/>
          <a:stretch/>
        </p:blipFill>
        <p:spPr>
          <a:xfrm>
            <a:off x="0" y="904419"/>
            <a:ext cx="12193975" cy="53439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016529-A823-544B-82D0-7A96DD83ADAF}"/>
              </a:ext>
            </a:extLst>
          </p:cNvPr>
          <p:cNvSpPr/>
          <p:nvPr/>
        </p:nvSpPr>
        <p:spPr>
          <a:xfrm>
            <a:off x="7287491" y="3793072"/>
            <a:ext cx="4904509" cy="1692771"/>
          </a:xfrm>
          <a:prstGeom prst="rect">
            <a:avLst/>
          </a:prstGeom>
          <a:solidFill>
            <a:srgbClr val="006947">
              <a:alpha val="94000"/>
            </a:srgbClr>
          </a:solidFill>
        </p:spPr>
        <p:txBody>
          <a:bodyPr wrap="square" lIns="228600" tIns="228600" rIns="457200" bIns="22860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</a:rPr>
              <a:t>Osprey Suites, </a:t>
            </a:r>
            <a:r>
              <a:rPr lang="en-US" sz="2800" b="1" dirty="0">
                <a:solidFill>
                  <a:srgbClr val="ABD24B"/>
                </a:solidFill>
                <a:latin typeface="Franklin Gothic Demi" panose="020B0603020102020204" pitchFamily="34" charset="0"/>
                <a:ea typeface="Calibri" panose="020F0502020204030204" pitchFamily="34" charset="0"/>
              </a:rPr>
              <a:t>our new, 375-bed residence hall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</a:rPr>
              <a:t>, includes a full-service dining hall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endParaRPr lang="en-US" sz="2400" spc="1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1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59" y="394293"/>
            <a:ext cx="7796631" cy="454235"/>
          </a:xfrm>
        </p:spPr>
        <p:txBody>
          <a:bodyPr>
            <a:normAutofit fontScale="90000"/>
          </a:bodyPr>
          <a:lstStyle/>
          <a:p>
            <a:r>
              <a:rPr lang="en-US" dirty="0"/>
              <a:t>ST. PETERSBURG CAMPUS: DINING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1441-0197-544A-A563-159FDAC08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97" b="13355"/>
          <a:stretch/>
        </p:blipFill>
        <p:spPr>
          <a:xfrm>
            <a:off x="1" y="924675"/>
            <a:ext cx="12191999" cy="53278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63F865D-77DE-B043-A134-7A88F12F32F7}"/>
              </a:ext>
            </a:extLst>
          </p:cNvPr>
          <p:cNvSpPr txBox="1">
            <a:spLocks/>
          </p:cNvSpPr>
          <p:nvPr/>
        </p:nvSpPr>
        <p:spPr>
          <a:xfrm>
            <a:off x="0" y="3979151"/>
            <a:ext cx="4489757" cy="1692771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457200" tIns="228600" rIns="2286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0" dirty="0">
                <a:solidFill>
                  <a:srgbClr val="201F1E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+mn-cs"/>
              </a:rPr>
              <a:t>Quality </a:t>
            </a:r>
            <a:r>
              <a:rPr lang="en-US" sz="2800" dirty="0">
                <a:ea typeface="Calibri" panose="020F0502020204030204" pitchFamily="34" charset="0"/>
                <a:cs typeface="+mn-cs"/>
              </a:rPr>
              <a:t>on-campus dining and café locations</a:t>
            </a:r>
            <a:r>
              <a:rPr lang="en-US" sz="2400" b="0" dirty="0">
                <a:solidFill>
                  <a:srgbClr val="201F1E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+mn-cs"/>
              </a:rPr>
              <a:t>, plus convenient meal plan </a:t>
            </a:r>
            <a:r>
              <a:rPr lang="en-US" sz="2400" b="0" dirty="0">
                <a:solidFill>
                  <a:srgbClr val="201F1E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options</a:t>
            </a:r>
            <a:endParaRPr lang="en-US" sz="2400" b="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1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7BF2C-0425-C743-8EB0-02699398A5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380" b="10380"/>
          <a:stretch/>
        </p:blipFill>
        <p:spPr>
          <a:xfrm>
            <a:off x="0" y="0"/>
            <a:ext cx="12192000" cy="62494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6580909" y="608510"/>
            <a:ext cx="5611091" cy="1569660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228600" tIns="228600" rIns="4572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On-campus opportunities for </a:t>
            </a:r>
            <a:r>
              <a:rPr lang="en-US" sz="2800" dirty="0"/>
              <a:t>swimming, canoeing, kayaking 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and</a:t>
            </a:r>
            <a:r>
              <a:rPr lang="en-US" sz="2800" dirty="0"/>
              <a:t> paddle-boarding</a:t>
            </a:r>
            <a:endParaRPr lang="en-US" sz="2800" b="0" dirty="0">
              <a:solidFill>
                <a:schemeClr val="tx1">
                  <a:lumMod val="50000"/>
                  <a:lumOff val="50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4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BA094A-7F87-154D-AB81-D97A0E957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12" b="120"/>
          <a:stretch/>
        </p:blipFill>
        <p:spPr>
          <a:xfrm>
            <a:off x="0" y="0"/>
            <a:ext cx="12192000" cy="62558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B9456DD-488B-D341-B7E5-E24AC6D0C233}"/>
              </a:ext>
            </a:extLst>
          </p:cNvPr>
          <p:cNvSpPr/>
          <p:nvPr/>
        </p:nvSpPr>
        <p:spPr>
          <a:xfrm>
            <a:off x="0" y="383275"/>
            <a:ext cx="5268686" cy="454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8" y="404655"/>
            <a:ext cx="7796631" cy="454235"/>
          </a:xfrm>
        </p:spPr>
        <p:txBody>
          <a:bodyPr>
            <a:normAutofit fontScale="90000"/>
          </a:bodyPr>
          <a:lstStyle/>
          <a:p>
            <a:r>
              <a:rPr lang="en-US"/>
              <a:t>SARASOTA-MANATEE CAMPUS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60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59" y="394293"/>
            <a:ext cx="7796631" cy="454235"/>
          </a:xfrm>
        </p:spPr>
        <p:txBody>
          <a:bodyPr>
            <a:normAutofit fontScale="90000"/>
          </a:bodyPr>
          <a:lstStyle/>
          <a:p>
            <a:r>
              <a:rPr lang="en-US" dirty="0"/>
              <a:t>SARASOTA-MANATEE CAMPUS: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C0B60-58DB-5347-8EAA-6AF3E4B91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48" b="17648"/>
          <a:stretch/>
        </p:blipFill>
        <p:spPr>
          <a:xfrm>
            <a:off x="-1" y="957769"/>
            <a:ext cx="12192001" cy="52853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CED472-EEE5-AC4B-BCDB-AEF8F68DBF33}"/>
              </a:ext>
            </a:extLst>
          </p:cNvPr>
          <p:cNvSpPr/>
          <p:nvPr/>
        </p:nvSpPr>
        <p:spPr>
          <a:xfrm>
            <a:off x="7121236" y="4047525"/>
            <a:ext cx="5070764" cy="1754326"/>
          </a:xfrm>
          <a:prstGeom prst="rect">
            <a:avLst/>
          </a:prstGeom>
          <a:solidFill>
            <a:srgbClr val="016746">
              <a:alpha val="94000"/>
            </a:srgbClr>
          </a:solidFill>
        </p:spPr>
        <p:txBody>
          <a:bodyPr wrap="square" lIns="228600" tIns="228600" rIns="457200" bIns="22860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Located on stunning </a:t>
            </a:r>
            <a:r>
              <a:rPr lang="en-US" sz="2800" b="1" dirty="0">
                <a:solidFill>
                  <a:srgbClr val="ABD24B"/>
                </a:solidFill>
                <a:latin typeface="Franklin Gothic Demi" panose="020B0603020102020204" pitchFamily="34" charset="0"/>
              </a:rPr>
              <a:t>Sarasota Bay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just a short drive from some of the </a:t>
            </a:r>
            <a:r>
              <a:rPr lang="en-US" sz="2800" b="1" dirty="0">
                <a:solidFill>
                  <a:srgbClr val="ABD24B"/>
                </a:solidFill>
                <a:latin typeface="Franklin Gothic Demi" panose="020B0603020102020204" pitchFamily="34" charset="0"/>
              </a:rPr>
              <a:t>nation’s best beaches</a:t>
            </a:r>
            <a:endParaRPr lang="en-US" sz="2800" b="1" spc="100" dirty="0">
              <a:solidFill>
                <a:srgbClr val="ABD24B"/>
              </a:solidFill>
              <a:latin typeface="Franklin Gothic Demi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0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BD4F7-9E3A-4C42-8B66-DB50C6F3D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60" y="394293"/>
            <a:ext cx="7254370" cy="454235"/>
          </a:xfrm>
        </p:spPr>
        <p:txBody>
          <a:bodyPr>
            <a:normAutofit fontScale="90000"/>
          </a:bodyPr>
          <a:lstStyle/>
          <a:p>
            <a:r>
              <a:rPr lang="en-US" dirty="0"/>
              <a:t>ONE USF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02430-21E9-FE46-AA96-214A4245F0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9422423-A9AC-A04C-AD20-B105ABD00A07}"/>
              </a:ext>
            </a:extLst>
          </p:cNvPr>
          <p:cNvSpPr txBox="1">
            <a:spLocks/>
          </p:cNvSpPr>
          <p:nvPr/>
        </p:nvSpPr>
        <p:spPr>
          <a:xfrm>
            <a:off x="878950" y="1963157"/>
            <a:ext cx="13402061" cy="454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TAMPA CAMPUS 	             ST. PETERSBURG CAMPUS	    SARASOTA-MANATEE CAMPUS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009CA5-632E-6D44-82EC-DB207226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8" r="2948"/>
          <a:stretch/>
        </p:blipFill>
        <p:spPr>
          <a:xfrm>
            <a:off x="8232969" y="2399808"/>
            <a:ext cx="3959031" cy="27937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2C2BB9-8BEE-654D-B35E-3410C5D9C5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2" r="1952"/>
          <a:stretch/>
        </p:blipFill>
        <p:spPr>
          <a:xfrm>
            <a:off x="4116484" y="2399808"/>
            <a:ext cx="3959031" cy="27937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343FDD-012B-CB40-B70E-9C1F932863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18" r="2918"/>
          <a:stretch/>
        </p:blipFill>
        <p:spPr>
          <a:xfrm>
            <a:off x="0" y="2401677"/>
            <a:ext cx="3959030" cy="280290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F115BF-07F3-D94A-9608-4EEA54E76781}"/>
              </a:ext>
            </a:extLst>
          </p:cNvPr>
          <p:cNvCxnSpPr>
            <a:cxnSpLocks/>
          </p:cNvCxnSpPr>
          <p:nvPr/>
        </p:nvCxnSpPr>
        <p:spPr>
          <a:xfrm>
            <a:off x="0" y="901283"/>
            <a:ext cx="12192000" cy="0"/>
          </a:xfrm>
          <a:prstGeom prst="line">
            <a:avLst/>
          </a:prstGeom>
          <a:ln w="12700">
            <a:solidFill>
              <a:srgbClr val="AB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83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person, appliance, indoor&#10;&#10;Description automatically generated">
            <a:extLst>
              <a:ext uri="{FF2B5EF4-FFF2-40B4-BE49-F238E27FC236}">
                <a16:creationId xmlns:a16="http://schemas.microsoft.com/office/drawing/2014/main" id="{26EA6E95-9918-5C33-4335-E2C133CA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355"/>
          <a:stretch/>
        </p:blipFill>
        <p:spPr>
          <a:xfrm>
            <a:off x="0" y="0"/>
            <a:ext cx="12192000" cy="62525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0" y="4386629"/>
            <a:ext cx="5962650" cy="1514261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457200" tIns="228600" rIns="2286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/>
              <a:t>Experimental learning labs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including the Mote Marine Laboratory at Sarasota Bay and the Bloomberg Lab</a:t>
            </a:r>
            <a:endParaRPr lang="en-US" sz="2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4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EFE88F1-944A-D747-9022-DC465968A0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23" b="6875"/>
          <a:stretch/>
        </p:blipFill>
        <p:spPr>
          <a:xfrm>
            <a:off x="-1" y="0"/>
            <a:ext cx="12192001" cy="62454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6051176" y="4143407"/>
            <a:ext cx="6140824" cy="184665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228600" tIns="228600" rIns="4572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/>
              <a:t>NEW: In 2024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the Sarasota-Manatee campus will open their first on-campus housing and Nursing/STEM building to build campus resources and student life.</a:t>
            </a:r>
            <a:endParaRPr lang="en-US" sz="2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9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59" y="394293"/>
            <a:ext cx="8656012" cy="454235"/>
          </a:xfrm>
        </p:spPr>
        <p:txBody>
          <a:bodyPr>
            <a:normAutofit fontScale="90000"/>
          </a:bodyPr>
          <a:lstStyle/>
          <a:p>
            <a:r>
              <a:rPr lang="en-US" dirty="0"/>
              <a:t>SARASOTA-MANATEE CAMPUS: SMALL CLASS SIZE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BAE2F6-6DB7-C644-8665-7BC8098F6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14" b="7630"/>
          <a:stretch/>
        </p:blipFill>
        <p:spPr>
          <a:xfrm>
            <a:off x="0" y="921601"/>
            <a:ext cx="12192000" cy="53215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806F17-BA86-7C49-A028-48B9AD04C3DF}"/>
              </a:ext>
            </a:extLst>
          </p:cNvPr>
          <p:cNvSpPr/>
          <p:nvPr/>
        </p:nvSpPr>
        <p:spPr>
          <a:xfrm>
            <a:off x="5721927" y="1343147"/>
            <a:ext cx="6470074" cy="1692771"/>
          </a:xfrm>
          <a:prstGeom prst="rect">
            <a:avLst/>
          </a:prstGeom>
          <a:solidFill>
            <a:srgbClr val="006947">
              <a:alpha val="94000"/>
            </a:srgbClr>
          </a:solidFill>
        </p:spPr>
        <p:txBody>
          <a:bodyPr wrap="square" lIns="228600" tIns="228600" rIns="457200" bIns="22860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Offering the </a:t>
            </a:r>
            <a:r>
              <a:rPr lang="en-US" sz="2800" b="1" dirty="0">
                <a:solidFill>
                  <a:srgbClr val="ABD24B"/>
                </a:solidFill>
                <a:latin typeface="Franklin Gothic Demi" panose="020B0603020102020204" pitchFamily="34" charset="0"/>
              </a:rPr>
              <a:t>smallest class sizes at USF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the Sarasota-Manatee campus provides a tight-knit community for students </a:t>
            </a:r>
            <a:endParaRPr lang="en-US" sz="2400" spc="1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5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78B35D-0ADE-3A46-9793-E6D21C1876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 t="7812" b="781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6028"/>
            <a:ext cx="10515600" cy="9210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ACADEMICS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03991D1-7963-7E44-9BF5-A06E1332B82D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23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9FA271-C8AD-574B-8347-3D02344BB4C7}"/>
              </a:ext>
            </a:extLst>
          </p:cNvPr>
          <p:cNvCxnSpPr>
            <a:cxnSpLocks/>
          </p:cNvCxnSpPr>
          <p:nvPr/>
        </p:nvCxnSpPr>
        <p:spPr>
          <a:xfrm>
            <a:off x="4801789" y="4017121"/>
            <a:ext cx="2588422" cy="3840"/>
          </a:xfrm>
          <a:prstGeom prst="line">
            <a:avLst/>
          </a:prstGeom>
          <a:ln w="38100">
            <a:solidFill>
              <a:srgbClr val="AB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34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7BF2C-0425-C743-8EB0-02699398A5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4" b="7540"/>
          <a:stretch/>
        </p:blipFill>
        <p:spPr>
          <a:xfrm>
            <a:off x="0" y="0"/>
            <a:ext cx="12192000" cy="62451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6833061" y="3511395"/>
            <a:ext cx="5358939" cy="2000548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lIns="228600" tIns="228600" rIns="4572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/>
              <a:t>Top 250 in the world 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out of 20,000 universities by Times Higher Education and Academic Ranking of World universities 2021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0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EFE88F1-944A-D747-9022-DC465968A0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2454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6831874" y="500220"/>
            <a:ext cx="5360126" cy="1895904"/>
          </a:xfrm>
          <a:prstGeom prst="rect">
            <a:avLst/>
          </a:prstGeom>
          <a:solidFill>
            <a:srgbClr val="016746">
              <a:alpha val="94000"/>
            </a:srgbClr>
          </a:solidFill>
        </p:spPr>
        <p:txBody>
          <a:bodyPr wrap="square" lIns="228600" tIns="228600" rIns="4572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ABD24B"/>
                </a:solidFill>
              </a:rPr>
              <a:t>Top 50 among 4-year public colleges and universities </a:t>
            </a:r>
            <a:r>
              <a:rPr lang="en-US" sz="2400" b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for best 6-year graduation rate. </a:t>
            </a:r>
          </a:p>
          <a:p>
            <a:r>
              <a:rPr lang="en-US" sz="1800" b="0" i="1" dirty="0">
                <a:solidFill>
                  <a:schemeClr val="bg1"/>
                </a:solidFill>
                <a:latin typeface="+mn-lt"/>
              </a:rPr>
              <a:t>- The Chronicle of Higher Education, 2019</a:t>
            </a:r>
            <a:endParaRPr lang="en-US" sz="1800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24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7BF2C-0425-C743-8EB0-02699398A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95" b="11695"/>
          <a:stretch/>
        </p:blipFill>
        <p:spPr>
          <a:xfrm>
            <a:off x="0" y="-1"/>
            <a:ext cx="12196763" cy="62758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7910945" y="485526"/>
            <a:ext cx="4281056" cy="184665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228600" tIns="228600" rIns="4572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/>
              <a:t>Top 3 in Florida 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for performance-based funding (PBF) in the State University System (BOG, 2022)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387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7BF2C-0425-C743-8EB0-02699398A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759"/>
          <a:stretch/>
        </p:blipFill>
        <p:spPr>
          <a:xfrm>
            <a:off x="0" y="-1978263"/>
            <a:ext cx="12310687" cy="82214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1" y="3728173"/>
            <a:ext cx="7014753" cy="1979003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457200" tIns="228600" rIns="2286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/>
              <a:t>#1 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Among 4-year Public Colleges and Universities with the </a:t>
            </a:r>
            <a:r>
              <a:rPr lang="en-US" sz="2800" dirty="0"/>
              <a:t>Greatest Improvements in 6-year Graduation Rates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b="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n-ea"/>
                <a:cs typeface="+mn-cs"/>
              </a:rPr>
              <a:t>Recognized by the Chronicle of Higher Education (2017)</a:t>
            </a:r>
            <a:endParaRPr lang="en-US" sz="1800" b="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6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CD8FE8-250C-8542-AF42-7C89D7DE66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265" b="11265"/>
          <a:stretch/>
        </p:blipFill>
        <p:spPr>
          <a:xfrm>
            <a:off x="1" y="0"/>
            <a:ext cx="12205637" cy="62544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EDD97-B3BC-384F-9136-C9EC8E772D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A4476A-D889-D941-8A20-A93B65F1D872}"/>
              </a:ext>
            </a:extLst>
          </p:cNvPr>
          <p:cNvSpPr txBox="1">
            <a:spLocks/>
          </p:cNvSpPr>
          <p:nvPr/>
        </p:nvSpPr>
        <p:spPr>
          <a:xfrm>
            <a:off x="7207944" y="3854487"/>
            <a:ext cx="4997694" cy="2123658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lIns="228600" tIns="228600" rIns="4572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Leads Florida with </a:t>
            </a:r>
            <a:r>
              <a:rPr lang="en-US" sz="2800" dirty="0"/>
              <a:t>#1 performance-based funding (PBF) 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scores in the State University System </a:t>
            </a:r>
            <a:r>
              <a:rPr lang="en-US" sz="24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(BOG, 2020) </a:t>
            </a:r>
          </a:p>
        </p:txBody>
      </p:sp>
    </p:spTree>
    <p:extLst>
      <p:ext uri="{BB962C8B-B14F-4D97-AF65-F5344CB8AC3E}">
        <p14:creationId xmlns:p14="http://schemas.microsoft.com/office/powerpoint/2010/main" val="104479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7BF2C-0425-C743-8EB0-02699398A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58" b="3912"/>
          <a:stretch/>
        </p:blipFill>
        <p:spPr>
          <a:xfrm>
            <a:off x="1" y="-1"/>
            <a:ext cx="12192000" cy="62740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0" y="486935"/>
            <a:ext cx="4391891" cy="132343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457200" tIns="228600" rIns="2286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Prestigious </a:t>
            </a:r>
            <a:r>
              <a:rPr lang="en-US" sz="2800" dirty="0"/>
              <a:t>Judy Genshaft Honors College</a:t>
            </a:r>
          </a:p>
        </p:txBody>
      </p:sp>
    </p:spTree>
    <p:extLst>
      <p:ext uri="{BB962C8B-B14F-4D97-AF65-F5344CB8AC3E}">
        <p14:creationId xmlns:p14="http://schemas.microsoft.com/office/powerpoint/2010/main" val="30031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BD4F7-9E3A-4C42-8B66-DB50C6F3D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60" y="394293"/>
            <a:ext cx="7254370" cy="454235"/>
          </a:xfrm>
        </p:spPr>
        <p:txBody>
          <a:bodyPr>
            <a:normAutofit fontScale="90000"/>
          </a:bodyPr>
          <a:lstStyle/>
          <a:p>
            <a:r>
              <a:rPr lang="en-US" dirty="0"/>
              <a:t>ONE USF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02430-21E9-FE46-AA96-214A4245F0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E175FB-7DF9-4C43-8FF7-02BC9CAFE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951" y="1950018"/>
            <a:ext cx="5400664" cy="3304535"/>
          </a:xfrm>
        </p:spPr>
        <p:txBody>
          <a:bodyPr numCol="1">
            <a:normAutofit/>
          </a:bodyPr>
          <a:lstStyle/>
          <a:p>
            <a:pPr marL="285750" indent="-285750">
              <a:lnSpc>
                <a:spcPct val="100000"/>
              </a:lnSpc>
              <a:buClr>
                <a:srgbClr val="ABD24B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 application</a:t>
            </a:r>
          </a:p>
          <a:p>
            <a:pPr marL="285750" indent="-285750">
              <a:lnSpc>
                <a:spcPct val="100000"/>
              </a:lnSpc>
              <a:buClr>
                <a:srgbClr val="ABD24B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 set of dates and deadlines</a:t>
            </a:r>
          </a:p>
          <a:p>
            <a:pPr marL="285750" indent="-285750">
              <a:lnSpc>
                <a:spcPct val="100000"/>
              </a:lnSpc>
              <a:buClr>
                <a:srgbClr val="ABD24B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 admission criteria and grid</a:t>
            </a:r>
          </a:p>
          <a:p>
            <a:pPr marL="285750" indent="-285750">
              <a:lnSpc>
                <a:spcPct val="100000"/>
              </a:lnSpc>
              <a:buClr>
                <a:srgbClr val="ABD24B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 scholarship grid</a:t>
            </a:r>
          </a:p>
          <a:p>
            <a:pPr marL="285750" indent="-285750">
              <a:lnSpc>
                <a:spcPct val="100000"/>
              </a:lnSpc>
              <a:buClr>
                <a:srgbClr val="ABD24B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 consolidated admissions process</a:t>
            </a:r>
          </a:p>
          <a:p>
            <a:pPr marL="285750" indent="-285750">
              <a:lnSpc>
                <a:spcPct val="100000"/>
              </a:lnSpc>
              <a:buClr>
                <a:srgbClr val="ABD24B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 unified recruiting plan </a:t>
            </a:r>
          </a:p>
          <a:p>
            <a:pPr marL="285750" indent="-285750">
              <a:lnSpc>
                <a:spcPct val="100000"/>
              </a:lnSpc>
              <a:buClr>
                <a:srgbClr val="ABD24B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 unified marketing plan</a:t>
            </a: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C5A62-6880-294B-8E6C-1943D742C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22109"/>
            <a:ext cx="5134592" cy="42441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1F89E0-5228-044F-AA6A-CE69646B49C8}"/>
              </a:ext>
            </a:extLst>
          </p:cNvPr>
          <p:cNvCxnSpPr>
            <a:cxnSpLocks/>
          </p:cNvCxnSpPr>
          <p:nvPr/>
        </p:nvCxnSpPr>
        <p:spPr>
          <a:xfrm>
            <a:off x="0" y="901283"/>
            <a:ext cx="12192000" cy="0"/>
          </a:xfrm>
          <a:prstGeom prst="line">
            <a:avLst/>
          </a:prstGeom>
          <a:ln w="12700">
            <a:solidFill>
              <a:srgbClr val="AB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44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7BF2C-0425-C743-8EB0-02699398A5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248" b="11248"/>
          <a:stretch/>
        </p:blipFill>
        <p:spPr>
          <a:xfrm>
            <a:off x="-2" y="0"/>
            <a:ext cx="12192002" cy="62486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-1" y="4341633"/>
            <a:ext cx="6234546" cy="1425005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457200" tIns="228600" rIns="2286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/>
              <a:t>America’s Fastest-Rising University </a:t>
            </a:r>
          </a:p>
          <a:p>
            <a:r>
              <a:rPr lang="en-US" sz="18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U.S. News and World Report (USNWR) National University Rankings, 2021</a:t>
            </a:r>
          </a:p>
        </p:txBody>
      </p:sp>
    </p:spTree>
    <p:extLst>
      <p:ext uri="{BB962C8B-B14F-4D97-AF65-F5344CB8AC3E}">
        <p14:creationId xmlns:p14="http://schemas.microsoft.com/office/powerpoint/2010/main" val="105510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1E8618-E32E-6649-86BE-59580DDC7C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1000"/>
          </a:blip>
          <a:srcRect t="8155" r="811" b="81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929" y="3096029"/>
            <a:ext cx="9108141" cy="9210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STUDENT LIFE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03991D1-7963-7E44-9BF5-A06E1332B82D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31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FFBA08-0D22-9A40-A107-115C96075E48}"/>
              </a:ext>
            </a:extLst>
          </p:cNvPr>
          <p:cNvCxnSpPr>
            <a:cxnSpLocks/>
          </p:cNvCxnSpPr>
          <p:nvPr/>
        </p:nvCxnSpPr>
        <p:spPr>
          <a:xfrm>
            <a:off x="4801789" y="4017121"/>
            <a:ext cx="2588422" cy="3840"/>
          </a:xfrm>
          <a:prstGeom prst="line">
            <a:avLst/>
          </a:prstGeom>
          <a:ln w="38100">
            <a:solidFill>
              <a:srgbClr val="AB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570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EFE88F1-944A-D747-9022-DC465968A0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747" cy="62453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0" y="3685598"/>
            <a:ext cx="4488873" cy="2123658"/>
          </a:xfrm>
          <a:prstGeom prst="rect">
            <a:avLst/>
          </a:prstGeom>
          <a:solidFill>
            <a:srgbClr val="006947">
              <a:alpha val="94000"/>
            </a:srgbClr>
          </a:solidFill>
        </p:spPr>
        <p:txBody>
          <a:bodyPr wrap="square" lIns="457200" tIns="228600" rIns="2286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Hundreds of </a:t>
            </a:r>
            <a:r>
              <a:rPr lang="en-US" sz="2800" dirty="0">
                <a:solidFill>
                  <a:srgbClr val="ABD24B"/>
                </a:solidFill>
              </a:rPr>
              <a:t>internships, co-ops, service-learning opportunities </a:t>
            </a:r>
            <a:r>
              <a:rPr lang="en-US" sz="2400" b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and more available to students </a:t>
            </a:r>
          </a:p>
        </p:txBody>
      </p:sp>
    </p:spTree>
    <p:extLst>
      <p:ext uri="{BB962C8B-B14F-4D97-AF65-F5344CB8AC3E}">
        <p14:creationId xmlns:p14="http://schemas.microsoft.com/office/powerpoint/2010/main" val="316492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A6C1E2-B7DA-7045-972D-86A5F176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1"/>
          <a:stretch/>
        </p:blipFill>
        <p:spPr>
          <a:xfrm>
            <a:off x="1" y="-297712"/>
            <a:ext cx="12192000" cy="65437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8492837" y="822746"/>
            <a:ext cx="3699164" cy="1237262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228600" tIns="228600" rIns="4572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Almost </a:t>
            </a:r>
            <a:r>
              <a:rPr lang="en-US" sz="2800" dirty="0"/>
              <a:t>700 clubs and organizations</a:t>
            </a:r>
          </a:p>
        </p:txBody>
      </p:sp>
    </p:spTree>
    <p:extLst>
      <p:ext uri="{BB962C8B-B14F-4D97-AF65-F5344CB8AC3E}">
        <p14:creationId xmlns:p14="http://schemas.microsoft.com/office/powerpoint/2010/main" val="173369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50EE47-2892-A542-94CD-B57FF580B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67" r="446" b="13797"/>
          <a:stretch/>
        </p:blipFill>
        <p:spPr>
          <a:xfrm>
            <a:off x="0" y="0"/>
            <a:ext cx="12192001" cy="63078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0" y="3366268"/>
            <a:ext cx="5126182" cy="190205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457200" tIns="228600" rIns="2286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/>
              <a:t>Living-Learning Communities 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allow students to live, play and learn alongside those with similar interests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01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292C80C3-6C0D-9E41-B5BC-586FB2DB23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2000" cy="62620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27C664B-23FC-8A43-A221-60DB05857FD7}"/>
              </a:ext>
            </a:extLst>
          </p:cNvPr>
          <p:cNvSpPr txBox="1">
            <a:spLocks/>
          </p:cNvSpPr>
          <p:nvPr/>
        </p:nvSpPr>
        <p:spPr>
          <a:xfrm>
            <a:off x="0" y="706975"/>
            <a:ext cx="4871399" cy="1692771"/>
          </a:xfrm>
          <a:prstGeom prst="rect">
            <a:avLst/>
          </a:prstGeom>
          <a:solidFill>
            <a:srgbClr val="016746">
              <a:alpha val="94000"/>
            </a:srgbClr>
          </a:solidFill>
        </p:spPr>
        <p:txBody>
          <a:bodyPr wrap="square" lIns="457200" tIns="228600" rIns="2286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ABD24B"/>
                </a:solidFill>
              </a:rPr>
              <a:t>19 men’s and women’s varsity sports</a:t>
            </a:r>
            <a:r>
              <a:rPr lang="en-US" sz="2400" b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recreation facilities, intramurals and more </a:t>
            </a:r>
          </a:p>
        </p:txBody>
      </p:sp>
    </p:spTree>
    <p:extLst>
      <p:ext uri="{BB962C8B-B14F-4D97-AF65-F5344CB8AC3E}">
        <p14:creationId xmlns:p14="http://schemas.microsoft.com/office/powerpoint/2010/main" val="188875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1C47A0-E405-1A4E-AD6B-FF5398669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38" b="4410"/>
          <a:stretch/>
        </p:blipFill>
        <p:spPr>
          <a:xfrm>
            <a:off x="0" y="-1"/>
            <a:ext cx="12194545" cy="62641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0" y="3565924"/>
            <a:ext cx="5444837" cy="2366802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457200" tIns="228600" rIns="2286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/>
              <a:t>Top Ranked Beaches </a:t>
            </a:r>
          </a:p>
          <a:p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Siesta Beach, </a:t>
            </a:r>
            <a:r>
              <a:rPr lang="en-US" sz="2800" dirty="0"/>
              <a:t>#2 in the U.S.</a:t>
            </a:r>
          </a:p>
          <a:p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St. Pete Beach, </a:t>
            </a:r>
            <a:r>
              <a:rPr lang="en-US" sz="2800" dirty="0"/>
              <a:t>#22 in the U.S.</a:t>
            </a:r>
          </a:p>
          <a:p>
            <a:pPr>
              <a:spcAft>
                <a:spcPts val="600"/>
              </a:spcAft>
            </a:pP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Clearwater Beach, </a:t>
            </a:r>
            <a:r>
              <a:rPr lang="en-US" sz="2800" dirty="0"/>
              <a:t>#24 in the U.S.</a:t>
            </a:r>
            <a:r>
              <a:rPr lang="en-US" sz="2800" baseline="30000" dirty="0"/>
              <a:t>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b="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n-ea"/>
                <a:cs typeface="+mn-cs"/>
              </a:rPr>
              <a:t>- TripAdvisor 2020</a:t>
            </a:r>
            <a:endParaRPr lang="en-US" sz="1800" b="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9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7258AD-26DB-6144-B84E-26A8F6C459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50" b="4196"/>
          <a:stretch/>
        </p:blipFill>
        <p:spPr>
          <a:xfrm>
            <a:off x="0" y="0"/>
            <a:ext cx="12192000" cy="62772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F60E7C-9D1C-F348-937E-E448DFFF21F0}"/>
              </a:ext>
            </a:extLst>
          </p:cNvPr>
          <p:cNvSpPr txBox="1">
            <a:spLocks/>
          </p:cNvSpPr>
          <p:nvPr/>
        </p:nvSpPr>
        <p:spPr>
          <a:xfrm>
            <a:off x="0" y="3711483"/>
            <a:ext cx="5860473" cy="2123658"/>
          </a:xfrm>
          <a:prstGeom prst="rect">
            <a:avLst/>
          </a:prstGeom>
          <a:solidFill>
            <a:srgbClr val="006947">
              <a:alpha val="94000"/>
            </a:srgbClr>
          </a:solidFill>
        </p:spPr>
        <p:txBody>
          <a:bodyPr wrap="square" lIns="457200" tIns="228600" rIns="2286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</a:rPr>
              <a:t>From </a:t>
            </a:r>
            <a:r>
              <a:rPr lang="en-US" sz="2800" dirty="0">
                <a:solidFill>
                  <a:srgbClr val="ABD24B"/>
                </a:solidFill>
                <a:ea typeface="Calibri" panose="020F0502020204030204" pitchFamily="34" charset="0"/>
              </a:rPr>
              <a:t>concerts</a:t>
            </a:r>
            <a:r>
              <a:rPr lang="en-US" sz="2400" b="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</a:rPr>
              <a:t> and </a:t>
            </a:r>
            <a:r>
              <a:rPr lang="en-US" sz="2800" dirty="0">
                <a:solidFill>
                  <a:srgbClr val="ABD24B"/>
                </a:solidFill>
                <a:ea typeface="Calibri" panose="020F0502020204030204" pitchFamily="34" charset="0"/>
              </a:rPr>
              <a:t>cultural celebrations</a:t>
            </a:r>
            <a:r>
              <a:rPr lang="en-US" sz="2800" b="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</a:rPr>
              <a:t> </a:t>
            </a:r>
            <a:r>
              <a:rPr lang="en-US" sz="2400" b="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</a:rPr>
              <a:t>to </a:t>
            </a:r>
            <a:r>
              <a:rPr lang="en-US" sz="2800" dirty="0">
                <a:solidFill>
                  <a:srgbClr val="ABD24B"/>
                </a:solidFill>
                <a:ea typeface="Calibri" panose="020F0502020204030204" pitchFamily="34" charset="0"/>
              </a:rPr>
              <a:t>art exhibits and theatre productions</a:t>
            </a:r>
            <a:r>
              <a:rPr lang="en-US" sz="2400" b="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</a:rPr>
              <a:t>, there's always something exciting happening at USF</a:t>
            </a:r>
            <a:r>
              <a:rPr lang="en-US" sz="2400" b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94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B41C43-CB9C-4F40-BE4F-093FD73FC9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319087"/>
            <a:ext cx="12191980" cy="7177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03991D1-7963-7E44-9BF5-A06E1332B82D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38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D2B23D-06DD-014B-BC3C-EA9A36B4DD99}"/>
              </a:ext>
            </a:extLst>
          </p:cNvPr>
          <p:cNvCxnSpPr>
            <a:cxnSpLocks/>
          </p:cNvCxnSpPr>
          <p:nvPr/>
        </p:nvCxnSpPr>
        <p:spPr>
          <a:xfrm>
            <a:off x="4801789" y="4017121"/>
            <a:ext cx="2588422" cy="3840"/>
          </a:xfrm>
          <a:prstGeom prst="line">
            <a:avLst/>
          </a:prstGeom>
          <a:ln w="38100">
            <a:solidFill>
              <a:srgbClr val="AB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445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7BF2C-0425-C743-8EB0-02699398A5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06" b="4264"/>
          <a:stretch/>
        </p:blipFill>
        <p:spPr>
          <a:xfrm>
            <a:off x="1" y="0"/>
            <a:ext cx="12192000" cy="62451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7429501" y="3133103"/>
            <a:ext cx="4762499" cy="2622256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lIns="228600" tIns="228600" rIns="4572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/>
              <a:t>#46 among public research institutions 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and </a:t>
            </a:r>
            <a:r>
              <a:rPr lang="en-US" sz="2800" dirty="0"/>
              <a:t>#103 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among all universities in U.S. News and World Report rankings of National Universities (2021)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BD4F7-9E3A-4C42-8B66-DB50C6F3D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60" y="394293"/>
            <a:ext cx="7254370" cy="454235"/>
          </a:xfrm>
        </p:spPr>
        <p:txBody>
          <a:bodyPr>
            <a:normAutofit fontScale="90000"/>
          </a:bodyPr>
          <a:lstStyle/>
          <a:p>
            <a:r>
              <a:rPr lang="en-US" dirty="0"/>
              <a:t>VIBRANT METROPOLITAN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02430-21E9-FE46-AA96-214A4245F0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1C336-B883-CC4A-B928-F8E206D9A5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0676" y="1096659"/>
            <a:ext cx="3687945" cy="2458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6AE276-E7FF-6C40-B329-DDD3FC6D22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53845" y="3654441"/>
            <a:ext cx="3687945" cy="2458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04F0E-40D1-0C41-86BA-F76644316B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54394" y="1096658"/>
            <a:ext cx="3686845" cy="24578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0DB256-A067-6449-9C4A-11ACFB2EA7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067599" y="3654441"/>
            <a:ext cx="3695506" cy="2457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67101E-5BB8-A84F-94A2-13AE8A55C7E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63" r="1663"/>
          <a:stretch/>
        </p:blipFill>
        <p:spPr>
          <a:xfrm>
            <a:off x="440676" y="3654442"/>
            <a:ext cx="3687945" cy="2469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E7AA09-9FDA-B44A-BD07-3C8F69D54C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68456" y="1095093"/>
            <a:ext cx="3693792" cy="246445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EA16215-B68B-9E4C-91B8-52278FBC5B4D}"/>
              </a:ext>
            </a:extLst>
          </p:cNvPr>
          <p:cNvSpPr txBox="1">
            <a:spLocks/>
          </p:cNvSpPr>
          <p:nvPr/>
        </p:nvSpPr>
        <p:spPr>
          <a:xfrm>
            <a:off x="315452" y="3143442"/>
            <a:ext cx="909050" cy="28555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 algn="r"/>
            <a:r>
              <a: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TAMPA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C5AB93D-69AA-5940-8793-3C0494E66C2D}"/>
              </a:ext>
            </a:extLst>
          </p:cNvPr>
          <p:cNvSpPr txBox="1">
            <a:spLocks/>
          </p:cNvSpPr>
          <p:nvPr/>
        </p:nvSpPr>
        <p:spPr>
          <a:xfrm>
            <a:off x="315451" y="5701225"/>
            <a:ext cx="2130293" cy="28555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 algn="r"/>
            <a:r>
              <a: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SARASOTA-MANATEE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B1ACC1-44D6-E44C-A91D-7F0D8A51C042}"/>
              </a:ext>
            </a:extLst>
          </p:cNvPr>
          <p:cNvSpPr txBox="1">
            <a:spLocks/>
          </p:cNvSpPr>
          <p:nvPr/>
        </p:nvSpPr>
        <p:spPr>
          <a:xfrm>
            <a:off x="4128621" y="5701225"/>
            <a:ext cx="853964" cy="28555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 algn="r"/>
            <a:r>
              <a: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TAMPA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1491AD8-6C1D-5541-83DF-8060A283E0C6}"/>
              </a:ext>
            </a:extLst>
          </p:cNvPr>
          <p:cNvSpPr txBox="1">
            <a:spLocks/>
          </p:cNvSpPr>
          <p:nvPr/>
        </p:nvSpPr>
        <p:spPr>
          <a:xfrm>
            <a:off x="8022945" y="3143442"/>
            <a:ext cx="2039493" cy="28555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 algn="r"/>
            <a:r>
              <a: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SARASOTA-MANATEE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4C337FD-06D6-C44C-89AA-71C9302F86FD}"/>
              </a:ext>
            </a:extLst>
          </p:cNvPr>
          <p:cNvSpPr txBox="1">
            <a:spLocks/>
          </p:cNvSpPr>
          <p:nvPr/>
        </p:nvSpPr>
        <p:spPr>
          <a:xfrm>
            <a:off x="4189076" y="3143442"/>
            <a:ext cx="1738000" cy="28555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 algn="r"/>
            <a:r>
              <a: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ST. PETERSBURG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985CEB6-D444-F345-9D41-11842830F44E}"/>
              </a:ext>
            </a:extLst>
          </p:cNvPr>
          <p:cNvSpPr txBox="1">
            <a:spLocks/>
          </p:cNvSpPr>
          <p:nvPr/>
        </p:nvSpPr>
        <p:spPr>
          <a:xfrm>
            <a:off x="8011928" y="5701225"/>
            <a:ext cx="1738000" cy="28555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 algn="r"/>
            <a:r>
              <a: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ST. PETERSBURG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FD025D-2937-7441-884F-328DBE6F27C2}"/>
              </a:ext>
            </a:extLst>
          </p:cNvPr>
          <p:cNvCxnSpPr>
            <a:cxnSpLocks/>
          </p:cNvCxnSpPr>
          <p:nvPr/>
        </p:nvCxnSpPr>
        <p:spPr>
          <a:xfrm>
            <a:off x="0" y="901283"/>
            <a:ext cx="12192000" cy="0"/>
          </a:xfrm>
          <a:prstGeom prst="line">
            <a:avLst/>
          </a:prstGeom>
          <a:ln w="12700">
            <a:solidFill>
              <a:srgbClr val="AB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55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7BF2C-0425-C743-8EB0-02699398A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80" b="11580"/>
          <a:stretch/>
        </p:blipFill>
        <p:spPr>
          <a:xfrm>
            <a:off x="1" y="-6977"/>
            <a:ext cx="12190283" cy="62544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0" y="578216"/>
            <a:ext cx="4516582" cy="184665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457200" tIns="228600" rIns="2286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/>
              <a:t>USF to partner with CDC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on creating new infection </a:t>
            </a:r>
            <a:b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</a:b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control resource center for emergency responders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0345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06DADD-0615-2E40-89D6-8B6FA3E708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363" b="17363"/>
          <a:stretch/>
        </p:blipFill>
        <p:spPr>
          <a:xfrm>
            <a:off x="0" y="931985"/>
            <a:ext cx="12192000" cy="5310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39124"/>
            <a:ext cx="7796631" cy="454235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RESEARCH: TAMPA CAMPUS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8EC417-D72A-FC4B-AB7C-131024C8E2A7}"/>
              </a:ext>
            </a:extLst>
          </p:cNvPr>
          <p:cNvSpPr/>
          <p:nvPr/>
        </p:nvSpPr>
        <p:spPr>
          <a:xfrm>
            <a:off x="7311045" y="3587261"/>
            <a:ext cx="4880955" cy="2062103"/>
          </a:xfrm>
          <a:prstGeom prst="rect">
            <a:avLst/>
          </a:prstGeom>
          <a:solidFill>
            <a:srgbClr val="016746">
              <a:alpha val="94000"/>
            </a:srgbClr>
          </a:solidFill>
        </p:spPr>
        <p:txBody>
          <a:bodyPr wrap="square" lIns="228600" tIns="228600" rIns="457200" bIns="228600">
            <a:spAutoFit/>
          </a:bodyPr>
          <a:lstStyle/>
          <a:p>
            <a:r>
              <a:rPr lang="en-US" sz="2800" b="1" dirty="0">
                <a:solidFill>
                  <a:srgbClr val="ABD24B"/>
                </a:solidFill>
                <a:latin typeface="Franklin Gothic Demi" panose="020B0603020102020204" pitchFamily="34" charset="0"/>
                <a:ea typeface="Calibri" panose="020F0502020204030204" pitchFamily="34" charset="0"/>
              </a:rPr>
              <a:t>Cutting-edge medical and engineering advances</a:t>
            </a:r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</a:rPr>
              <a:t>help make the world a healthier, safer place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981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at a beach&#10;&#10;Description automatically generated">
            <a:extLst>
              <a:ext uri="{FF2B5EF4-FFF2-40B4-BE49-F238E27FC236}">
                <a16:creationId xmlns:a16="http://schemas.microsoft.com/office/drawing/2014/main" id="{7D878A45-0969-CD4A-B941-558172223A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02323"/>
            <a:ext cx="12192001" cy="5237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41331"/>
            <a:ext cx="7796631" cy="454235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RESEARCH: ST. PETERSBURG CAMPUS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8F508-148C-9343-B3CD-2AA631CBD314}"/>
              </a:ext>
            </a:extLst>
          </p:cNvPr>
          <p:cNvSpPr/>
          <p:nvPr/>
        </p:nvSpPr>
        <p:spPr>
          <a:xfrm>
            <a:off x="0" y="1373598"/>
            <a:ext cx="4717473" cy="1631216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457200" tIns="228600" rIns="228600" bIns="22860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Sustainability initiatives help reduce our carbon footprint and </a:t>
            </a:r>
            <a:r>
              <a:rPr lang="en-US" sz="2800" b="1" dirty="0">
                <a:solidFill>
                  <a:srgbClr val="006947"/>
                </a:solidFill>
                <a:latin typeface="Franklin Gothic Demi" panose="020B0603020102020204" pitchFamily="34" charset="0"/>
                <a:ea typeface="Calibri" panose="020F0502020204030204" pitchFamily="34" charset="0"/>
              </a:rPr>
              <a:t>create a greener world</a:t>
            </a:r>
            <a:r>
              <a:rPr lang="en-US" sz="2800" b="1" dirty="0">
                <a:solidFill>
                  <a:srgbClr val="006947"/>
                </a:solidFill>
                <a:latin typeface="Franklin Gothic Demi" panose="020B0603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426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11" y="341331"/>
            <a:ext cx="7796631" cy="454235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RESEARCH: SARASOTA-MANATEE CAMPUS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37D86-694A-9146-9042-1E4E73AAE9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03" b="435"/>
          <a:stretch/>
        </p:blipFill>
        <p:spPr>
          <a:xfrm>
            <a:off x="0" y="958344"/>
            <a:ext cx="12191999" cy="5306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89153F-5ACE-B24A-8409-419B2A153388}"/>
              </a:ext>
            </a:extLst>
          </p:cNvPr>
          <p:cNvSpPr/>
          <p:nvPr/>
        </p:nvSpPr>
        <p:spPr>
          <a:xfrm>
            <a:off x="0" y="3899108"/>
            <a:ext cx="5028665" cy="2000548"/>
          </a:xfrm>
          <a:prstGeom prst="rect">
            <a:avLst/>
          </a:prstGeom>
          <a:solidFill>
            <a:srgbClr val="006947">
              <a:alpha val="94000"/>
            </a:srgbClr>
          </a:solidFill>
        </p:spPr>
        <p:txBody>
          <a:bodyPr wrap="square" lIns="457200" tIns="228600" rIns="228600" bIns="228600">
            <a:spAutoFit/>
          </a:bodyPr>
          <a:lstStyle/>
          <a:p>
            <a:r>
              <a:rPr lang="en-US" sz="2800" b="1" dirty="0">
                <a:solidFill>
                  <a:srgbClr val="ABD24B"/>
                </a:solidFill>
                <a:latin typeface="Franklin Gothic Demi" panose="020B0603020102020204" pitchFamily="34" charset="0"/>
                <a:ea typeface="Calibri" panose="020F0502020204030204" pitchFamily="34" charset="0"/>
              </a:rPr>
              <a:t>Criminology advances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</a:rPr>
              <a:t>help us understand the behavior behind crime and reform the criminal justice system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72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E8C4C-4438-C247-BE27-E5D5D27215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rcRect t="7812" b="7812"/>
          <a:stretch/>
        </p:blipFill>
        <p:spPr>
          <a:xfrm>
            <a:off x="20" y="0"/>
            <a:ext cx="121919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Outreach, Access and Social Responsibility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03991D1-7963-7E44-9BF5-A06E1332B82D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44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D20A42-09D8-5540-4A7C-A42815648509}"/>
              </a:ext>
            </a:extLst>
          </p:cNvPr>
          <p:cNvCxnSpPr>
            <a:cxnSpLocks/>
          </p:cNvCxnSpPr>
          <p:nvPr/>
        </p:nvCxnSpPr>
        <p:spPr>
          <a:xfrm>
            <a:off x="4801789" y="4017121"/>
            <a:ext cx="2588422" cy="3840"/>
          </a:xfrm>
          <a:prstGeom prst="line">
            <a:avLst/>
          </a:prstGeom>
          <a:ln w="38100">
            <a:solidFill>
              <a:srgbClr val="AB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35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7BF2C-0425-C743-8EB0-02699398A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95" b="4471"/>
          <a:stretch/>
        </p:blipFill>
        <p:spPr>
          <a:xfrm>
            <a:off x="0" y="-1"/>
            <a:ext cx="12192000" cy="62525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0" y="4309390"/>
            <a:ext cx="5348405" cy="1563505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457200" tIns="228600" rIns="2286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/>
              <a:t>#18 among U.S. public universities in Social Mobility</a:t>
            </a:r>
          </a:p>
          <a:p>
            <a:r>
              <a:rPr lang="en-US" sz="18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U.S. News and World Report (USNWR), 2022</a:t>
            </a:r>
          </a:p>
        </p:txBody>
      </p:sp>
    </p:spTree>
    <p:extLst>
      <p:ext uri="{BB962C8B-B14F-4D97-AF65-F5344CB8AC3E}">
        <p14:creationId xmlns:p14="http://schemas.microsoft.com/office/powerpoint/2010/main" val="17098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7BF2C-0425-C743-8EB0-02699398A5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2" t="17217" b="10845"/>
          <a:stretch/>
        </p:blipFill>
        <p:spPr>
          <a:xfrm>
            <a:off x="0" y="0"/>
            <a:ext cx="12192275" cy="62451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7365422" y="4045313"/>
            <a:ext cx="4826578" cy="1625060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228600" tIns="228600" rIns="4572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/>
              <a:t>Diverse student body 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with students from </a:t>
            </a:r>
            <a:r>
              <a:rPr lang="en-US" sz="2800" dirty="0"/>
              <a:t>50 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U.S. states and more than</a:t>
            </a:r>
            <a:r>
              <a:rPr lang="en-US" sz="2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800" dirty="0"/>
              <a:t>145 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countries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0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ACB0305-0F90-D14D-8D42-047F669425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2713"/>
            <a:ext cx="12192000" cy="5330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30" y="381818"/>
            <a:ext cx="7796631" cy="454235"/>
          </a:xfrm>
        </p:spPr>
        <p:txBody>
          <a:bodyPr>
            <a:normAutofit fontScale="90000"/>
          </a:bodyPr>
          <a:lstStyle/>
          <a:p>
            <a:r>
              <a:rPr lang="en-US" dirty="0"/>
              <a:t>DIVERSITY: REDUCING INEQUALITIES STAT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9FD985-995E-C346-81AA-B9081E2AFA98}"/>
              </a:ext>
            </a:extLst>
          </p:cNvPr>
          <p:cNvSpPr/>
          <p:nvPr/>
        </p:nvSpPr>
        <p:spPr>
          <a:xfrm>
            <a:off x="7426037" y="1279885"/>
            <a:ext cx="4765964" cy="2046714"/>
          </a:xfrm>
          <a:prstGeom prst="rect">
            <a:avLst/>
          </a:prstGeom>
          <a:solidFill>
            <a:srgbClr val="016746">
              <a:alpha val="94000"/>
            </a:srgbClr>
          </a:solidFill>
        </p:spPr>
        <p:txBody>
          <a:bodyPr wrap="square" lIns="228600" tIns="228600" rIns="457200" bIns="22860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ABD24B"/>
                </a:solidFill>
                <a:latin typeface="Franklin Gothic Demi" panose="020B0603020102020204" pitchFamily="34" charset="0"/>
                <a:ea typeface="Calibri" panose="020F0502020204030204" pitchFamily="34" charset="0"/>
              </a:rPr>
              <a:t>#1 in Florida and #8 in the U.S.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</a:rPr>
              <a:t>for reducing inequalities in higher education </a:t>
            </a:r>
          </a:p>
          <a:p>
            <a:r>
              <a:rPr lang="en-US" i="1" dirty="0">
                <a:solidFill>
                  <a:schemeClr val="bg1"/>
                </a:solidFill>
                <a:ea typeface="Calibri" panose="020F0502020204030204" pitchFamily="34" charset="0"/>
              </a:rPr>
              <a:t>- Times Higher Education, 2021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55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B47F4-1C62-32B2-AC00-C72E93E905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C551D-8EBA-98FF-2FFF-012F3301D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60" b="4232"/>
          <a:stretch/>
        </p:blipFill>
        <p:spPr>
          <a:xfrm>
            <a:off x="0" y="0"/>
            <a:ext cx="12192000" cy="6248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37E2DC3-F3BE-BFAE-01F8-477B1B077D6C}"/>
              </a:ext>
            </a:extLst>
          </p:cNvPr>
          <p:cNvSpPr txBox="1">
            <a:spLocks/>
          </p:cNvSpPr>
          <p:nvPr/>
        </p:nvSpPr>
        <p:spPr>
          <a:xfrm>
            <a:off x="0" y="3663377"/>
            <a:ext cx="5929745" cy="2234458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457200" tIns="228600" rIns="2286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Top performer in the </a:t>
            </a:r>
            <a:r>
              <a:rPr lang="en-US" sz="2800" dirty="0"/>
              <a:t>2020 Sustainable Campus Index 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as a university dedicated to energy reduction and the development and use of clean and renewable energy sources.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7B8A8F6-9BC3-A04F-8273-1CEF69065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91" b="20985"/>
          <a:stretch/>
        </p:blipFill>
        <p:spPr>
          <a:xfrm>
            <a:off x="0" y="-42254"/>
            <a:ext cx="12192000" cy="53445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5C7C2-810D-6544-A2EC-C82DB8CE0B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7E0288-ADA1-E844-9239-DCC49F778871}"/>
              </a:ext>
            </a:extLst>
          </p:cNvPr>
          <p:cNvSpPr/>
          <p:nvPr/>
        </p:nvSpPr>
        <p:spPr>
          <a:xfrm>
            <a:off x="-24100" y="5302257"/>
            <a:ext cx="12216100" cy="965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2872D8-BAEA-A64B-89F5-7DC506C000C0}"/>
              </a:ext>
            </a:extLst>
          </p:cNvPr>
          <p:cNvSpPr txBox="1">
            <a:spLocks/>
          </p:cNvSpPr>
          <p:nvPr/>
        </p:nvSpPr>
        <p:spPr>
          <a:xfrm>
            <a:off x="2860779" y="5428385"/>
            <a:ext cx="6446341" cy="7921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spc="30" dirty="0" err="1"/>
              <a:t>admissions.usf.edu</a:t>
            </a:r>
            <a:r>
              <a:rPr lang="en-US" sz="4000" spc="30" dirty="0"/>
              <a:t>/toolkit</a:t>
            </a:r>
          </a:p>
        </p:txBody>
      </p:sp>
    </p:spTree>
    <p:extLst>
      <p:ext uri="{BB962C8B-B14F-4D97-AF65-F5344CB8AC3E}">
        <p14:creationId xmlns:p14="http://schemas.microsoft.com/office/powerpoint/2010/main" val="300606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59" y="394293"/>
            <a:ext cx="7796631" cy="454235"/>
          </a:xfrm>
        </p:spPr>
        <p:txBody>
          <a:bodyPr>
            <a:normAutofit fontScale="90000"/>
          </a:bodyPr>
          <a:lstStyle/>
          <a:p>
            <a:r>
              <a:rPr lang="en-US" dirty="0"/>
              <a:t>ONE USF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4F44D2-AC42-D947-B3A7-7B5EF6AC2B4A}"/>
              </a:ext>
            </a:extLst>
          </p:cNvPr>
          <p:cNvSpPr txBox="1">
            <a:spLocks/>
          </p:cNvSpPr>
          <p:nvPr/>
        </p:nvSpPr>
        <p:spPr>
          <a:xfrm>
            <a:off x="638905" y="2058060"/>
            <a:ext cx="5638799" cy="1177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/>
              <a:t>8</a:t>
            </a:r>
            <a:r>
              <a:rPr lang="en-US" sz="2800" baseline="30000" dirty="0"/>
              <a:t>th</a:t>
            </a:r>
            <a:r>
              <a:rPr lang="en-US" sz="2800" dirty="0"/>
              <a:t> IN THE NATION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pitchFamily="34" charset="0"/>
              </a:rPr>
              <a:t>among American public research universities in </a:t>
            </a:r>
            <a:br>
              <a:rPr lang="en-US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en-US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pitchFamily="34" charset="0"/>
              </a:rPr>
              <a:t>generating new patents </a:t>
            </a:r>
          </a:p>
          <a:p>
            <a:r>
              <a:rPr lang="en-US" sz="16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pitchFamily="34" charset="0"/>
              </a:rPr>
              <a:t>- Intellectual Property Owners Association/NAI, 2020</a:t>
            </a:r>
          </a:p>
          <a:p>
            <a:endParaRPr lang="en-US" sz="1600" b="0" dirty="0">
              <a:solidFill>
                <a:schemeClr val="tx1">
                  <a:lumMod val="50000"/>
                  <a:lumOff val="50000"/>
                </a:schemeClr>
              </a:solidFill>
              <a:latin typeface="Franklin Gothic Book" panose="020B0503020102020204" pitchFamily="34" charset="0"/>
            </a:endParaRPr>
          </a:p>
          <a:p>
            <a:endParaRPr lang="en-US" sz="1600" b="0" dirty="0">
              <a:solidFill>
                <a:schemeClr val="tx1">
                  <a:lumMod val="50000"/>
                  <a:lumOff val="50000"/>
                </a:schemeClr>
              </a:solidFill>
              <a:latin typeface="Franklin Gothic Book" panose="020B0503020102020204" pitchFamily="34" charset="0"/>
            </a:endParaRP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8BF249-E48B-8049-907B-F989F86F4536}"/>
              </a:ext>
            </a:extLst>
          </p:cNvPr>
          <p:cNvSpPr txBox="1">
            <a:spLocks/>
          </p:cNvSpPr>
          <p:nvPr/>
        </p:nvSpPr>
        <p:spPr>
          <a:xfrm>
            <a:off x="618398" y="1329724"/>
            <a:ext cx="10103896" cy="454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sz="2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USF RANKS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3A9A3A7-79C2-5D43-877E-1E5E9327CF3E}"/>
              </a:ext>
            </a:extLst>
          </p:cNvPr>
          <p:cNvSpPr txBox="1">
            <a:spLocks/>
          </p:cNvSpPr>
          <p:nvPr/>
        </p:nvSpPr>
        <p:spPr>
          <a:xfrm>
            <a:off x="638905" y="3329015"/>
            <a:ext cx="6304267" cy="8030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/>
              <a:t>BEST VALUE COLLEGE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pitchFamily="34" charset="0"/>
              </a:rPr>
              <a:t>or providing high-quality education and career readiness at an affordable cost. </a:t>
            </a:r>
          </a:p>
          <a:p>
            <a:r>
              <a:rPr lang="en-US" sz="16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pitchFamily="34" charset="0"/>
              </a:rPr>
              <a:t>– Princeton Review, 2021</a:t>
            </a: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F6259E-90A3-D24A-A089-6FBB78E6F75E}"/>
              </a:ext>
            </a:extLst>
          </p:cNvPr>
          <p:cNvCxnSpPr>
            <a:cxnSpLocks/>
          </p:cNvCxnSpPr>
          <p:nvPr/>
        </p:nvCxnSpPr>
        <p:spPr>
          <a:xfrm>
            <a:off x="0" y="1783959"/>
            <a:ext cx="7500551" cy="0"/>
          </a:xfrm>
          <a:prstGeom prst="line">
            <a:avLst/>
          </a:prstGeom>
          <a:ln w="38100">
            <a:solidFill>
              <a:srgbClr val="AB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7C93D7E7-D417-9D48-A786-7FB7FF6EA9B7}"/>
              </a:ext>
            </a:extLst>
          </p:cNvPr>
          <p:cNvSpPr txBox="1">
            <a:spLocks/>
          </p:cNvSpPr>
          <p:nvPr/>
        </p:nvSpPr>
        <p:spPr>
          <a:xfrm>
            <a:off x="618398" y="4871546"/>
            <a:ext cx="5268052" cy="10851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r>
              <a:rPr lang="en-US" b="0" dirty="0"/>
              <a:t>AROUND 50,000 STUDENTS</a:t>
            </a:r>
          </a:p>
          <a:p>
            <a:r>
              <a:rPr lang="en-US" sz="2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pitchFamily="34" charset="0"/>
              </a:rPr>
              <a:t>across all three campuses.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12674-CCE4-5749-AF7A-06E6CA5051A5}"/>
              </a:ext>
            </a:extLst>
          </p:cNvPr>
          <p:cNvCxnSpPr>
            <a:cxnSpLocks/>
          </p:cNvCxnSpPr>
          <p:nvPr/>
        </p:nvCxnSpPr>
        <p:spPr>
          <a:xfrm>
            <a:off x="0" y="4721406"/>
            <a:ext cx="7500551" cy="0"/>
          </a:xfrm>
          <a:prstGeom prst="line">
            <a:avLst/>
          </a:prstGeom>
          <a:ln w="38100">
            <a:solidFill>
              <a:srgbClr val="AB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4FBB5DC8-19DB-7740-8B33-6D32C6760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41" r="9679"/>
          <a:stretch/>
        </p:blipFill>
        <p:spPr>
          <a:xfrm>
            <a:off x="6992039" y="901282"/>
            <a:ext cx="5199962" cy="534009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90FC7C-90F2-E44D-9141-DCC6973D2793}"/>
              </a:ext>
            </a:extLst>
          </p:cNvPr>
          <p:cNvCxnSpPr>
            <a:cxnSpLocks/>
          </p:cNvCxnSpPr>
          <p:nvPr/>
        </p:nvCxnSpPr>
        <p:spPr>
          <a:xfrm>
            <a:off x="0" y="901283"/>
            <a:ext cx="12192000" cy="0"/>
          </a:xfrm>
          <a:prstGeom prst="line">
            <a:avLst/>
          </a:prstGeom>
          <a:ln w="12700">
            <a:solidFill>
              <a:srgbClr val="AB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2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8A04-743F-C045-9410-672EB846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59" y="394293"/>
            <a:ext cx="4044491" cy="454235"/>
          </a:xfrm>
        </p:spPr>
        <p:txBody>
          <a:bodyPr/>
          <a:lstStyle/>
          <a:p>
            <a:r>
              <a:rPr lang="en-US" dirty="0"/>
              <a:t>FRESHMEN PROFILE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5C7C2-810D-6544-A2EC-C82DB8CE0B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2872D8-BAEA-A64B-89F5-7DC506C000C0}"/>
              </a:ext>
            </a:extLst>
          </p:cNvPr>
          <p:cNvSpPr txBox="1">
            <a:spLocks/>
          </p:cNvSpPr>
          <p:nvPr/>
        </p:nvSpPr>
        <p:spPr>
          <a:xfrm>
            <a:off x="560559" y="1324872"/>
            <a:ext cx="5620321" cy="2838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spc="30" dirty="0">
                <a:latin typeface="Franklin Gothic Demi Cond" panose="020B0603020102020204" pitchFamily="34" charset="0"/>
              </a:rPr>
              <a:t>FALL 2022 ADMITTED FRESHMAN PROFILE</a:t>
            </a:r>
            <a:endParaRPr lang="en-US" sz="2400" dirty="0">
              <a:latin typeface="Franklin Gothic Demi Cond" panose="020B06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ABD24B"/>
                </a:solidFill>
                <a:latin typeface="Franklin Gothic Demi Cond" panose="020B0603020102020204" pitchFamily="34" charset="0"/>
              </a:rPr>
              <a:t>GPA:</a:t>
            </a:r>
            <a:r>
              <a:rPr lang="en-US" dirty="0">
                <a:latin typeface="Franklin Gothic Demi Cond" panose="020B0603020102020204" pitchFamily="34" charset="0"/>
              </a:rPr>
              <a:t> 4.00 – 4.50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ABD24B"/>
                </a:solidFill>
                <a:latin typeface="Franklin Gothic Demi Cond" panose="020B0603020102020204" pitchFamily="34" charset="0"/>
              </a:rPr>
              <a:t>SAT:</a:t>
            </a:r>
            <a:r>
              <a:rPr lang="en-US" dirty="0">
                <a:latin typeface="Franklin Gothic Demi Cond" panose="020B0603020102020204" pitchFamily="34" charset="0"/>
              </a:rPr>
              <a:t> 1240 – 1390 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ranklin Gothic Demi Cond" panose="020B0603020102020204" pitchFamily="34" charset="0"/>
              </a:rPr>
              <a:t> </a:t>
            </a:r>
            <a:r>
              <a:rPr lang="en-US" dirty="0">
                <a:solidFill>
                  <a:srgbClr val="ABD24B"/>
                </a:solidFill>
                <a:latin typeface="Franklin Gothic Demi Cond" panose="020B0603020102020204" pitchFamily="34" charset="0"/>
              </a:rPr>
              <a:t>ACT: </a:t>
            </a:r>
            <a:r>
              <a:rPr lang="en-US" dirty="0">
                <a:latin typeface="Franklin Gothic Demi Cond" panose="020B0603020102020204" pitchFamily="34" charset="0"/>
              </a:rPr>
              <a:t>27 – 31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ADA2D2-8AEC-1D4D-B6A9-6DEC4D4EAA6C}"/>
              </a:ext>
            </a:extLst>
          </p:cNvPr>
          <p:cNvCxnSpPr>
            <a:cxnSpLocks/>
          </p:cNvCxnSpPr>
          <p:nvPr/>
        </p:nvCxnSpPr>
        <p:spPr>
          <a:xfrm>
            <a:off x="0" y="1816375"/>
            <a:ext cx="12431210" cy="0"/>
          </a:xfrm>
          <a:prstGeom prst="line">
            <a:avLst/>
          </a:prstGeom>
          <a:ln w="38100">
            <a:solidFill>
              <a:srgbClr val="AB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9CAE3A3C-0D9C-8741-B51C-AD684CC6F8DF}"/>
              </a:ext>
            </a:extLst>
          </p:cNvPr>
          <p:cNvSpPr txBox="1">
            <a:spLocks/>
          </p:cNvSpPr>
          <p:nvPr/>
        </p:nvSpPr>
        <p:spPr>
          <a:xfrm>
            <a:off x="6259022" y="1324871"/>
            <a:ext cx="6732747" cy="2838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spc="30" dirty="0">
                <a:latin typeface="Franklin Gothic Demi Cond" panose="020B0603020102020204" pitchFamily="34" charset="0"/>
              </a:rPr>
              <a:t>SUMMER 2022 ADMITTED FRESHMAN PROFILE</a:t>
            </a:r>
            <a:endParaRPr lang="en-US" sz="2400" dirty="0">
              <a:latin typeface="Franklin Gothic Demi Cond" panose="020B06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ABD24B"/>
                </a:solidFill>
                <a:latin typeface="Franklin Gothic Demi Cond" panose="020B0603020102020204" pitchFamily="34" charset="0"/>
              </a:rPr>
              <a:t>GPA:</a:t>
            </a:r>
            <a:r>
              <a:rPr lang="en-US" dirty="0">
                <a:latin typeface="Franklin Gothic Demi Cond" panose="020B0603020102020204" pitchFamily="34" charset="0"/>
              </a:rPr>
              <a:t> 3.62 – 4.12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ABD24B"/>
                </a:solidFill>
                <a:latin typeface="Franklin Gothic Demi Cond" panose="020B0603020102020204" pitchFamily="34" charset="0"/>
              </a:rPr>
              <a:t>SAT:</a:t>
            </a:r>
            <a:r>
              <a:rPr lang="en-US" dirty="0">
                <a:latin typeface="Franklin Gothic Demi Cond" panose="020B0603020102020204" pitchFamily="34" charset="0"/>
              </a:rPr>
              <a:t> 1100 – 1190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ranklin Gothic Demi Cond" panose="020B0603020102020204" pitchFamily="34" charset="0"/>
              </a:rPr>
              <a:t> </a:t>
            </a:r>
            <a:r>
              <a:rPr lang="en-US" dirty="0">
                <a:solidFill>
                  <a:srgbClr val="ABD24B"/>
                </a:solidFill>
                <a:latin typeface="Franklin Gothic Demi Cond" panose="020B0603020102020204" pitchFamily="34" charset="0"/>
              </a:rPr>
              <a:t>ACT: </a:t>
            </a:r>
            <a:r>
              <a:rPr lang="en-US" dirty="0">
                <a:latin typeface="Franklin Gothic Demi Cond" panose="020B0603020102020204" pitchFamily="34" charset="0"/>
              </a:rPr>
              <a:t>22 – 25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C049FE2-0BF4-6E41-9551-897EE82D4F73}"/>
              </a:ext>
            </a:extLst>
          </p:cNvPr>
          <p:cNvSpPr txBox="1">
            <a:spLocks/>
          </p:cNvSpPr>
          <p:nvPr/>
        </p:nvSpPr>
        <p:spPr>
          <a:xfrm>
            <a:off x="560559" y="4480356"/>
            <a:ext cx="4833244" cy="10523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spc="30" dirty="0">
                <a:latin typeface="Franklin Gothic Demi Cond" panose="020B0603020102020204" pitchFamily="34" charset="0"/>
              </a:rPr>
              <a:t>2022 FALL ADMIT RATE</a:t>
            </a:r>
            <a:endParaRPr lang="en-US" sz="2400" spc="30" dirty="0">
              <a:solidFill>
                <a:srgbClr val="ABD24B"/>
              </a:solidFill>
              <a:latin typeface="Franklin Gothic Demi Cond" panose="020B06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Franklin Gothic Demi Cond" panose="020B0603020102020204" pitchFamily="34" charset="0"/>
              </a:rPr>
              <a:t>43%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2BE9C2-60EC-3E47-9636-EA8D9DBE4A7F}"/>
              </a:ext>
            </a:extLst>
          </p:cNvPr>
          <p:cNvCxnSpPr>
            <a:cxnSpLocks/>
          </p:cNvCxnSpPr>
          <p:nvPr/>
        </p:nvCxnSpPr>
        <p:spPr>
          <a:xfrm>
            <a:off x="0" y="4956699"/>
            <a:ext cx="12431210" cy="0"/>
          </a:xfrm>
          <a:prstGeom prst="line">
            <a:avLst/>
          </a:prstGeom>
          <a:ln w="38100">
            <a:solidFill>
              <a:srgbClr val="AB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05B719-E2B9-F44F-BDD2-8AA4B1319AB4}"/>
              </a:ext>
            </a:extLst>
          </p:cNvPr>
          <p:cNvCxnSpPr>
            <a:cxnSpLocks/>
          </p:cNvCxnSpPr>
          <p:nvPr/>
        </p:nvCxnSpPr>
        <p:spPr>
          <a:xfrm>
            <a:off x="0" y="901283"/>
            <a:ext cx="12192000" cy="0"/>
          </a:xfrm>
          <a:prstGeom prst="line">
            <a:avLst/>
          </a:prstGeom>
          <a:ln w="12700">
            <a:solidFill>
              <a:srgbClr val="AB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7422883-DFD6-3D4A-A47C-22D165D1E063}"/>
              </a:ext>
            </a:extLst>
          </p:cNvPr>
          <p:cNvSpPr txBox="1">
            <a:spLocks/>
          </p:cNvSpPr>
          <p:nvPr/>
        </p:nvSpPr>
        <p:spPr>
          <a:xfrm>
            <a:off x="6345897" y="4480356"/>
            <a:ext cx="4833244" cy="10523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spc="30" dirty="0">
                <a:latin typeface="Franklin Gothic Demi Cond" panose="020B0603020102020204" pitchFamily="34" charset="0"/>
              </a:rPr>
              <a:t>FRESHMAN CLASS SIZE</a:t>
            </a:r>
            <a:endParaRPr lang="en-US" sz="2400" spc="30" dirty="0">
              <a:solidFill>
                <a:srgbClr val="ABD24B"/>
              </a:solidFill>
              <a:latin typeface="Franklin Gothic Demi Cond" panose="020B06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Franklin Gothic Demi Cond" panose="020B0603020102020204" pitchFamily="34" charset="0"/>
              </a:rPr>
              <a:t>~7,000</a:t>
            </a:r>
          </a:p>
        </p:txBody>
      </p:sp>
    </p:spTree>
    <p:extLst>
      <p:ext uri="{BB962C8B-B14F-4D97-AF65-F5344CB8AC3E}">
        <p14:creationId xmlns:p14="http://schemas.microsoft.com/office/powerpoint/2010/main" val="22867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E00210-9845-954A-9E6E-469C1283AB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41" b="3059"/>
          <a:stretch/>
        </p:blipFill>
        <p:spPr>
          <a:xfrm>
            <a:off x="0" y="0"/>
            <a:ext cx="12192000" cy="62648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B9456DD-488B-D341-B7E5-E24AC6D0C233}"/>
              </a:ext>
            </a:extLst>
          </p:cNvPr>
          <p:cNvSpPr/>
          <p:nvPr/>
        </p:nvSpPr>
        <p:spPr>
          <a:xfrm>
            <a:off x="0" y="383275"/>
            <a:ext cx="3165231" cy="454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05" y="404765"/>
            <a:ext cx="7796631" cy="454235"/>
          </a:xfrm>
        </p:spPr>
        <p:txBody>
          <a:bodyPr>
            <a:normAutofit fontScale="90000"/>
          </a:bodyPr>
          <a:lstStyle/>
          <a:p>
            <a:r>
              <a:rPr lang="en-US" dirty="0"/>
              <a:t>TAMPA CAMPUS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62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206E87-E3CE-B440-B54B-2216416749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97" b="7604"/>
          <a:stretch/>
        </p:blipFill>
        <p:spPr>
          <a:xfrm>
            <a:off x="0" y="901282"/>
            <a:ext cx="12187708" cy="53388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AA2B6-02C4-C145-85F3-42CDCF47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59" y="394293"/>
            <a:ext cx="7796631" cy="454235"/>
          </a:xfrm>
        </p:spPr>
        <p:txBody>
          <a:bodyPr>
            <a:normAutofit fontScale="90000"/>
          </a:bodyPr>
          <a:lstStyle/>
          <a:p>
            <a:r>
              <a:rPr lang="en-US" dirty="0"/>
              <a:t>TAMPA CAMPUS: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C2E45C-A629-A140-85BD-66BD6ABE42DF}"/>
              </a:ext>
            </a:extLst>
          </p:cNvPr>
          <p:cNvSpPr/>
          <p:nvPr/>
        </p:nvSpPr>
        <p:spPr>
          <a:xfrm>
            <a:off x="8621487" y="1439021"/>
            <a:ext cx="3566222" cy="2308324"/>
          </a:xfrm>
          <a:prstGeom prst="rect">
            <a:avLst/>
          </a:prstGeom>
          <a:solidFill>
            <a:srgbClr val="006947">
              <a:alpha val="94000"/>
            </a:srgbClr>
          </a:solidFill>
        </p:spPr>
        <p:txBody>
          <a:bodyPr wrap="square" lIns="228600" tIns="228600" rIns="457200" bIns="228600">
            <a:spAutoFit/>
          </a:bodyPr>
          <a:lstStyle/>
          <a:p>
            <a:r>
              <a:rPr lang="en-US" sz="2400" spc="1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</a:rPr>
              <a:t>Just a short drive from incredible beaches, a bustling downtown and historic Ybor City</a:t>
            </a:r>
            <a:r>
              <a:rPr lang="en-US" sz="2400" spc="1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029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7BF2C-0425-C743-8EB0-02699398A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9" t="25233" b="195"/>
          <a:stretch/>
        </p:blipFill>
        <p:spPr>
          <a:xfrm>
            <a:off x="0" y="-347230"/>
            <a:ext cx="12195993" cy="6597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380-0868-1241-8341-F1EF6AFAF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991D1-7963-7E44-9BF5-A06E1332B82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2BE29-BE55-7F45-ABB6-DB65A4C8B315}"/>
              </a:ext>
            </a:extLst>
          </p:cNvPr>
          <p:cNvSpPr txBox="1">
            <a:spLocks/>
          </p:cNvSpPr>
          <p:nvPr/>
        </p:nvSpPr>
        <p:spPr>
          <a:xfrm>
            <a:off x="0" y="182880"/>
            <a:ext cx="5301049" cy="2123658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457200" tIns="228600" rIns="228600" bIns="228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0">
                <a:solidFill>
                  <a:srgbClr val="006947"/>
                </a:solidFill>
                <a:latin typeface="Franklin Gothic Demi" panose="020B0603020102020204" pitchFamily="34" charset="0"/>
                <a:ea typeface="Cambria" charset="0"/>
                <a:cs typeface="Cambria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spc="50" dirty="0"/>
              <a:t>NEW: In Spring 2023</a:t>
            </a:r>
            <a:r>
              <a:rPr lang="en-US" sz="1800" b="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the Tampa campus will open the state-of-the-art Judy Genshaft Honors College building with interwoven classrooms, study areas, faculty and advisor offices, event venues, a music and computer lab, and numerous collaborative spaces.</a:t>
            </a:r>
            <a:endParaRPr lang="en-US" sz="1800" spc="50" dirty="0"/>
          </a:p>
        </p:txBody>
      </p:sp>
    </p:spTree>
    <p:extLst>
      <p:ext uri="{BB962C8B-B14F-4D97-AF65-F5344CB8AC3E}">
        <p14:creationId xmlns:p14="http://schemas.microsoft.com/office/powerpoint/2010/main" val="212225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800" b="1" i="0" spc="-150" dirty="0">
            <a:solidFill>
              <a:srgbClr val="006947"/>
            </a:solidFill>
            <a:latin typeface="Franklin Gothic Demi" panose="020B06030201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sz="2000" dirty="0" smtClean="0">
            <a:solidFill>
              <a:srgbClr val="A6C955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EA11FDB502D440BF0FA59031F4EC96" ma:contentTypeVersion="12" ma:contentTypeDescription="Create a new document." ma:contentTypeScope="" ma:versionID="3544a039884e2067d14ca609e4d2daf0">
  <xsd:schema xmlns:xsd="http://www.w3.org/2001/XMLSchema" xmlns:xs="http://www.w3.org/2001/XMLSchema" xmlns:p="http://schemas.microsoft.com/office/2006/metadata/properties" xmlns:ns2="f2783ffb-5ccd-4701-bdc4-5ae590562bbf" xmlns:ns3="3f422995-1f91-4bde-b2e7-ad6af32cea02" targetNamespace="http://schemas.microsoft.com/office/2006/metadata/properties" ma:root="true" ma:fieldsID="f9c5afa29eabac32345b0809c1af9c2e" ns2:_="" ns3:_="">
    <xsd:import namespace="f2783ffb-5ccd-4701-bdc4-5ae590562bbf"/>
    <xsd:import namespace="3f422995-1f91-4bde-b2e7-ad6af32cea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83ffb-5ccd-4701-bdc4-5ae590562b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422995-1f91-4bde-b2e7-ad6af32cea0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7114EC-BC7C-41F4-A06E-420FF72EDD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83ffb-5ccd-4701-bdc4-5ae590562bbf"/>
    <ds:schemaRef ds:uri="3f422995-1f91-4bde-b2e7-ad6af32cea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C681-B987-4701-B0FC-A89519EA00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964</Words>
  <Application>Microsoft Office PowerPoint</Application>
  <PresentationFormat>Widescreen</PresentationFormat>
  <Paragraphs>175</Paragraphs>
  <Slides>49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Arial</vt:lpstr>
      <vt:lpstr>Avenir Book</vt:lpstr>
      <vt:lpstr>Calibri</vt:lpstr>
      <vt:lpstr>Calibri Light</vt:lpstr>
      <vt:lpstr>Cambria</vt:lpstr>
      <vt:lpstr>Franklin Gothic Book</vt:lpstr>
      <vt:lpstr>Franklin Gothic Demi</vt:lpstr>
      <vt:lpstr>Franklin Gothic Demi Cond</vt:lpstr>
      <vt:lpstr>Franklin Gothic Medium</vt:lpstr>
      <vt:lpstr>Franklin Gothic Medium Cond</vt:lpstr>
      <vt:lpstr>Cover</vt:lpstr>
      <vt:lpstr>Blank</vt:lpstr>
      <vt:lpstr>Office Theme</vt:lpstr>
      <vt:lpstr>GO BIG. GO BOLD. GO BULLS.</vt:lpstr>
      <vt:lpstr>ONE USF</vt:lpstr>
      <vt:lpstr>ONE USF</vt:lpstr>
      <vt:lpstr>VIBRANT METROPOLITAN UNIVERSITY</vt:lpstr>
      <vt:lpstr>ONE USF</vt:lpstr>
      <vt:lpstr>FRESHMEN PROFILE</vt:lpstr>
      <vt:lpstr>TAMPA CAMPUS</vt:lpstr>
      <vt:lpstr>TAMPA CAMPUS: LOCATION</vt:lpstr>
      <vt:lpstr>PowerPoint Presentation</vt:lpstr>
      <vt:lpstr>PowerPoint Presentation</vt:lpstr>
      <vt:lpstr>TAMPA CAMPUS: DINING</vt:lpstr>
      <vt:lpstr>TAMPA CAMPUS: STUDENT ORGANIZATIONS</vt:lpstr>
      <vt:lpstr>ST. PETERSBURG CAMPUS</vt:lpstr>
      <vt:lpstr>PowerPoint Presentation</vt:lpstr>
      <vt:lpstr>ST. PETERSBURG CAMPUS: HOUSING</vt:lpstr>
      <vt:lpstr>ST. PETERSBURG CAMPUS: DINING</vt:lpstr>
      <vt:lpstr>PowerPoint Presentation</vt:lpstr>
      <vt:lpstr>SARASOTA-MANATEE CAMPUS</vt:lpstr>
      <vt:lpstr>SARASOTA-MANATEE CAMPUS: LOCATION</vt:lpstr>
      <vt:lpstr>PowerPoint Presentation</vt:lpstr>
      <vt:lpstr>PowerPoint Presentation</vt:lpstr>
      <vt:lpstr>SARASOTA-MANATEE CAMPUS: SMALL CLASS SIZE</vt:lpstr>
      <vt:lpstr>ACADEMICS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</vt:lpstr>
      <vt:lpstr>PowerPoint Presentation</vt:lpstr>
      <vt:lpstr>PowerPoint Presentation</vt:lpstr>
      <vt:lpstr>RESEARCH: TAMPA CAMPUS</vt:lpstr>
      <vt:lpstr>RESEARCH: ST. PETERSBURG CAMPUS</vt:lpstr>
      <vt:lpstr>RESEARCH: SARASOTA-MANATEE CAMPUS</vt:lpstr>
      <vt:lpstr>Outreach, Access and Social Responsibility</vt:lpstr>
      <vt:lpstr>PowerPoint Presentation</vt:lpstr>
      <vt:lpstr>PowerPoint Presentation</vt:lpstr>
      <vt:lpstr>DIVERSITY: REDUCING INEQUALITIES STAT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 BIG. GO BOLD. GO BULLS.</dc:title>
  <dc:creator>Yennes, Najat</dc:creator>
  <cp:lastModifiedBy>Page, Lynda</cp:lastModifiedBy>
  <cp:revision>46</cp:revision>
  <dcterms:created xsi:type="dcterms:W3CDTF">2020-08-13T05:07:55Z</dcterms:created>
  <dcterms:modified xsi:type="dcterms:W3CDTF">2022-09-20T17:17:02Z</dcterms:modified>
</cp:coreProperties>
</file>