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36"/>
  </p:notesMasterIdLst>
  <p:sldIdLst>
    <p:sldId id="256" r:id="rId4"/>
    <p:sldId id="356" r:id="rId5"/>
    <p:sldId id="355" r:id="rId6"/>
    <p:sldId id="271" r:id="rId7"/>
    <p:sldId id="278" r:id="rId8"/>
    <p:sldId id="263" r:id="rId9"/>
    <p:sldId id="274" r:id="rId10"/>
    <p:sldId id="287" r:id="rId11"/>
    <p:sldId id="358" r:id="rId12"/>
    <p:sldId id="266" r:id="rId13"/>
    <p:sldId id="257" r:id="rId14"/>
    <p:sldId id="273" r:id="rId15"/>
    <p:sldId id="289" r:id="rId16"/>
    <p:sldId id="290" r:id="rId17"/>
    <p:sldId id="283" r:id="rId18"/>
    <p:sldId id="275" r:id="rId19"/>
    <p:sldId id="329" r:id="rId20"/>
    <p:sldId id="288" r:id="rId21"/>
    <p:sldId id="295" r:id="rId22"/>
    <p:sldId id="269" r:id="rId23"/>
    <p:sldId id="300" r:id="rId24"/>
    <p:sldId id="341" r:id="rId25"/>
    <p:sldId id="265" r:id="rId26"/>
    <p:sldId id="297" r:id="rId27"/>
    <p:sldId id="268" r:id="rId28"/>
    <p:sldId id="280" r:id="rId29"/>
    <p:sldId id="270" r:id="rId30"/>
    <p:sldId id="331" r:id="rId31"/>
    <p:sldId id="272" r:id="rId32"/>
    <p:sldId id="359" r:id="rId33"/>
    <p:sldId id="360" r:id="rId34"/>
    <p:sldId id="330" r:id="rId35"/>
  </p:sldIdLst>
  <p:sldSz cx="18288000" cy="10287000"/>
  <p:notesSz cx="6858000" cy="9144000"/>
  <p:embeddedFontLst>
    <p:embeddedFont>
      <p:font typeface="Arimo" panose="020B0604020202020204" charset="0"/>
      <p:regular r:id="rId37"/>
    </p:embeddedFont>
    <p:embeddedFont>
      <p:font typeface="Arimo Bold" panose="020B0604020202020204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Assistant Bold" panose="020B0604020202020204" charset="-79"/>
      <p:regular r:id="rId44"/>
      <p:bold r:id="rId45"/>
    </p:embeddedFont>
    <p:embeddedFont>
      <p:font typeface="Inter Bold" panose="020B0604020202020204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043"/>
    <a:srgbClr val="00AA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06" autoAdjust="0"/>
    <p:restoredTop sz="94622" autoAdjust="0"/>
  </p:normalViewPr>
  <p:slideViewPr>
    <p:cSldViewPr>
      <p:cViewPr varScale="1">
        <p:scale>
          <a:sx n="38" d="100"/>
          <a:sy n="38" d="100"/>
        </p:scale>
        <p:origin x="2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ABB3CC-E34A-4034-A102-E1FBCE55BBA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28D451-7566-BD49-93B1-5DE46F0C2193}">
      <dgm:prSet custT="1"/>
      <dgm:spPr>
        <a:xfrm>
          <a:off x="808256" y="2744520"/>
          <a:ext cx="6219196" cy="549097"/>
        </a:xfr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54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May 1, 2023</a:t>
          </a:r>
        </a:p>
      </dgm:t>
    </dgm:pt>
    <dgm:pt modelId="{E439E6DE-3FF8-AA42-95F9-CD5548516131}" type="parTrans" cxnId="{A02A1DBD-95BB-D046-9679-49B81F5633F1}">
      <dgm:prSet/>
      <dgm:spPr/>
      <dgm:t>
        <a:bodyPr/>
        <a:lstStyle/>
        <a:p>
          <a:endParaRPr lang="en-US"/>
        </a:p>
      </dgm:t>
    </dgm:pt>
    <dgm:pt modelId="{41D84BC1-05B5-DC41-AAD7-A27DE806D79F}" type="sibTrans" cxnId="{A02A1DBD-95BB-D046-9679-49B81F5633F1}">
      <dgm:prSet/>
      <dgm:spPr/>
      <dgm:t>
        <a:bodyPr/>
        <a:lstStyle/>
        <a:p>
          <a:endParaRPr lang="en-US"/>
        </a:p>
      </dgm:t>
    </dgm:pt>
    <dgm:pt modelId="{91D043DC-C8F6-BD4B-860B-499E412E1A63}">
      <dgm:prSet custT="1"/>
      <dgm:spPr>
        <a:xfrm>
          <a:off x="414789" y="3567902"/>
          <a:ext cx="6612663" cy="549097"/>
        </a:xfr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54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June 1, 2023</a:t>
          </a:r>
        </a:p>
      </dgm:t>
    </dgm:pt>
    <dgm:pt modelId="{D0F0A69B-5051-5845-A5B6-7734B9AF6A0F}" type="parTrans" cxnId="{CDFAED22-2E2B-2C46-9510-2977D6060322}">
      <dgm:prSet/>
      <dgm:spPr/>
      <dgm:t>
        <a:bodyPr/>
        <a:lstStyle/>
        <a:p>
          <a:endParaRPr lang="en-US"/>
        </a:p>
      </dgm:t>
    </dgm:pt>
    <dgm:pt modelId="{5DF83184-402F-7540-8677-0B16C4BAADD1}" type="sibTrans" cxnId="{CDFAED22-2E2B-2C46-9510-2977D6060322}">
      <dgm:prSet/>
      <dgm:spPr/>
      <dgm:t>
        <a:bodyPr/>
        <a:lstStyle/>
        <a:p>
          <a:endParaRPr lang="en-US"/>
        </a:p>
      </dgm:t>
    </dgm:pt>
    <dgm:pt modelId="{949D2C10-A434-A446-8BB4-E741B64285E3}">
      <dgm:prSet custT="1"/>
      <dgm:spPr>
        <a:xfrm>
          <a:off x="929019" y="1921137"/>
          <a:ext cx="6098433" cy="549097"/>
        </a:xfr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54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November 14, 2022</a:t>
          </a:r>
        </a:p>
      </dgm:t>
    </dgm:pt>
    <dgm:pt modelId="{D7A323A0-E18A-3C47-A69E-4BD8DC23F96F}" type="sibTrans" cxnId="{5AFB5DF4-F958-784D-8E24-8D773B6A0A61}">
      <dgm:prSet/>
      <dgm:spPr>
        <a:noFill/>
        <a:ln>
          <a:solidFill>
            <a:srgbClr val="0F2043"/>
          </a:solidFill>
        </a:ln>
      </dgm:spPr>
      <dgm:t>
        <a:bodyPr/>
        <a:lstStyle/>
        <a:p>
          <a:endParaRPr lang="en-US"/>
        </a:p>
      </dgm:t>
    </dgm:pt>
    <dgm:pt modelId="{B630AD15-E015-EE42-85FA-35B5BB8CAD86}" type="parTrans" cxnId="{5AFB5DF4-F958-784D-8E24-8D773B6A0A61}">
      <dgm:prSet/>
      <dgm:spPr/>
      <dgm:t>
        <a:bodyPr/>
        <a:lstStyle/>
        <a:p>
          <a:endParaRPr lang="en-US"/>
        </a:p>
      </dgm:t>
    </dgm:pt>
    <dgm:pt modelId="{B2A63553-D7D2-41BD-A547-60CB6A22DF9D}" type="pres">
      <dgm:prSet presAssocID="{7EABB3CC-E34A-4034-A102-E1FBCE55BBA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9441D67-7C3C-4D95-84E5-D9526DADF726}" type="pres">
      <dgm:prSet presAssocID="{7EABB3CC-E34A-4034-A102-E1FBCE55BBA4}" presName="Name1" presStyleCnt="0"/>
      <dgm:spPr/>
    </dgm:pt>
    <dgm:pt modelId="{FC1D5995-547A-4739-B555-36789EC9C581}" type="pres">
      <dgm:prSet presAssocID="{7EABB3CC-E34A-4034-A102-E1FBCE55BBA4}" presName="cycle" presStyleCnt="0"/>
      <dgm:spPr/>
    </dgm:pt>
    <dgm:pt modelId="{057BEF6C-89E8-41EA-887A-4B219D0EA5E2}" type="pres">
      <dgm:prSet presAssocID="{7EABB3CC-E34A-4034-A102-E1FBCE55BBA4}" presName="srcNode" presStyleLbl="node1" presStyleIdx="0" presStyleCnt="3"/>
      <dgm:spPr/>
    </dgm:pt>
    <dgm:pt modelId="{ED31FA22-5064-41CC-AD70-52940FF4263A}" type="pres">
      <dgm:prSet presAssocID="{7EABB3CC-E34A-4034-A102-E1FBCE55BBA4}" presName="conn" presStyleLbl="parChTrans1D2" presStyleIdx="0" presStyleCnt="1"/>
      <dgm:spPr/>
      <dgm:t>
        <a:bodyPr/>
        <a:lstStyle/>
        <a:p>
          <a:endParaRPr lang="en-US"/>
        </a:p>
      </dgm:t>
    </dgm:pt>
    <dgm:pt modelId="{819B42D7-23DB-4606-B4C1-8C86EC809DF7}" type="pres">
      <dgm:prSet presAssocID="{7EABB3CC-E34A-4034-A102-E1FBCE55BBA4}" presName="extraNode" presStyleLbl="node1" presStyleIdx="0" presStyleCnt="3"/>
      <dgm:spPr/>
    </dgm:pt>
    <dgm:pt modelId="{BD83EC5C-1316-4F80-BEF7-0BD85812C566}" type="pres">
      <dgm:prSet presAssocID="{7EABB3CC-E34A-4034-A102-E1FBCE55BBA4}" presName="dstNode" presStyleLbl="node1" presStyleIdx="0" presStyleCnt="3"/>
      <dgm:spPr/>
    </dgm:pt>
    <dgm:pt modelId="{56787385-5742-41DE-B59B-4C7F0AB13893}" type="pres">
      <dgm:prSet presAssocID="{949D2C10-A434-A446-8BB4-E741B64285E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526A58-E498-4097-B216-7CB96D9BA37A}" type="pres">
      <dgm:prSet presAssocID="{949D2C10-A434-A446-8BB4-E741B64285E3}" presName="accent_1" presStyleCnt="0"/>
      <dgm:spPr/>
    </dgm:pt>
    <dgm:pt modelId="{57EBDF70-4ABF-8349-8DD6-7456CD630822}" type="pres">
      <dgm:prSet presAssocID="{949D2C10-A434-A446-8BB4-E741B64285E3}" presName="accentRepeatNode" presStyleLbl="solidFgAcc1" presStyleIdx="0" presStyleCnt="3"/>
      <dgm:spPr>
        <a:xfrm>
          <a:off x="585833" y="1852500"/>
          <a:ext cx="686371" cy="68637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gm:spPr>
    </dgm:pt>
    <dgm:pt modelId="{C6B0A708-DEEA-4C0E-A4E5-79284FDA43A6}" type="pres">
      <dgm:prSet presAssocID="{D628D451-7566-BD49-93B1-5DE46F0C219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4C99CD-B661-4D72-BCDB-4F82F66C3AC3}" type="pres">
      <dgm:prSet presAssocID="{D628D451-7566-BD49-93B1-5DE46F0C2193}" presName="accent_2" presStyleCnt="0"/>
      <dgm:spPr/>
    </dgm:pt>
    <dgm:pt modelId="{AF18BD52-8958-8B41-810A-80F9800BE5A6}" type="pres">
      <dgm:prSet presAssocID="{D628D451-7566-BD49-93B1-5DE46F0C2193}" presName="accentRepeatNode" presStyleLbl="solidFgAcc1" presStyleIdx="1" presStyleCnt="3"/>
      <dgm:spPr>
        <a:xfrm>
          <a:off x="465070" y="2675883"/>
          <a:ext cx="686371" cy="68637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gm:spPr>
    </dgm:pt>
    <dgm:pt modelId="{3ABCDFD5-897C-4AD9-BB11-B4437AD9724D}" type="pres">
      <dgm:prSet presAssocID="{91D043DC-C8F6-BD4B-860B-499E412E1A6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A46232-4F23-4822-91F8-A6DDC94BE668}" type="pres">
      <dgm:prSet presAssocID="{91D043DC-C8F6-BD4B-860B-499E412E1A63}" presName="accent_3" presStyleCnt="0"/>
      <dgm:spPr/>
    </dgm:pt>
    <dgm:pt modelId="{F02110F9-45CE-CB46-99C5-97105687CE53}" type="pres">
      <dgm:prSet presAssocID="{91D043DC-C8F6-BD4B-860B-499E412E1A63}" presName="accentRepeatNode" presStyleLbl="solidFgAcc1" presStyleIdx="2" presStyleCnt="3"/>
      <dgm:spPr>
        <a:xfrm>
          <a:off x="71603" y="3499265"/>
          <a:ext cx="686371" cy="68637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gm:spPr>
    </dgm:pt>
  </dgm:ptLst>
  <dgm:cxnLst>
    <dgm:cxn modelId="{A02A1DBD-95BB-D046-9679-49B81F5633F1}" srcId="{7EABB3CC-E34A-4034-A102-E1FBCE55BBA4}" destId="{D628D451-7566-BD49-93B1-5DE46F0C2193}" srcOrd="1" destOrd="0" parTransId="{E439E6DE-3FF8-AA42-95F9-CD5548516131}" sibTransId="{41D84BC1-05B5-DC41-AAD7-A27DE806D79F}"/>
    <dgm:cxn modelId="{2DF0FD5E-497A-4E8E-B7F4-570EA4825DC4}" type="presOf" srcId="{D7A323A0-E18A-3C47-A69E-4BD8DC23F96F}" destId="{ED31FA22-5064-41CC-AD70-52940FF4263A}" srcOrd="0" destOrd="0" presId="urn:microsoft.com/office/officeart/2008/layout/VerticalCurvedList"/>
    <dgm:cxn modelId="{FA4605F9-D50F-46D7-9192-35E9C8914160}" type="presOf" srcId="{7EABB3CC-E34A-4034-A102-E1FBCE55BBA4}" destId="{B2A63553-D7D2-41BD-A547-60CB6A22DF9D}" srcOrd="0" destOrd="0" presId="urn:microsoft.com/office/officeart/2008/layout/VerticalCurvedList"/>
    <dgm:cxn modelId="{45815160-7CA8-4D29-B9BC-14895A00E2DA}" type="presOf" srcId="{D628D451-7566-BD49-93B1-5DE46F0C2193}" destId="{C6B0A708-DEEA-4C0E-A4E5-79284FDA43A6}" srcOrd="0" destOrd="0" presId="urn:microsoft.com/office/officeart/2008/layout/VerticalCurvedList"/>
    <dgm:cxn modelId="{5E82A1C4-F21B-4BC2-AB28-9AD530FC386B}" type="presOf" srcId="{949D2C10-A434-A446-8BB4-E741B64285E3}" destId="{56787385-5742-41DE-B59B-4C7F0AB13893}" srcOrd="0" destOrd="0" presId="urn:microsoft.com/office/officeart/2008/layout/VerticalCurvedList"/>
    <dgm:cxn modelId="{D059CF24-43D5-49DD-9607-F0DA1476A25D}" type="presOf" srcId="{91D043DC-C8F6-BD4B-860B-499E412E1A63}" destId="{3ABCDFD5-897C-4AD9-BB11-B4437AD9724D}" srcOrd="0" destOrd="0" presId="urn:microsoft.com/office/officeart/2008/layout/VerticalCurvedList"/>
    <dgm:cxn modelId="{CDFAED22-2E2B-2C46-9510-2977D6060322}" srcId="{7EABB3CC-E34A-4034-A102-E1FBCE55BBA4}" destId="{91D043DC-C8F6-BD4B-860B-499E412E1A63}" srcOrd="2" destOrd="0" parTransId="{D0F0A69B-5051-5845-A5B6-7734B9AF6A0F}" sibTransId="{5DF83184-402F-7540-8677-0B16C4BAADD1}"/>
    <dgm:cxn modelId="{5AFB5DF4-F958-784D-8E24-8D773B6A0A61}" srcId="{7EABB3CC-E34A-4034-A102-E1FBCE55BBA4}" destId="{949D2C10-A434-A446-8BB4-E741B64285E3}" srcOrd="0" destOrd="0" parTransId="{B630AD15-E015-EE42-85FA-35B5BB8CAD86}" sibTransId="{D7A323A0-E18A-3C47-A69E-4BD8DC23F96F}"/>
    <dgm:cxn modelId="{74601092-D0CF-46FF-8903-49E1F6D44985}" type="presParOf" srcId="{B2A63553-D7D2-41BD-A547-60CB6A22DF9D}" destId="{19441D67-7C3C-4D95-84E5-D9526DADF726}" srcOrd="0" destOrd="0" presId="urn:microsoft.com/office/officeart/2008/layout/VerticalCurvedList"/>
    <dgm:cxn modelId="{CA098837-A732-4D31-A32B-64E66E147987}" type="presParOf" srcId="{19441D67-7C3C-4D95-84E5-D9526DADF726}" destId="{FC1D5995-547A-4739-B555-36789EC9C581}" srcOrd="0" destOrd="0" presId="urn:microsoft.com/office/officeart/2008/layout/VerticalCurvedList"/>
    <dgm:cxn modelId="{1FC185C8-7A4C-4268-AD3D-F031BC103EE1}" type="presParOf" srcId="{FC1D5995-547A-4739-B555-36789EC9C581}" destId="{057BEF6C-89E8-41EA-887A-4B219D0EA5E2}" srcOrd="0" destOrd="0" presId="urn:microsoft.com/office/officeart/2008/layout/VerticalCurvedList"/>
    <dgm:cxn modelId="{D5E4AC28-7453-40AE-98A7-ABD685BBDACA}" type="presParOf" srcId="{FC1D5995-547A-4739-B555-36789EC9C581}" destId="{ED31FA22-5064-41CC-AD70-52940FF4263A}" srcOrd="1" destOrd="0" presId="urn:microsoft.com/office/officeart/2008/layout/VerticalCurvedList"/>
    <dgm:cxn modelId="{EF031B9F-6671-46C3-9D36-D3841FF560EA}" type="presParOf" srcId="{FC1D5995-547A-4739-B555-36789EC9C581}" destId="{819B42D7-23DB-4606-B4C1-8C86EC809DF7}" srcOrd="2" destOrd="0" presId="urn:microsoft.com/office/officeart/2008/layout/VerticalCurvedList"/>
    <dgm:cxn modelId="{EB97C0D6-9403-4406-8758-B07B8C3869F6}" type="presParOf" srcId="{FC1D5995-547A-4739-B555-36789EC9C581}" destId="{BD83EC5C-1316-4F80-BEF7-0BD85812C566}" srcOrd="3" destOrd="0" presId="urn:microsoft.com/office/officeart/2008/layout/VerticalCurvedList"/>
    <dgm:cxn modelId="{29FE84DC-B366-4713-96B5-A5120530AFE2}" type="presParOf" srcId="{19441D67-7C3C-4D95-84E5-D9526DADF726}" destId="{56787385-5742-41DE-B59B-4C7F0AB13893}" srcOrd="1" destOrd="0" presId="urn:microsoft.com/office/officeart/2008/layout/VerticalCurvedList"/>
    <dgm:cxn modelId="{29F2D892-53C6-4EAB-9957-8E3285C674C1}" type="presParOf" srcId="{19441D67-7C3C-4D95-84E5-D9526DADF726}" destId="{7E526A58-E498-4097-B216-7CB96D9BA37A}" srcOrd="2" destOrd="0" presId="urn:microsoft.com/office/officeart/2008/layout/VerticalCurvedList"/>
    <dgm:cxn modelId="{E71F312A-864C-4A59-A84D-A1B208A0E788}" type="presParOf" srcId="{7E526A58-E498-4097-B216-7CB96D9BA37A}" destId="{57EBDF70-4ABF-8349-8DD6-7456CD630822}" srcOrd="0" destOrd="0" presId="urn:microsoft.com/office/officeart/2008/layout/VerticalCurvedList"/>
    <dgm:cxn modelId="{256148CB-EC08-4326-9B25-2434E26A9368}" type="presParOf" srcId="{19441D67-7C3C-4D95-84E5-D9526DADF726}" destId="{C6B0A708-DEEA-4C0E-A4E5-79284FDA43A6}" srcOrd="3" destOrd="0" presId="urn:microsoft.com/office/officeart/2008/layout/VerticalCurvedList"/>
    <dgm:cxn modelId="{8D4C8E73-8BBF-4CA1-B15B-8D5F0EF3BA7F}" type="presParOf" srcId="{19441D67-7C3C-4D95-84E5-D9526DADF726}" destId="{B04C99CD-B661-4D72-BCDB-4F82F66C3AC3}" srcOrd="4" destOrd="0" presId="urn:microsoft.com/office/officeart/2008/layout/VerticalCurvedList"/>
    <dgm:cxn modelId="{BECBE928-9207-4D54-99DA-E42D6B1F5845}" type="presParOf" srcId="{B04C99CD-B661-4D72-BCDB-4F82F66C3AC3}" destId="{AF18BD52-8958-8B41-810A-80F9800BE5A6}" srcOrd="0" destOrd="0" presId="urn:microsoft.com/office/officeart/2008/layout/VerticalCurvedList"/>
    <dgm:cxn modelId="{75D4AB81-A770-4171-A9F5-EAE907C01F1D}" type="presParOf" srcId="{19441D67-7C3C-4D95-84E5-D9526DADF726}" destId="{3ABCDFD5-897C-4AD9-BB11-B4437AD9724D}" srcOrd="5" destOrd="0" presId="urn:microsoft.com/office/officeart/2008/layout/VerticalCurvedList"/>
    <dgm:cxn modelId="{E1234398-1DCE-47C3-AC66-B312056C54AE}" type="presParOf" srcId="{19441D67-7C3C-4D95-84E5-D9526DADF726}" destId="{D0A46232-4F23-4822-91F8-A6DDC94BE668}" srcOrd="6" destOrd="0" presId="urn:microsoft.com/office/officeart/2008/layout/VerticalCurvedList"/>
    <dgm:cxn modelId="{013DA92A-1C8E-4D9B-A06E-83E123E4B41C}" type="presParOf" srcId="{D0A46232-4F23-4822-91F8-A6DDC94BE668}" destId="{F02110F9-45CE-CB46-99C5-97105687CE5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ABB3CC-E34A-4034-A102-E1FBCE55BBA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28D451-7566-BD49-93B1-5DE46F0C2193}">
      <dgm:prSet custT="1"/>
      <dgm:spPr>
        <a:xfrm>
          <a:off x="808256" y="2744520"/>
          <a:ext cx="6219196" cy="549097"/>
        </a:xfr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54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24 – 27</a:t>
          </a:r>
        </a:p>
      </dgm:t>
    </dgm:pt>
    <dgm:pt modelId="{E439E6DE-3FF8-AA42-95F9-CD5548516131}" type="parTrans" cxnId="{A02A1DBD-95BB-D046-9679-49B81F5633F1}">
      <dgm:prSet/>
      <dgm:spPr/>
      <dgm:t>
        <a:bodyPr/>
        <a:lstStyle/>
        <a:p>
          <a:endParaRPr lang="en-US"/>
        </a:p>
      </dgm:t>
    </dgm:pt>
    <dgm:pt modelId="{41D84BC1-05B5-DC41-AAD7-A27DE806D79F}" type="sibTrans" cxnId="{A02A1DBD-95BB-D046-9679-49B81F5633F1}">
      <dgm:prSet/>
      <dgm:spPr/>
      <dgm:t>
        <a:bodyPr/>
        <a:lstStyle/>
        <a:p>
          <a:endParaRPr lang="en-US"/>
        </a:p>
      </dgm:t>
    </dgm:pt>
    <dgm:pt modelId="{91D043DC-C8F6-BD4B-860B-499E412E1A63}">
      <dgm:prSet custT="1"/>
      <dgm:spPr>
        <a:xfrm>
          <a:off x="414789" y="3567902"/>
          <a:ext cx="6612663" cy="549097"/>
        </a:xfr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54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3.5 – 4.4</a:t>
          </a:r>
        </a:p>
      </dgm:t>
    </dgm:pt>
    <dgm:pt modelId="{D0F0A69B-5051-5845-A5B6-7734B9AF6A0F}" type="parTrans" cxnId="{CDFAED22-2E2B-2C46-9510-2977D6060322}">
      <dgm:prSet/>
      <dgm:spPr/>
      <dgm:t>
        <a:bodyPr/>
        <a:lstStyle/>
        <a:p>
          <a:endParaRPr lang="en-US"/>
        </a:p>
      </dgm:t>
    </dgm:pt>
    <dgm:pt modelId="{5DF83184-402F-7540-8677-0B16C4BAADD1}" type="sibTrans" cxnId="{CDFAED22-2E2B-2C46-9510-2977D6060322}">
      <dgm:prSet/>
      <dgm:spPr/>
      <dgm:t>
        <a:bodyPr/>
        <a:lstStyle/>
        <a:p>
          <a:endParaRPr lang="en-US"/>
        </a:p>
      </dgm:t>
    </dgm:pt>
    <dgm:pt modelId="{949D2C10-A434-A446-8BB4-E741B64285E3}">
      <dgm:prSet custT="1"/>
      <dgm:spPr>
        <a:xfrm>
          <a:off x="929019" y="1921137"/>
          <a:ext cx="6098433" cy="549097"/>
        </a:xfr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54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1180 – 1300</a:t>
          </a:r>
        </a:p>
      </dgm:t>
    </dgm:pt>
    <dgm:pt modelId="{D7A323A0-E18A-3C47-A69E-4BD8DC23F96F}" type="sibTrans" cxnId="{5AFB5DF4-F958-784D-8E24-8D773B6A0A61}">
      <dgm:prSet/>
      <dgm:spPr>
        <a:noFill/>
        <a:ln>
          <a:solidFill>
            <a:srgbClr val="0F2043"/>
          </a:solidFill>
        </a:ln>
      </dgm:spPr>
      <dgm:t>
        <a:bodyPr/>
        <a:lstStyle/>
        <a:p>
          <a:endParaRPr lang="en-US"/>
        </a:p>
      </dgm:t>
    </dgm:pt>
    <dgm:pt modelId="{B630AD15-E015-EE42-85FA-35B5BB8CAD86}" type="parTrans" cxnId="{5AFB5DF4-F958-784D-8E24-8D773B6A0A61}">
      <dgm:prSet/>
      <dgm:spPr/>
      <dgm:t>
        <a:bodyPr/>
        <a:lstStyle/>
        <a:p>
          <a:endParaRPr lang="en-US"/>
        </a:p>
      </dgm:t>
    </dgm:pt>
    <dgm:pt modelId="{B2A63553-D7D2-41BD-A547-60CB6A22DF9D}" type="pres">
      <dgm:prSet presAssocID="{7EABB3CC-E34A-4034-A102-E1FBCE55BBA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9441D67-7C3C-4D95-84E5-D9526DADF726}" type="pres">
      <dgm:prSet presAssocID="{7EABB3CC-E34A-4034-A102-E1FBCE55BBA4}" presName="Name1" presStyleCnt="0"/>
      <dgm:spPr/>
    </dgm:pt>
    <dgm:pt modelId="{FC1D5995-547A-4739-B555-36789EC9C581}" type="pres">
      <dgm:prSet presAssocID="{7EABB3CC-E34A-4034-A102-E1FBCE55BBA4}" presName="cycle" presStyleCnt="0"/>
      <dgm:spPr/>
    </dgm:pt>
    <dgm:pt modelId="{057BEF6C-89E8-41EA-887A-4B219D0EA5E2}" type="pres">
      <dgm:prSet presAssocID="{7EABB3CC-E34A-4034-A102-E1FBCE55BBA4}" presName="srcNode" presStyleLbl="node1" presStyleIdx="0" presStyleCnt="3"/>
      <dgm:spPr/>
    </dgm:pt>
    <dgm:pt modelId="{ED31FA22-5064-41CC-AD70-52940FF4263A}" type="pres">
      <dgm:prSet presAssocID="{7EABB3CC-E34A-4034-A102-E1FBCE55BBA4}" presName="conn" presStyleLbl="parChTrans1D2" presStyleIdx="0" presStyleCnt="1"/>
      <dgm:spPr/>
      <dgm:t>
        <a:bodyPr/>
        <a:lstStyle/>
        <a:p>
          <a:endParaRPr lang="en-US"/>
        </a:p>
      </dgm:t>
    </dgm:pt>
    <dgm:pt modelId="{819B42D7-23DB-4606-B4C1-8C86EC809DF7}" type="pres">
      <dgm:prSet presAssocID="{7EABB3CC-E34A-4034-A102-E1FBCE55BBA4}" presName="extraNode" presStyleLbl="node1" presStyleIdx="0" presStyleCnt="3"/>
      <dgm:spPr/>
    </dgm:pt>
    <dgm:pt modelId="{BD83EC5C-1316-4F80-BEF7-0BD85812C566}" type="pres">
      <dgm:prSet presAssocID="{7EABB3CC-E34A-4034-A102-E1FBCE55BBA4}" presName="dstNode" presStyleLbl="node1" presStyleIdx="0" presStyleCnt="3"/>
      <dgm:spPr/>
    </dgm:pt>
    <dgm:pt modelId="{56787385-5742-41DE-B59B-4C7F0AB13893}" type="pres">
      <dgm:prSet presAssocID="{949D2C10-A434-A446-8BB4-E741B64285E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526A58-E498-4097-B216-7CB96D9BA37A}" type="pres">
      <dgm:prSet presAssocID="{949D2C10-A434-A446-8BB4-E741B64285E3}" presName="accent_1" presStyleCnt="0"/>
      <dgm:spPr/>
    </dgm:pt>
    <dgm:pt modelId="{57EBDF70-4ABF-8349-8DD6-7456CD630822}" type="pres">
      <dgm:prSet presAssocID="{949D2C10-A434-A446-8BB4-E741B64285E3}" presName="accentRepeatNode" presStyleLbl="solidFgAcc1" presStyleIdx="0" presStyleCnt="3"/>
      <dgm:spPr>
        <a:xfrm>
          <a:off x="585833" y="1852500"/>
          <a:ext cx="686371" cy="68637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gm:spPr>
    </dgm:pt>
    <dgm:pt modelId="{C6B0A708-DEEA-4C0E-A4E5-79284FDA43A6}" type="pres">
      <dgm:prSet presAssocID="{D628D451-7566-BD49-93B1-5DE46F0C219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4C99CD-B661-4D72-BCDB-4F82F66C3AC3}" type="pres">
      <dgm:prSet presAssocID="{D628D451-7566-BD49-93B1-5DE46F0C2193}" presName="accent_2" presStyleCnt="0"/>
      <dgm:spPr/>
    </dgm:pt>
    <dgm:pt modelId="{AF18BD52-8958-8B41-810A-80F9800BE5A6}" type="pres">
      <dgm:prSet presAssocID="{D628D451-7566-BD49-93B1-5DE46F0C2193}" presName="accentRepeatNode" presStyleLbl="solidFgAcc1" presStyleIdx="1" presStyleCnt="3"/>
      <dgm:spPr>
        <a:xfrm>
          <a:off x="465070" y="2675883"/>
          <a:ext cx="686371" cy="68637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gm:spPr>
    </dgm:pt>
    <dgm:pt modelId="{3ABCDFD5-897C-4AD9-BB11-B4437AD9724D}" type="pres">
      <dgm:prSet presAssocID="{91D043DC-C8F6-BD4B-860B-499E412E1A6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A46232-4F23-4822-91F8-A6DDC94BE668}" type="pres">
      <dgm:prSet presAssocID="{91D043DC-C8F6-BD4B-860B-499E412E1A63}" presName="accent_3" presStyleCnt="0"/>
      <dgm:spPr/>
    </dgm:pt>
    <dgm:pt modelId="{F02110F9-45CE-CB46-99C5-97105687CE53}" type="pres">
      <dgm:prSet presAssocID="{91D043DC-C8F6-BD4B-860B-499E412E1A63}" presName="accentRepeatNode" presStyleLbl="solidFgAcc1" presStyleIdx="2" presStyleCnt="3"/>
      <dgm:spPr>
        <a:xfrm>
          <a:off x="71603" y="3499265"/>
          <a:ext cx="686371" cy="68637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gm:spPr>
    </dgm:pt>
  </dgm:ptLst>
  <dgm:cxnLst>
    <dgm:cxn modelId="{A02A1DBD-95BB-D046-9679-49B81F5633F1}" srcId="{7EABB3CC-E34A-4034-A102-E1FBCE55BBA4}" destId="{D628D451-7566-BD49-93B1-5DE46F0C2193}" srcOrd="1" destOrd="0" parTransId="{E439E6DE-3FF8-AA42-95F9-CD5548516131}" sibTransId="{41D84BC1-05B5-DC41-AAD7-A27DE806D79F}"/>
    <dgm:cxn modelId="{2DF0FD5E-497A-4E8E-B7F4-570EA4825DC4}" type="presOf" srcId="{D7A323A0-E18A-3C47-A69E-4BD8DC23F96F}" destId="{ED31FA22-5064-41CC-AD70-52940FF4263A}" srcOrd="0" destOrd="0" presId="urn:microsoft.com/office/officeart/2008/layout/VerticalCurvedList"/>
    <dgm:cxn modelId="{FA4605F9-D50F-46D7-9192-35E9C8914160}" type="presOf" srcId="{7EABB3CC-E34A-4034-A102-E1FBCE55BBA4}" destId="{B2A63553-D7D2-41BD-A547-60CB6A22DF9D}" srcOrd="0" destOrd="0" presId="urn:microsoft.com/office/officeart/2008/layout/VerticalCurvedList"/>
    <dgm:cxn modelId="{45815160-7CA8-4D29-B9BC-14895A00E2DA}" type="presOf" srcId="{D628D451-7566-BD49-93B1-5DE46F0C2193}" destId="{C6B0A708-DEEA-4C0E-A4E5-79284FDA43A6}" srcOrd="0" destOrd="0" presId="urn:microsoft.com/office/officeart/2008/layout/VerticalCurvedList"/>
    <dgm:cxn modelId="{5E82A1C4-F21B-4BC2-AB28-9AD530FC386B}" type="presOf" srcId="{949D2C10-A434-A446-8BB4-E741B64285E3}" destId="{56787385-5742-41DE-B59B-4C7F0AB13893}" srcOrd="0" destOrd="0" presId="urn:microsoft.com/office/officeart/2008/layout/VerticalCurvedList"/>
    <dgm:cxn modelId="{D059CF24-43D5-49DD-9607-F0DA1476A25D}" type="presOf" srcId="{91D043DC-C8F6-BD4B-860B-499E412E1A63}" destId="{3ABCDFD5-897C-4AD9-BB11-B4437AD9724D}" srcOrd="0" destOrd="0" presId="urn:microsoft.com/office/officeart/2008/layout/VerticalCurvedList"/>
    <dgm:cxn modelId="{CDFAED22-2E2B-2C46-9510-2977D6060322}" srcId="{7EABB3CC-E34A-4034-A102-E1FBCE55BBA4}" destId="{91D043DC-C8F6-BD4B-860B-499E412E1A63}" srcOrd="2" destOrd="0" parTransId="{D0F0A69B-5051-5845-A5B6-7734B9AF6A0F}" sibTransId="{5DF83184-402F-7540-8677-0B16C4BAADD1}"/>
    <dgm:cxn modelId="{5AFB5DF4-F958-784D-8E24-8D773B6A0A61}" srcId="{7EABB3CC-E34A-4034-A102-E1FBCE55BBA4}" destId="{949D2C10-A434-A446-8BB4-E741B64285E3}" srcOrd="0" destOrd="0" parTransId="{B630AD15-E015-EE42-85FA-35B5BB8CAD86}" sibTransId="{D7A323A0-E18A-3C47-A69E-4BD8DC23F96F}"/>
    <dgm:cxn modelId="{74601092-D0CF-46FF-8903-49E1F6D44985}" type="presParOf" srcId="{B2A63553-D7D2-41BD-A547-60CB6A22DF9D}" destId="{19441D67-7C3C-4D95-84E5-D9526DADF726}" srcOrd="0" destOrd="0" presId="urn:microsoft.com/office/officeart/2008/layout/VerticalCurvedList"/>
    <dgm:cxn modelId="{CA098837-A732-4D31-A32B-64E66E147987}" type="presParOf" srcId="{19441D67-7C3C-4D95-84E5-D9526DADF726}" destId="{FC1D5995-547A-4739-B555-36789EC9C581}" srcOrd="0" destOrd="0" presId="urn:microsoft.com/office/officeart/2008/layout/VerticalCurvedList"/>
    <dgm:cxn modelId="{1FC185C8-7A4C-4268-AD3D-F031BC103EE1}" type="presParOf" srcId="{FC1D5995-547A-4739-B555-36789EC9C581}" destId="{057BEF6C-89E8-41EA-887A-4B219D0EA5E2}" srcOrd="0" destOrd="0" presId="urn:microsoft.com/office/officeart/2008/layout/VerticalCurvedList"/>
    <dgm:cxn modelId="{D5E4AC28-7453-40AE-98A7-ABD685BBDACA}" type="presParOf" srcId="{FC1D5995-547A-4739-B555-36789EC9C581}" destId="{ED31FA22-5064-41CC-AD70-52940FF4263A}" srcOrd="1" destOrd="0" presId="urn:microsoft.com/office/officeart/2008/layout/VerticalCurvedList"/>
    <dgm:cxn modelId="{EF031B9F-6671-46C3-9D36-D3841FF560EA}" type="presParOf" srcId="{FC1D5995-547A-4739-B555-36789EC9C581}" destId="{819B42D7-23DB-4606-B4C1-8C86EC809DF7}" srcOrd="2" destOrd="0" presId="urn:microsoft.com/office/officeart/2008/layout/VerticalCurvedList"/>
    <dgm:cxn modelId="{EB97C0D6-9403-4406-8758-B07B8C3869F6}" type="presParOf" srcId="{FC1D5995-547A-4739-B555-36789EC9C581}" destId="{BD83EC5C-1316-4F80-BEF7-0BD85812C566}" srcOrd="3" destOrd="0" presId="urn:microsoft.com/office/officeart/2008/layout/VerticalCurvedList"/>
    <dgm:cxn modelId="{29FE84DC-B366-4713-96B5-A5120530AFE2}" type="presParOf" srcId="{19441D67-7C3C-4D95-84E5-D9526DADF726}" destId="{56787385-5742-41DE-B59B-4C7F0AB13893}" srcOrd="1" destOrd="0" presId="urn:microsoft.com/office/officeart/2008/layout/VerticalCurvedList"/>
    <dgm:cxn modelId="{29F2D892-53C6-4EAB-9957-8E3285C674C1}" type="presParOf" srcId="{19441D67-7C3C-4D95-84E5-D9526DADF726}" destId="{7E526A58-E498-4097-B216-7CB96D9BA37A}" srcOrd="2" destOrd="0" presId="urn:microsoft.com/office/officeart/2008/layout/VerticalCurvedList"/>
    <dgm:cxn modelId="{E71F312A-864C-4A59-A84D-A1B208A0E788}" type="presParOf" srcId="{7E526A58-E498-4097-B216-7CB96D9BA37A}" destId="{57EBDF70-4ABF-8349-8DD6-7456CD630822}" srcOrd="0" destOrd="0" presId="urn:microsoft.com/office/officeart/2008/layout/VerticalCurvedList"/>
    <dgm:cxn modelId="{256148CB-EC08-4326-9B25-2434E26A9368}" type="presParOf" srcId="{19441D67-7C3C-4D95-84E5-D9526DADF726}" destId="{C6B0A708-DEEA-4C0E-A4E5-79284FDA43A6}" srcOrd="3" destOrd="0" presId="urn:microsoft.com/office/officeart/2008/layout/VerticalCurvedList"/>
    <dgm:cxn modelId="{8D4C8E73-8BBF-4CA1-B15B-8D5F0EF3BA7F}" type="presParOf" srcId="{19441D67-7C3C-4D95-84E5-D9526DADF726}" destId="{B04C99CD-B661-4D72-BCDB-4F82F66C3AC3}" srcOrd="4" destOrd="0" presId="urn:microsoft.com/office/officeart/2008/layout/VerticalCurvedList"/>
    <dgm:cxn modelId="{BECBE928-9207-4D54-99DA-E42D6B1F5845}" type="presParOf" srcId="{B04C99CD-B661-4D72-BCDB-4F82F66C3AC3}" destId="{AF18BD52-8958-8B41-810A-80F9800BE5A6}" srcOrd="0" destOrd="0" presId="urn:microsoft.com/office/officeart/2008/layout/VerticalCurvedList"/>
    <dgm:cxn modelId="{75D4AB81-A770-4171-A9F5-EAE907C01F1D}" type="presParOf" srcId="{19441D67-7C3C-4D95-84E5-D9526DADF726}" destId="{3ABCDFD5-897C-4AD9-BB11-B4437AD9724D}" srcOrd="5" destOrd="0" presId="urn:microsoft.com/office/officeart/2008/layout/VerticalCurvedList"/>
    <dgm:cxn modelId="{E1234398-1DCE-47C3-AC66-B312056C54AE}" type="presParOf" srcId="{19441D67-7C3C-4D95-84E5-D9526DADF726}" destId="{D0A46232-4F23-4822-91F8-A6DDC94BE668}" srcOrd="6" destOrd="0" presId="urn:microsoft.com/office/officeart/2008/layout/VerticalCurvedList"/>
    <dgm:cxn modelId="{013DA92A-1C8E-4D9B-A06E-83E123E4B41C}" type="presParOf" srcId="{D0A46232-4F23-4822-91F8-A6DDC94BE668}" destId="{F02110F9-45CE-CB46-99C5-97105687CE5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ABB3CC-E34A-4034-A102-E1FBCE55BBA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28D451-7566-BD49-93B1-5DE46F0C2193}">
      <dgm:prSet custT="1"/>
      <dgm:spPr>
        <a:xfrm>
          <a:off x="808256" y="2744520"/>
          <a:ext cx="6219196" cy="549097"/>
        </a:xfr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54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20 – 23</a:t>
          </a:r>
        </a:p>
      </dgm:t>
    </dgm:pt>
    <dgm:pt modelId="{E439E6DE-3FF8-AA42-95F9-CD5548516131}" type="parTrans" cxnId="{A02A1DBD-95BB-D046-9679-49B81F5633F1}">
      <dgm:prSet/>
      <dgm:spPr/>
      <dgm:t>
        <a:bodyPr/>
        <a:lstStyle/>
        <a:p>
          <a:endParaRPr lang="en-US"/>
        </a:p>
      </dgm:t>
    </dgm:pt>
    <dgm:pt modelId="{41D84BC1-05B5-DC41-AAD7-A27DE806D79F}" type="sibTrans" cxnId="{A02A1DBD-95BB-D046-9679-49B81F5633F1}">
      <dgm:prSet/>
      <dgm:spPr/>
      <dgm:t>
        <a:bodyPr/>
        <a:lstStyle/>
        <a:p>
          <a:endParaRPr lang="en-US"/>
        </a:p>
      </dgm:t>
    </dgm:pt>
    <dgm:pt modelId="{91D043DC-C8F6-BD4B-860B-499E412E1A63}">
      <dgm:prSet custT="1"/>
      <dgm:spPr>
        <a:xfrm>
          <a:off x="414789" y="3567902"/>
          <a:ext cx="6612663" cy="549097"/>
        </a:xfr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54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3.0 – 3.4</a:t>
          </a:r>
        </a:p>
      </dgm:t>
    </dgm:pt>
    <dgm:pt modelId="{D0F0A69B-5051-5845-A5B6-7734B9AF6A0F}" type="parTrans" cxnId="{CDFAED22-2E2B-2C46-9510-2977D6060322}">
      <dgm:prSet/>
      <dgm:spPr/>
      <dgm:t>
        <a:bodyPr/>
        <a:lstStyle/>
        <a:p>
          <a:endParaRPr lang="en-US"/>
        </a:p>
      </dgm:t>
    </dgm:pt>
    <dgm:pt modelId="{5DF83184-402F-7540-8677-0B16C4BAADD1}" type="sibTrans" cxnId="{CDFAED22-2E2B-2C46-9510-2977D6060322}">
      <dgm:prSet/>
      <dgm:spPr/>
      <dgm:t>
        <a:bodyPr/>
        <a:lstStyle/>
        <a:p>
          <a:endParaRPr lang="en-US"/>
        </a:p>
      </dgm:t>
    </dgm:pt>
    <dgm:pt modelId="{949D2C10-A434-A446-8BB4-E741B64285E3}">
      <dgm:prSet custT="1"/>
      <dgm:spPr>
        <a:xfrm>
          <a:off x="929019" y="1921137"/>
          <a:ext cx="6098433" cy="549097"/>
        </a:xfr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54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1050 – 1170</a:t>
          </a:r>
        </a:p>
      </dgm:t>
    </dgm:pt>
    <dgm:pt modelId="{D7A323A0-E18A-3C47-A69E-4BD8DC23F96F}" type="sibTrans" cxnId="{5AFB5DF4-F958-784D-8E24-8D773B6A0A61}">
      <dgm:prSet/>
      <dgm:spPr>
        <a:noFill/>
        <a:ln>
          <a:solidFill>
            <a:srgbClr val="0F2043"/>
          </a:solidFill>
        </a:ln>
      </dgm:spPr>
      <dgm:t>
        <a:bodyPr/>
        <a:lstStyle/>
        <a:p>
          <a:endParaRPr lang="en-US"/>
        </a:p>
      </dgm:t>
    </dgm:pt>
    <dgm:pt modelId="{B630AD15-E015-EE42-85FA-35B5BB8CAD86}" type="parTrans" cxnId="{5AFB5DF4-F958-784D-8E24-8D773B6A0A61}">
      <dgm:prSet/>
      <dgm:spPr/>
      <dgm:t>
        <a:bodyPr/>
        <a:lstStyle/>
        <a:p>
          <a:endParaRPr lang="en-US"/>
        </a:p>
      </dgm:t>
    </dgm:pt>
    <dgm:pt modelId="{B2A63553-D7D2-41BD-A547-60CB6A22DF9D}" type="pres">
      <dgm:prSet presAssocID="{7EABB3CC-E34A-4034-A102-E1FBCE55BBA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9441D67-7C3C-4D95-84E5-D9526DADF726}" type="pres">
      <dgm:prSet presAssocID="{7EABB3CC-E34A-4034-A102-E1FBCE55BBA4}" presName="Name1" presStyleCnt="0"/>
      <dgm:spPr/>
    </dgm:pt>
    <dgm:pt modelId="{FC1D5995-547A-4739-B555-36789EC9C581}" type="pres">
      <dgm:prSet presAssocID="{7EABB3CC-E34A-4034-A102-E1FBCE55BBA4}" presName="cycle" presStyleCnt="0"/>
      <dgm:spPr/>
    </dgm:pt>
    <dgm:pt modelId="{057BEF6C-89E8-41EA-887A-4B219D0EA5E2}" type="pres">
      <dgm:prSet presAssocID="{7EABB3CC-E34A-4034-A102-E1FBCE55BBA4}" presName="srcNode" presStyleLbl="node1" presStyleIdx="0" presStyleCnt="3"/>
      <dgm:spPr/>
    </dgm:pt>
    <dgm:pt modelId="{ED31FA22-5064-41CC-AD70-52940FF4263A}" type="pres">
      <dgm:prSet presAssocID="{7EABB3CC-E34A-4034-A102-E1FBCE55BBA4}" presName="conn" presStyleLbl="parChTrans1D2" presStyleIdx="0" presStyleCnt="1"/>
      <dgm:spPr/>
      <dgm:t>
        <a:bodyPr/>
        <a:lstStyle/>
        <a:p>
          <a:endParaRPr lang="en-US"/>
        </a:p>
      </dgm:t>
    </dgm:pt>
    <dgm:pt modelId="{819B42D7-23DB-4606-B4C1-8C86EC809DF7}" type="pres">
      <dgm:prSet presAssocID="{7EABB3CC-E34A-4034-A102-E1FBCE55BBA4}" presName="extraNode" presStyleLbl="node1" presStyleIdx="0" presStyleCnt="3"/>
      <dgm:spPr/>
    </dgm:pt>
    <dgm:pt modelId="{BD83EC5C-1316-4F80-BEF7-0BD85812C566}" type="pres">
      <dgm:prSet presAssocID="{7EABB3CC-E34A-4034-A102-E1FBCE55BBA4}" presName="dstNode" presStyleLbl="node1" presStyleIdx="0" presStyleCnt="3"/>
      <dgm:spPr/>
    </dgm:pt>
    <dgm:pt modelId="{56787385-5742-41DE-B59B-4C7F0AB13893}" type="pres">
      <dgm:prSet presAssocID="{949D2C10-A434-A446-8BB4-E741B64285E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526A58-E498-4097-B216-7CB96D9BA37A}" type="pres">
      <dgm:prSet presAssocID="{949D2C10-A434-A446-8BB4-E741B64285E3}" presName="accent_1" presStyleCnt="0"/>
      <dgm:spPr/>
    </dgm:pt>
    <dgm:pt modelId="{57EBDF70-4ABF-8349-8DD6-7456CD630822}" type="pres">
      <dgm:prSet presAssocID="{949D2C10-A434-A446-8BB4-E741B64285E3}" presName="accentRepeatNode" presStyleLbl="solidFgAcc1" presStyleIdx="0" presStyleCnt="3"/>
      <dgm:spPr>
        <a:xfrm>
          <a:off x="585833" y="1852500"/>
          <a:ext cx="686371" cy="68637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gm:spPr>
    </dgm:pt>
    <dgm:pt modelId="{C6B0A708-DEEA-4C0E-A4E5-79284FDA43A6}" type="pres">
      <dgm:prSet presAssocID="{D628D451-7566-BD49-93B1-5DE46F0C219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4C99CD-B661-4D72-BCDB-4F82F66C3AC3}" type="pres">
      <dgm:prSet presAssocID="{D628D451-7566-BD49-93B1-5DE46F0C2193}" presName="accent_2" presStyleCnt="0"/>
      <dgm:spPr/>
    </dgm:pt>
    <dgm:pt modelId="{AF18BD52-8958-8B41-810A-80F9800BE5A6}" type="pres">
      <dgm:prSet presAssocID="{D628D451-7566-BD49-93B1-5DE46F0C2193}" presName="accentRepeatNode" presStyleLbl="solidFgAcc1" presStyleIdx="1" presStyleCnt="3"/>
      <dgm:spPr>
        <a:xfrm>
          <a:off x="465070" y="2675883"/>
          <a:ext cx="686371" cy="68637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gm:spPr>
    </dgm:pt>
    <dgm:pt modelId="{3ABCDFD5-897C-4AD9-BB11-B4437AD9724D}" type="pres">
      <dgm:prSet presAssocID="{91D043DC-C8F6-BD4B-860B-499E412E1A6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A46232-4F23-4822-91F8-A6DDC94BE668}" type="pres">
      <dgm:prSet presAssocID="{91D043DC-C8F6-BD4B-860B-499E412E1A63}" presName="accent_3" presStyleCnt="0"/>
      <dgm:spPr/>
    </dgm:pt>
    <dgm:pt modelId="{F02110F9-45CE-CB46-99C5-97105687CE53}" type="pres">
      <dgm:prSet presAssocID="{91D043DC-C8F6-BD4B-860B-499E412E1A63}" presName="accentRepeatNode" presStyleLbl="solidFgAcc1" presStyleIdx="2" presStyleCnt="3"/>
      <dgm:spPr>
        <a:xfrm>
          <a:off x="71603" y="3499265"/>
          <a:ext cx="686371" cy="68637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gm:spPr>
    </dgm:pt>
  </dgm:ptLst>
  <dgm:cxnLst>
    <dgm:cxn modelId="{A02A1DBD-95BB-D046-9679-49B81F5633F1}" srcId="{7EABB3CC-E34A-4034-A102-E1FBCE55BBA4}" destId="{D628D451-7566-BD49-93B1-5DE46F0C2193}" srcOrd="1" destOrd="0" parTransId="{E439E6DE-3FF8-AA42-95F9-CD5548516131}" sibTransId="{41D84BC1-05B5-DC41-AAD7-A27DE806D79F}"/>
    <dgm:cxn modelId="{2DF0FD5E-497A-4E8E-B7F4-570EA4825DC4}" type="presOf" srcId="{D7A323A0-E18A-3C47-A69E-4BD8DC23F96F}" destId="{ED31FA22-5064-41CC-AD70-52940FF4263A}" srcOrd="0" destOrd="0" presId="urn:microsoft.com/office/officeart/2008/layout/VerticalCurvedList"/>
    <dgm:cxn modelId="{FA4605F9-D50F-46D7-9192-35E9C8914160}" type="presOf" srcId="{7EABB3CC-E34A-4034-A102-E1FBCE55BBA4}" destId="{B2A63553-D7D2-41BD-A547-60CB6A22DF9D}" srcOrd="0" destOrd="0" presId="urn:microsoft.com/office/officeart/2008/layout/VerticalCurvedList"/>
    <dgm:cxn modelId="{45815160-7CA8-4D29-B9BC-14895A00E2DA}" type="presOf" srcId="{D628D451-7566-BD49-93B1-5DE46F0C2193}" destId="{C6B0A708-DEEA-4C0E-A4E5-79284FDA43A6}" srcOrd="0" destOrd="0" presId="urn:microsoft.com/office/officeart/2008/layout/VerticalCurvedList"/>
    <dgm:cxn modelId="{5E82A1C4-F21B-4BC2-AB28-9AD530FC386B}" type="presOf" srcId="{949D2C10-A434-A446-8BB4-E741B64285E3}" destId="{56787385-5742-41DE-B59B-4C7F0AB13893}" srcOrd="0" destOrd="0" presId="urn:microsoft.com/office/officeart/2008/layout/VerticalCurvedList"/>
    <dgm:cxn modelId="{D059CF24-43D5-49DD-9607-F0DA1476A25D}" type="presOf" srcId="{91D043DC-C8F6-BD4B-860B-499E412E1A63}" destId="{3ABCDFD5-897C-4AD9-BB11-B4437AD9724D}" srcOrd="0" destOrd="0" presId="urn:microsoft.com/office/officeart/2008/layout/VerticalCurvedList"/>
    <dgm:cxn modelId="{CDFAED22-2E2B-2C46-9510-2977D6060322}" srcId="{7EABB3CC-E34A-4034-A102-E1FBCE55BBA4}" destId="{91D043DC-C8F6-BD4B-860B-499E412E1A63}" srcOrd="2" destOrd="0" parTransId="{D0F0A69B-5051-5845-A5B6-7734B9AF6A0F}" sibTransId="{5DF83184-402F-7540-8677-0B16C4BAADD1}"/>
    <dgm:cxn modelId="{5AFB5DF4-F958-784D-8E24-8D773B6A0A61}" srcId="{7EABB3CC-E34A-4034-A102-E1FBCE55BBA4}" destId="{949D2C10-A434-A446-8BB4-E741B64285E3}" srcOrd="0" destOrd="0" parTransId="{B630AD15-E015-EE42-85FA-35B5BB8CAD86}" sibTransId="{D7A323A0-E18A-3C47-A69E-4BD8DC23F96F}"/>
    <dgm:cxn modelId="{74601092-D0CF-46FF-8903-49E1F6D44985}" type="presParOf" srcId="{B2A63553-D7D2-41BD-A547-60CB6A22DF9D}" destId="{19441D67-7C3C-4D95-84E5-D9526DADF726}" srcOrd="0" destOrd="0" presId="urn:microsoft.com/office/officeart/2008/layout/VerticalCurvedList"/>
    <dgm:cxn modelId="{CA098837-A732-4D31-A32B-64E66E147987}" type="presParOf" srcId="{19441D67-7C3C-4D95-84E5-D9526DADF726}" destId="{FC1D5995-547A-4739-B555-36789EC9C581}" srcOrd="0" destOrd="0" presId="urn:microsoft.com/office/officeart/2008/layout/VerticalCurvedList"/>
    <dgm:cxn modelId="{1FC185C8-7A4C-4268-AD3D-F031BC103EE1}" type="presParOf" srcId="{FC1D5995-547A-4739-B555-36789EC9C581}" destId="{057BEF6C-89E8-41EA-887A-4B219D0EA5E2}" srcOrd="0" destOrd="0" presId="urn:microsoft.com/office/officeart/2008/layout/VerticalCurvedList"/>
    <dgm:cxn modelId="{D5E4AC28-7453-40AE-98A7-ABD685BBDACA}" type="presParOf" srcId="{FC1D5995-547A-4739-B555-36789EC9C581}" destId="{ED31FA22-5064-41CC-AD70-52940FF4263A}" srcOrd="1" destOrd="0" presId="urn:microsoft.com/office/officeart/2008/layout/VerticalCurvedList"/>
    <dgm:cxn modelId="{EF031B9F-6671-46C3-9D36-D3841FF560EA}" type="presParOf" srcId="{FC1D5995-547A-4739-B555-36789EC9C581}" destId="{819B42D7-23DB-4606-B4C1-8C86EC809DF7}" srcOrd="2" destOrd="0" presId="urn:microsoft.com/office/officeart/2008/layout/VerticalCurvedList"/>
    <dgm:cxn modelId="{EB97C0D6-9403-4406-8758-B07B8C3869F6}" type="presParOf" srcId="{FC1D5995-547A-4739-B555-36789EC9C581}" destId="{BD83EC5C-1316-4F80-BEF7-0BD85812C566}" srcOrd="3" destOrd="0" presId="urn:microsoft.com/office/officeart/2008/layout/VerticalCurvedList"/>
    <dgm:cxn modelId="{29FE84DC-B366-4713-96B5-A5120530AFE2}" type="presParOf" srcId="{19441D67-7C3C-4D95-84E5-D9526DADF726}" destId="{56787385-5742-41DE-B59B-4C7F0AB13893}" srcOrd="1" destOrd="0" presId="urn:microsoft.com/office/officeart/2008/layout/VerticalCurvedList"/>
    <dgm:cxn modelId="{29F2D892-53C6-4EAB-9957-8E3285C674C1}" type="presParOf" srcId="{19441D67-7C3C-4D95-84E5-D9526DADF726}" destId="{7E526A58-E498-4097-B216-7CB96D9BA37A}" srcOrd="2" destOrd="0" presId="urn:microsoft.com/office/officeart/2008/layout/VerticalCurvedList"/>
    <dgm:cxn modelId="{E71F312A-864C-4A59-A84D-A1B208A0E788}" type="presParOf" srcId="{7E526A58-E498-4097-B216-7CB96D9BA37A}" destId="{57EBDF70-4ABF-8349-8DD6-7456CD630822}" srcOrd="0" destOrd="0" presId="urn:microsoft.com/office/officeart/2008/layout/VerticalCurvedList"/>
    <dgm:cxn modelId="{256148CB-EC08-4326-9B25-2434E26A9368}" type="presParOf" srcId="{19441D67-7C3C-4D95-84E5-D9526DADF726}" destId="{C6B0A708-DEEA-4C0E-A4E5-79284FDA43A6}" srcOrd="3" destOrd="0" presId="urn:microsoft.com/office/officeart/2008/layout/VerticalCurvedList"/>
    <dgm:cxn modelId="{8D4C8E73-8BBF-4CA1-B15B-8D5F0EF3BA7F}" type="presParOf" srcId="{19441D67-7C3C-4D95-84E5-D9526DADF726}" destId="{B04C99CD-B661-4D72-BCDB-4F82F66C3AC3}" srcOrd="4" destOrd="0" presId="urn:microsoft.com/office/officeart/2008/layout/VerticalCurvedList"/>
    <dgm:cxn modelId="{BECBE928-9207-4D54-99DA-E42D6B1F5845}" type="presParOf" srcId="{B04C99CD-B661-4D72-BCDB-4F82F66C3AC3}" destId="{AF18BD52-8958-8B41-810A-80F9800BE5A6}" srcOrd="0" destOrd="0" presId="urn:microsoft.com/office/officeart/2008/layout/VerticalCurvedList"/>
    <dgm:cxn modelId="{75D4AB81-A770-4171-A9F5-EAE907C01F1D}" type="presParOf" srcId="{19441D67-7C3C-4D95-84E5-D9526DADF726}" destId="{3ABCDFD5-897C-4AD9-BB11-B4437AD9724D}" srcOrd="5" destOrd="0" presId="urn:microsoft.com/office/officeart/2008/layout/VerticalCurvedList"/>
    <dgm:cxn modelId="{E1234398-1DCE-47C3-AC66-B312056C54AE}" type="presParOf" srcId="{19441D67-7C3C-4D95-84E5-D9526DADF726}" destId="{D0A46232-4F23-4822-91F8-A6DDC94BE668}" srcOrd="6" destOrd="0" presId="urn:microsoft.com/office/officeart/2008/layout/VerticalCurvedList"/>
    <dgm:cxn modelId="{013DA92A-1C8E-4D9B-A06E-83E123E4B41C}" type="presParOf" srcId="{D0A46232-4F23-4822-91F8-A6DDC94BE668}" destId="{F02110F9-45CE-CB46-99C5-97105687CE5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ABB3CC-E34A-4034-A102-E1FBCE55BBA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448BC6-000B-4722-A96B-812CC0FBBE28}">
      <dgm:prSet phldrT="[Text]"/>
      <dgm:spPr>
        <a:xfrm>
          <a:off x="414789" y="274372"/>
          <a:ext cx="6612663" cy="549097"/>
        </a:xfrm>
        <a:prstGeom prst="rect">
          <a:avLst/>
        </a:prstGeo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Institutional application opens: </a:t>
          </a:r>
          <a:r>
            <a:rPr lang="en-US" i="1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unf.edu/apply</a:t>
          </a:r>
        </a:p>
      </dgm:t>
    </dgm:pt>
    <dgm:pt modelId="{79CF58E0-A3DF-40FE-9521-2020674AC0F2}" type="parTrans" cxnId="{E0686F30-B6F6-4406-B806-5081D91F4B0D}">
      <dgm:prSet/>
      <dgm:spPr/>
      <dgm:t>
        <a:bodyPr/>
        <a:lstStyle/>
        <a:p>
          <a:endParaRPr lang="en-US"/>
        </a:p>
      </dgm:t>
    </dgm:pt>
    <dgm:pt modelId="{98E4B6F1-D66C-477F-AB07-E88D48E874EF}" type="sibTrans" cxnId="{E0686F30-B6F6-4406-B806-5081D91F4B0D}">
      <dgm:prSet/>
      <dgm:spPr>
        <a:xfrm>
          <a:off x="-4964719" y="-760716"/>
          <a:ext cx="5912805" cy="5912805"/>
        </a:xfrm>
        <a:prstGeom prst="blockArc">
          <a:avLst>
            <a:gd name="adj1" fmla="val 18900000"/>
            <a:gd name="adj2" fmla="val 2700000"/>
            <a:gd name="adj3" fmla="val 365"/>
          </a:avLst>
        </a:prstGeom>
        <a:solidFill>
          <a:schemeClr val="tx1"/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07258B49-BA59-41E2-850A-322C4AB64AAF}">
      <dgm:prSet phldrT="[Text]"/>
      <dgm:spPr>
        <a:xfrm>
          <a:off x="808256" y="1097755"/>
          <a:ext cx="6219196" cy="549097"/>
        </a:xfrm>
        <a:prstGeom prst="rect">
          <a:avLst/>
        </a:prstGeo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On-site admission decisions at Apply in July events</a:t>
          </a:r>
        </a:p>
      </dgm:t>
    </dgm:pt>
    <dgm:pt modelId="{D839D071-61E4-4149-8AC7-DD1596B1291E}" type="parTrans" cxnId="{57DC987D-6545-43EA-9E6E-23A6AE195922}">
      <dgm:prSet/>
      <dgm:spPr/>
      <dgm:t>
        <a:bodyPr/>
        <a:lstStyle/>
        <a:p>
          <a:endParaRPr lang="en-US"/>
        </a:p>
      </dgm:t>
    </dgm:pt>
    <dgm:pt modelId="{DDE3DAA0-A2C0-4FD4-90C6-52DE2BD86D6A}" type="sibTrans" cxnId="{57DC987D-6545-43EA-9E6E-23A6AE195922}">
      <dgm:prSet/>
      <dgm:spPr/>
      <dgm:t>
        <a:bodyPr/>
        <a:lstStyle/>
        <a:p>
          <a:endParaRPr lang="en-US"/>
        </a:p>
      </dgm:t>
    </dgm:pt>
    <dgm:pt modelId="{949D2C10-A434-A446-8BB4-E741B64285E3}">
      <dgm:prSet/>
      <dgm:spPr>
        <a:xfrm>
          <a:off x="929019" y="1921137"/>
          <a:ext cx="6098433" cy="549097"/>
        </a:xfrm>
        <a:prstGeom prst="rect">
          <a:avLst/>
        </a:prstGeo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Common App and SSAR become available</a:t>
          </a:r>
        </a:p>
      </dgm:t>
    </dgm:pt>
    <dgm:pt modelId="{B630AD15-E015-EE42-85FA-35B5BB8CAD86}" type="parTrans" cxnId="{5AFB5DF4-F958-784D-8E24-8D773B6A0A61}">
      <dgm:prSet/>
      <dgm:spPr/>
      <dgm:t>
        <a:bodyPr/>
        <a:lstStyle/>
        <a:p>
          <a:endParaRPr lang="en-US"/>
        </a:p>
      </dgm:t>
    </dgm:pt>
    <dgm:pt modelId="{D7A323A0-E18A-3C47-A69E-4BD8DC23F96F}" type="sibTrans" cxnId="{5AFB5DF4-F958-784D-8E24-8D773B6A0A61}">
      <dgm:prSet/>
      <dgm:spPr/>
      <dgm:t>
        <a:bodyPr/>
        <a:lstStyle/>
        <a:p>
          <a:endParaRPr lang="en-US"/>
        </a:p>
      </dgm:t>
    </dgm:pt>
    <dgm:pt modelId="{D628D451-7566-BD49-93B1-5DE46F0C2193}">
      <dgm:prSet/>
      <dgm:spPr>
        <a:xfrm>
          <a:off x="808256" y="2744520"/>
          <a:ext cx="6219196" cy="549097"/>
        </a:xfrm>
        <a:prstGeom prst="rect">
          <a:avLst/>
        </a:prstGeo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Rolling admissions</a:t>
          </a:r>
        </a:p>
      </dgm:t>
    </dgm:pt>
    <dgm:pt modelId="{E439E6DE-3FF8-AA42-95F9-CD5548516131}" type="parTrans" cxnId="{A02A1DBD-95BB-D046-9679-49B81F5633F1}">
      <dgm:prSet/>
      <dgm:spPr/>
      <dgm:t>
        <a:bodyPr/>
        <a:lstStyle/>
        <a:p>
          <a:endParaRPr lang="en-US"/>
        </a:p>
      </dgm:t>
    </dgm:pt>
    <dgm:pt modelId="{41D84BC1-05B5-DC41-AAD7-A27DE806D79F}" type="sibTrans" cxnId="{A02A1DBD-95BB-D046-9679-49B81F5633F1}">
      <dgm:prSet/>
      <dgm:spPr/>
      <dgm:t>
        <a:bodyPr/>
        <a:lstStyle/>
        <a:p>
          <a:endParaRPr lang="en-US"/>
        </a:p>
      </dgm:t>
    </dgm:pt>
    <dgm:pt modelId="{91D043DC-C8F6-BD4B-860B-499E412E1A63}">
      <dgm:prSet/>
      <dgm:spPr>
        <a:xfrm>
          <a:off x="414789" y="3567902"/>
          <a:ext cx="6612663" cy="549097"/>
        </a:xfrm>
        <a:prstGeom prst="rect">
          <a:avLst/>
        </a:prstGeo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Financial aid and scholarship priority deadline</a:t>
          </a:r>
        </a:p>
      </dgm:t>
    </dgm:pt>
    <dgm:pt modelId="{D0F0A69B-5051-5845-A5B6-7734B9AF6A0F}" type="parTrans" cxnId="{CDFAED22-2E2B-2C46-9510-2977D6060322}">
      <dgm:prSet/>
      <dgm:spPr/>
      <dgm:t>
        <a:bodyPr/>
        <a:lstStyle/>
        <a:p>
          <a:endParaRPr lang="en-US"/>
        </a:p>
      </dgm:t>
    </dgm:pt>
    <dgm:pt modelId="{5DF83184-402F-7540-8677-0B16C4BAADD1}" type="sibTrans" cxnId="{CDFAED22-2E2B-2C46-9510-2977D6060322}">
      <dgm:prSet/>
      <dgm:spPr/>
      <dgm:t>
        <a:bodyPr/>
        <a:lstStyle/>
        <a:p>
          <a:endParaRPr lang="en-US"/>
        </a:p>
      </dgm:t>
    </dgm:pt>
    <dgm:pt modelId="{B2A63553-D7D2-41BD-A547-60CB6A22DF9D}" type="pres">
      <dgm:prSet presAssocID="{7EABB3CC-E34A-4034-A102-E1FBCE55BBA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9441D67-7C3C-4D95-84E5-D9526DADF726}" type="pres">
      <dgm:prSet presAssocID="{7EABB3CC-E34A-4034-A102-E1FBCE55BBA4}" presName="Name1" presStyleCnt="0"/>
      <dgm:spPr/>
    </dgm:pt>
    <dgm:pt modelId="{FC1D5995-547A-4739-B555-36789EC9C581}" type="pres">
      <dgm:prSet presAssocID="{7EABB3CC-E34A-4034-A102-E1FBCE55BBA4}" presName="cycle" presStyleCnt="0"/>
      <dgm:spPr/>
    </dgm:pt>
    <dgm:pt modelId="{057BEF6C-89E8-41EA-887A-4B219D0EA5E2}" type="pres">
      <dgm:prSet presAssocID="{7EABB3CC-E34A-4034-A102-E1FBCE55BBA4}" presName="srcNode" presStyleLbl="node1" presStyleIdx="0" presStyleCnt="5"/>
      <dgm:spPr/>
    </dgm:pt>
    <dgm:pt modelId="{ED31FA22-5064-41CC-AD70-52940FF4263A}" type="pres">
      <dgm:prSet presAssocID="{7EABB3CC-E34A-4034-A102-E1FBCE55BBA4}" presName="conn" presStyleLbl="parChTrans1D2" presStyleIdx="0" presStyleCnt="1"/>
      <dgm:spPr/>
      <dgm:t>
        <a:bodyPr/>
        <a:lstStyle/>
        <a:p>
          <a:endParaRPr lang="en-US"/>
        </a:p>
      </dgm:t>
    </dgm:pt>
    <dgm:pt modelId="{819B42D7-23DB-4606-B4C1-8C86EC809DF7}" type="pres">
      <dgm:prSet presAssocID="{7EABB3CC-E34A-4034-A102-E1FBCE55BBA4}" presName="extraNode" presStyleLbl="node1" presStyleIdx="0" presStyleCnt="5"/>
      <dgm:spPr/>
    </dgm:pt>
    <dgm:pt modelId="{BD83EC5C-1316-4F80-BEF7-0BD85812C566}" type="pres">
      <dgm:prSet presAssocID="{7EABB3CC-E34A-4034-A102-E1FBCE55BBA4}" presName="dstNode" presStyleLbl="node1" presStyleIdx="0" presStyleCnt="5"/>
      <dgm:spPr/>
    </dgm:pt>
    <dgm:pt modelId="{9ED20850-43BB-4B30-AD76-42F9311A634D}" type="pres">
      <dgm:prSet presAssocID="{69448BC6-000B-4722-A96B-812CC0FBBE2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D9057C-98A6-40EF-B9E8-CE08F4F68B86}" type="pres">
      <dgm:prSet presAssocID="{69448BC6-000B-4722-A96B-812CC0FBBE28}" presName="accent_1" presStyleCnt="0"/>
      <dgm:spPr/>
    </dgm:pt>
    <dgm:pt modelId="{16DA1288-C5D9-4C05-B00A-8D2309290FAF}" type="pres">
      <dgm:prSet presAssocID="{69448BC6-000B-4722-A96B-812CC0FBBE28}" presName="accentRepeatNode" presStyleLbl="solidFgAcc1" presStyleIdx="0" presStyleCnt="5"/>
      <dgm:spPr>
        <a:xfrm>
          <a:off x="71603" y="205735"/>
          <a:ext cx="686371" cy="68637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52D7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7BA5C7E6-1604-47EE-AD4E-F81929E7A8A0}" type="pres">
      <dgm:prSet presAssocID="{07258B49-BA59-41E2-850A-322C4AB64AAF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F815E7-4AA9-4687-809E-757093150322}" type="pres">
      <dgm:prSet presAssocID="{07258B49-BA59-41E2-850A-322C4AB64AAF}" presName="accent_2" presStyleCnt="0"/>
      <dgm:spPr/>
    </dgm:pt>
    <dgm:pt modelId="{4DAD7744-740A-4760-A9F8-DFBE88BC3906}" type="pres">
      <dgm:prSet presAssocID="{07258B49-BA59-41E2-850A-322C4AB64AAF}" presName="accentRepeatNode" presStyleLbl="solidFgAcc1" presStyleIdx="1" presStyleCnt="5"/>
      <dgm:spPr>
        <a:xfrm>
          <a:off x="465070" y="1029118"/>
          <a:ext cx="686371" cy="68637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gm:spPr>
    </dgm:pt>
    <dgm:pt modelId="{7E041F80-EA59-7345-8193-EA83B2DC57B8}" type="pres">
      <dgm:prSet presAssocID="{949D2C10-A434-A446-8BB4-E741B64285E3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A08E5A-B74F-954F-B65A-49875DD62394}" type="pres">
      <dgm:prSet presAssocID="{949D2C10-A434-A446-8BB4-E741B64285E3}" presName="accent_3" presStyleCnt="0"/>
      <dgm:spPr/>
    </dgm:pt>
    <dgm:pt modelId="{57EBDF70-4ABF-8349-8DD6-7456CD630822}" type="pres">
      <dgm:prSet presAssocID="{949D2C10-A434-A446-8BB4-E741B64285E3}" presName="accentRepeatNode" presStyleLbl="solidFgAcc1" presStyleIdx="2" presStyleCnt="5"/>
      <dgm:spPr>
        <a:xfrm>
          <a:off x="585833" y="1852500"/>
          <a:ext cx="686371" cy="68637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gm:spPr>
    </dgm:pt>
    <dgm:pt modelId="{07FE8908-7A3C-7046-AA38-FDA4DD533A8A}" type="pres">
      <dgm:prSet presAssocID="{D628D451-7566-BD49-93B1-5DE46F0C2193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130A3-D28C-1049-9EFE-29427761921B}" type="pres">
      <dgm:prSet presAssocID="{D628D451-7566-BD49-93B1-5DE46F0C2193}" presName="accent_4" presStyleCnt="0"/>
      <dgm:spPr/>
    </dgm:pt>
    <dgm:pt modelId="{AF18BD52-8958-8B41-810A-80F9800BE5A6}" type="pres">
      <dgm:prSet presAssocID="{D628D451-7566-BD49-93B1-5DE46F0C2193}" presName="accentRepeatNode" presStyleLbl="solidFgAcc1" presStyleIdx="3" presStyleCnt="5"/>
      <dgm:spPr>
        <a:xfrm>
          <a:off x="465070" y="2675883"/>
          <a:ext cx="686371" cy="68637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gm:spPr>
    </dgm:pt>
    <dgm:pt modelId="{F823517A-8A6B-0345-97E6-FBA4147CAE4E}" type="pres">
      <dgm:prSet presAssocID="{91D043DC-C8F6-BD4B-860B-499E412E1A63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60ACF6-0BE6-BC4D-9766-AA09B32F2939}" type="pres">
      <dgm:prSet presAssocID="{91D043DC-C8F6-BD4B-860B-499E412E1A63}" presName="accent_5" presStyleCnt="0"/>
      <dgm:spPr/>
    </dgm:pt>
    <dgm:pt modelId="{F02110F9-45CE-CB46-99C5-97105687CE53}" type="pres">
      <dgm:prSet presAssocID="{91D043DC-C8F6-BD4B-860B-499E412E1A63}" presName="accentRepeatNode" presStyleLbl="solidFgAcc1" presStyleIdx="4" presStyleCnt="5"/>
      <dgm:spPr>
        <a:xfrm>
          <a:off x="71603" y="3499265"/>
          <a:ext cx="686371" cy="686371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gm:spPr>
    </dgm:pt>
  </dgm:ptLst>
  <dgm:cxnLst>
    <dgm:cxn modelId="{5CA0D0A8-1856-E54B-9157-6D9214D7B6E2}" type="presOf" srcId="{949D2C10-A434-A446-8BB4-E741B64285E3}" destId="{7E041F80-EA59-7345-8193-EA83B2DC57B8}" srcOrd="0" destOrd="0" presId="urn:microsoft.com/office/officeart/2008/layout/VerticalCurvedList"/>
    <dgm:cxn modelId="{0A0CD16F-6CB5-E64D-B248-5AF13FF08838}" type="presOf" srcId="{91D043DC-C8F6-BD4B-860B-499E412E1A63}" destId="{F823517A-8A6B-0345-97E6-FBA4147CAE4E}" srcOrd="0" destOrd="0" presId="urn:microsoft.com/office/officeart/2008/layout/VerticalCurvedList"/>
    <dgm:cxn modelId="{57DC987D-6545-43EA-9E6E-23A6AE195922}" srcId="{7EABB3CC-E34A-4034-A102-E1FBCE55BBA4}" destId="{07258B49-BA59-41E2-850A-322C4AB64AAF}" srcOrd="1" destOrd="0" parTransId="{D839D071-61E4-4149-8AC7-DD1596B1291E}" sibTransId="{DDE3DAA0-A2C0-4FD4-90C6-52DE2BD86D6A}"/>
    <dgm:cxn modelId="{98E24169-FEC3-9343-A2A2-997CDF67A9C0}" type="presOf" srcId="{D628D451-7566-BD49-93B1-5DE46F0C2193}" destId="{07FE8908-7A3C-7046-AA38-FDA4DD533A8A}" srcOrd="0" destOrd="0" presId="urn:microsoft.com/office/officeart/2008/layout/VerticalCurvedList"/>
    <dgm:cxn modelId="{A02A1DBD-95BB-D046-9679-49B81F5633F1}" srcId="{7EABB3CC-E34A-4034-A102-E1FBCE55BBA4}" destId="{D628D451-7566-BD49-93B1-5DE46F0C2193}" srcOrd="3" destOrd="0" parTransId="{E439E6DE-3FF8-AA42-95F9-CD5548516131}" sibTransId="{41D84BC1-05B5-DC41-AAD7-A27DE806D79F}"/>
    <dgm:cxn modelId="{F80DB877-40B5-4A5B-AA2D-FAA1110E1224}" type="presOf" srcId="{98E4B6F1-D66C-477F-AB07-E88D48E874EF}" destId="{ED31FA22-5064-41CC-AD70-52940FF4263A}" srcOrd="0" destOrd="0" presId="urn:microsoft.com/office/officeart/2008/layout/VerticalCurvedList"/>
    <dgm:cxn modelId="{FA4605F9-D50F-46D7-9192-35E9C8914160}" type="presOf" srcId="{7EABB3CC-E34A-4034-A102-E1FBCE55BBA4}" destId="{B2A63553-D7D2-41BD-A547-60CB6A22DF9D}" srcOrd="0" destOrd="0" presId="urn:microsoft.com/office/officeart/2008/layout/VerticalCurvedList"/>
    <dgm:cxn modelId="{DFE61755-1884-4373-BAAB-473A43AEF40D}" type="presOf" srcId="{07258B49-BA59-41E2-850A-322C4AB64AAF}" destId="{7BA5C7E6-1604-47EE-AD4E-F81929E7A8A0}" srcOrd="0" destOrd="0" presId="urn:microsoft.com/office/officeart/2008/layout/VerticalCurvedList"/>
    <dgm:cxn modelId="{CDFAED22-2E2B-2C46-9510-2977D6060322}" srcId="{7EABB3CC-E34A-4034-A102-E1FBCE55BBA4}" destId="{91D043DC-C8F6-BD4B-860B-499E412E1A63}" srcOrd="4" destOrd="0" parTransId="{D0F0A69B-5051-5845-A5B6-7734B9AF6A0F}" sibTransId="{5DF83184-402F-7540-8677-0B16C4BAADD1}"/>
    <dgm:cxn modelId="{A966C04F-32B4-4BB1-9517-C49E6404AC74}" type="presOf" srcId="{69448BC6-000B-4722-A96B-812CC0FBBE28}" destId="{9ED20850-43BB-4B30-AD76-42F9311A634D}" srcOrd="0" destOrd="0" presId="urn:microsoft.com/office/officeart/2008/layout/VerticalCurvedList"/>
    <dgm:cxn modelId="{5AFB5DF4-F958-784D-8E24-8D773B6A0A61}" srcId="{7EABB3CC-E34A-4034-A102-E1FBCE55BBA4}" destId="{949D2C10-A434-A446-8BB4-E741B64285E3}" srcOrd="2" destOrd="0" parTransId="{B630AD15-E015-EE42-85FA-35B5BB8CAD86}" sibTransId="{D7A323A0-E18A-3C47-A69E-4BD8DC23F96F}"/>
    <dgm:cxn modelId="{E0686F30-B6F6-4406-B806-5081D91F4B0D}" srcId="{7EABB3CC-E34A-4034-A102-E1FBCE55BBA4}" destId="{69448BC6-000B-4722-A96B-812CC0FBBE28}" srcOrd="0" destOrd="0" parTransId="{79CF58E0-A3DF-40FE-9521-2020674AC0F2}" sibTransId="{98E4B6F1-D66C-477F-AB07-E88D48E874EF}"/>
    <dgm:cxn modelId="{74601092-D0CF-46FF-8903-49E1F6D44985}" type="presParOf" srcId="{B2A63553-D7D2-41BD-A547-60CB6A22DF9D}" destId="{19441D67-7C3C-4D95-84E5-D9526DADF726}" srcOrd="0" destOrd="0" presId="urn:microsoft.com/office/officeart/2008/layout/VerticalCurvedList"/>
    <dgm:cxn modelId="{CA098837-A732-4D31-A32B-64E66E147987}" type="presParOf" srcId="{19441D67-7C3C-4D95-84E5-D9526DADF726}" destId="{FC1D5995-547A-4739-B555-36789EC9C581}" srcOrd="0" destOrd="0" presId="urn:microsoft.com/office/officeart/2008/layout/VerticalCurvedList"/>
    <dgm:cxn modelId="{1FC185C8-7A4C-4268-AD3D-F031BC103EE1}" type="presParOf" srcId="{FC1D5995-547A-4739-B555-36789EC9C581}" destId="{057BEF6C-89E8-41EA-887A-4B219D0EA5E2}" srcOrd="0" destOrd="0" presId="urn:microsoft.com/office/officeart/2008/layout/VerticalCurvedList"/>
    <dgm:cxn modelId="{D5E4AC28-7453-40AE-98A7-ABD685BBDACA}" type="presParOf" srcId="{FC1D5995-547A-4739-B555-36789EC9C581}" destId="{ED31FA22-5064-41CC-AD70-52940FF4263A}" srcOrd="1" destOrd="0" presId="urn:microsoft.com/office/officeart/2008/layout/VerticalCurvedList"/>
    <dgm:cxn modelId="{EF031B9F-6671-46C3-9D36-D3841FF560EA}" type="presParOf" srcId="{FC1D5995-547A-4739-B555-36789EC9C581}" destId="{819B42D7-23DB-4606-B4C1-8C86EC809DF7}" srcOrd="2" destOrd="0" presId="urn:microsoft.com/office/officeart/2008/layout/VerticalCurvedList"/>
    <dgm:cxn modelId="{EB97C0D6-9403-4406-8758-B07B8C3869F6}" type="presParOf" srcId="{FC1D5995-547A-4739-B555-36789EC9C581}" destId="{BD83EC5C-1316-4F80-BEF7-0BD85812C566}" srcOrd="3" destOrd="0" presId="urn:microsoft.com/office/officeart/2008/layout/VerticalCurvedList"/>
    <dgm:cxn modelId="{E134F490-9B69-49C3-9372-5700CDA297A6}" type="presParOf" srcId="{19441D67-7C3C-4D95-84E5-D9526DADF726}" destId="{9ED20850-43BB-4B30-AD76-42F9311A634D}" srcOrd="1" destOrd="0" presId="urn:microsoft.com/office/officeart/2008/layout/VerticalCurvedList"/>
    <dgm:cxn modelId="{03DFC524-C56A-477A-AA1D-5F64862C852D}" type="presParOf" srcId="{19441D67-7C3C-4D95-84E5-D9526DADF726}" destId="{5DD9057C-98A6-40EF-B9E8-CE08F4F68B86}" srcOrd="2" destOrd="0" presId="urn:microsoft.com/office/officeart/2008/layout/VerticalCurvedList"/>
    <dgm:cxn modelId="{13169D03-C71D-4E22-85B6-EFE50BD1D4E3}" type="presParOf" srcId="{5DD9057C-98A6-40EF-B9E8-CE08F4F68B86}" destId="{16DA1288-C5D9-4C05-B00A-8D2309290FAF}" srcOrd="0" destOrd="0" presId="urn:microsoft.com/office/officeart/2008/layout/VerticalCurvedList"/>
    <dgm:cxn modelId="{C3764A96-FAC9-4480-93B1-8C11134B7D64}" type="presParOf" srcId="{19441D67-7C3C-4D95-84E5-D9526DADF726}" destId="{7BA5C7E6-1604-47EE-AD4E-F81929E7A8A0}" srcOrd="3" destOrd="0" presId="urn:microsoft.com/office/officeart/2008/layout/VerticalCurvedList"/>
    <dgm:cxn modelId="{B47BFC91-F133-4B94-99F1-016C39717AC9}" type="presParOf" srcId="{19441D67-7C3C-4D95-84E5-D9526DADF726}" destId="{8CF815E7-4AA9-4687-809E-757093150322}" srcOrd="4" destOrd="0" presId="urn:microsoft.com/office/officeart/2008/layout/VerticalCurvedList"/>
    <dgm:cxn modelId="{230F73B3-075D-468C-921A-6A37D4625DB3}" type="presParOf" srcId="{8CF815E7-4AA9-4687-809E-757093150322}" destId="{4DAD7744-740A-4760-A9F8-DFBE88BC3906}" srcOrd="0" destOrd="0" presId="urn:microsoft.com/office/officeart/2008/layout/VerticalCurvedList"/>
    <dgm:cxn modelId="{97EAF885-3DB2-3A4A-8681-A832A653D1D5}" type="presParOf" srcId="{19441D67-7C3C-4D95-84E5-D9526DADF726}" destId="{7E041F80-EA59-7345-8193-EA83B2DC57B8}" srcOrd="5" destOrd="0" presId="urn:microsoft.com/office/officeart/2008/layout/VerticalCurvedList"/>
    <dgm:cxn modelId="{BF790A1A-4FE8-184B-BDE9-DF19B3273D12}" type="presParOf" srcId="{19441D67-7C3C-4D95-84E5-D9526DADF726}" destId="{B3A08E5A-B74F-954F-B65A-49875DD62394}" srcOrd="6" destOrd="0" presId="urn:microsoft.com/office/officeart/2008/layout/VerticalCurvedList"/>
    <dgm:cxn modelId="{E7BB9B5F-7312-E344-9830-937054A2573A}" type="presParOf" srcId="{B3A08E5A-B74F-954F-B65A-49875DD62394}" destId="{57EBDF70-4ABF-8349-8DD6-7456CD630822}" srcOrd="0" destOrd="0" presId="urn:microsoft.com/office/officeart/2008/layout/VerticalCurvedList"/>
    <dgm:cxn modelId="{BAA857A0-6452-0743-9A26-240A094D68DE}" type="presParOf" srcId="{19441D67-7C3C-4D95-84E5-D9526DADF726}" destId="{07FE8908-7A3C-7046-AA38-FDA4DD533A8A}" srcOrd="7" destOrd="0" presId="urn:microsoft.com/office/officeart/2008/layout/VerticalCurvedList"/>
    <dgm:cxn modelId="{16F318B2-0CF7-EA41-9C78-6C2173285EA6}" type="presParOf" srcId="{19441D67-7C3C-4D95-84E5-D9526DADF726}" destId="{167130A3-D28C-1049-9EFE-29427761921B}" srcOrd="8" destOrd="0" presId="urn:microsoft.com/office/officeart/2008/layout/VerticalCurvedList"/>
    <dgm:cxn modelId="{E349B747-DB9A-E64C-9044-35A405555759}" type="presParOf" srcId="{167130A3-D28C-1049-9EFE-29427761921B}" destId="{AF18BD52-8958-8B41-810A-80F9800BE5A6}" srcOrd="0" destOrd="0" presId="urn:microsoft.com/office/officeart/2008/layout/VerticalCurvedList"/>
    <dgm:cxn modelId="{D14BB4D2-57A1-CD4F-8BEF-149306B83DFC}" type="presParOf" srcId="{19441D67-7C3C-4D95-84E5-D9526DADF726}" destId="{F823517A-8A6B-0345-97E6-FBA4147CAE4E}" srcOrd="9" destOrd="0" presId="urn:microsoft.com/office/officeart/2008/layout/VerticalCurvedList"/>
    <dgm:cxn modelId="{21D61744-0D72-3742-81F4-AECB1D9E2487}" type="presParOf" srcId="{19441D67-7C3C-4D95-84E5-D9526DADF726}" destId="{E460ACF6-0BE6-BC4D-9766-AA09B32F2939}" srcOrd="10" destOrd="0" presId="urn:microsoft.com/office/officeart/2008/layout/VerticalCurvedList"/>
    <dgm:cxn modelId="{1C71FC3F-37D7-814A-961C-7D9BFFF4C090}" type="presParOf" srcId="{E460ACF6-0BE6-BC4D-9766-AA09B32F2939}" destId="{F02110F9-45CE-CB46-99C5-97105687CE5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1FA22-5064-41CC-AD70-52940FF4263A}">
      <dsp:nvSpPr>
        <dsp:cNvPr id="0" name=""/>
        <dsp:cNvSpPr/>
      </dsp:nvSpPr>
      <dsp:spPr>
        <a:xfrm>
          <a:off x="-7397051" y="-1131110"/>
          <a:ext cx="8807051" cy="8807051"/>
        </a:xfrm>
        <a:prstGeom prst="blockArc">
          <a:avLst>
            <a:gd name="adj1" fmla="val 18900000"/>
            <a:gd name="adj2" fmla="val 2700000"/>
            <a:gd name="adj3" fmla="val 245"/>
          </a:avLst>
        </a:prstGeom>
        <a:noFill/>
        <a:ln w="25400" cap="flat" cmpd="sng" algn="ctr">
          <a:solidFill>
            <a:srgbClr val="0F204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787385-5742-41DE-B59B-4C7F0AB13893}">
      <dsp:nvSpPr>
        <dsp:cNvPr id="0" name=""/>
        <dsp:cNvSpPr/>
      </dsp:nvSpPr>
      <dsp:spPr>
        <a:xfrm>
          <a:off x="908422" y="654483"/>
          <a:ext cx="9974058" cy="1308966"/>
        </a:xfrm>
        <a:prstGeom prst="rect">
          <a:avLst/>
        </a:prstGeo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8992" tIns="137160" rIns="137160" bIns="13716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November 14, 2022</a:t>
          </a:r>
        </a:p>
      </dsp:txBody>
      <dsp:txXfrm>
        <a:off x="908422" y="654483"/>
        <a:ext cx="9974058" cy="1308966"/>
      </dsp:txXfrm>
    </dsp:sp>
    <dsp:sp modelId="{57EBDF70-4ABF-8349-8DD6-7456CD630822}">
      <dsp:nvSpPr>
        <dsp:cNvPr id="0" name=""/>
        <dsp:cNvSpPr/>
      </dsp:nvSpPr>
      <dsp:spPr>
        <a:xfrm>
          <a:off x="90318" y="490862"/>
          <a:ext cx="1636207" cy="1636207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B0A708-DEEA-4C0E-A4E5-79284FDA43A6}">
      <dsp:nvSpPr>
        <dsp:cNvPr id="0" name=""/>
        <dsp:cNvSpPr/>
      </dsp:nvSpPr>
      <dsp:spPr>
        <a:xfrm>
          <a:off x="1384231" y="2617932"/>
          <a:ext cx="9498249" cy="1308966"/>
        </a:xfrm>
        <a:prstGeom prst="rect">
          <a:avLst/>
        </a:prstGeo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8992" tIns="137160" rIns="137160" bIns="13716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May 1, 2023</a:t>
          </a:r>
        </a:p>
      </dsp:txBody>
      <dsp:txXfrm>
        <a:off x="1384231" y="2617932"/>
        <a:ext cx="9498249" cy="1308966"/>
      </dsp:txXfrm>
    </dsp:sp>
    <dsp:sp modelId="{AF18BD52-8958-8B41-810A-80F9800BE5A6}">
      <dsp:nvSpPr>
        <dsp:cNvPr id="0" name=""/>
        <dsp:cNvSpPr/>
      </dsp:nvSpPr>
      <dsp:spPr>
        <a:xfrm>
          <a:off x="566127" y="2454311"/>
          <a:ext cx="1636207" cy="1636207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CDFD5-897C-4AD9-BB11-B4437AD9724D}">
      <dsp:nvSpPr>
        <dsp:cNvPr id="0" name=""/>
        <dsp:cNvSpPr/>
      </dsp:nvSpPr>
      <dsp:spPr>
        <a:xfrm>
          <a:off x="908422" y="4581381"/>
          <a:ext cx="9974058" cy="1308966"/>
        </a:xfrm>
        <a:prstGeom prst="rect">
          <a:avLst/>
        </a:prstGeo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8992" tIns="137160" rIns="137160" bIns="13716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June 1, 2023</a:t>
          </a:r>
        </a:p>
      </dsp:txBody>
      <dsp:txXfrm>
        <a:off x="908422" y="4581381"/>
        <a:ext cx="9974058" cy="1308966"/>
      </dsp:txXfrm>
    </dsp:sp>
    <dsp:sp modelId="{F02110F9-45CE-CB46-99C5-97105687CE53}">
      <dsp:nvSpPr>
        <dsp:cNvPr id="0" name=""/>
        <dsp:cNvSpPr/>
      </dsp:nvSpPr>
      <dsp:spPr>
        <a:xfrm>
          <a:off x="90318" y="4417760"/>
          <a:ext cx="1636207" cy="1636207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1FA22-5064-41CC-AD70-52940FF4263A}">
      <dsp:nvSpPr>
        <dsp:cNvPr id="0" name=""/>
        <dsp:cNvSpPr/>
      </dsp:nvSpPr>
      <dsp:spPr>
        <a:xfrm>
          <a:off x="-7397051" y="-1131110"/>
          <a:ext cx="8807051" cy="8807051"/>
        </a:xfrm>
        <a:prstGeom prst="blockArc">
          <a:avLst>
            <a:gd name="adj1" fmla="val 18900000"/>
            <a:gd name="adj2" fmla="val 2700000"/>
            <a:gd name="adj3" fmla="val 245"/>
          </a:avLst>
        </a:prstGeom>
        <a:noFill/>
        <a:ln w="25400" cap="flat" cmpd="sng" algn="ctr">
          <a:solidFill>
            <a:srgbClr val="0F204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787385-5742-41DE-B59B-4C7F0AB13893}">
      <dsp:nvSpPr>
        <dsp:cNvPr id="0" name=""/>
        <dsp:cNvSpPr/>
      </dsp:nvSpPr>
      <dsp:spPr>
        <a:xfrm>
          <a:off x="908422" y="654483"/>
          <a:ext cx="9974058" cy="1308966"/>
        </a:xfrm>
        <a:prstGeom prst="rect">
          <a:avLst/>
        </a:prstGeo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8992" tIns="137160" rIns="137160" bIns="13716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1180 – 1300</a:t>
          </a:r>
        </a:p>
      </dsp:txBody>
      <dsp:txXfrm>
        <a:off x="908422" y="654483"/>
        <a:ext cx="9974058" cy="1308966"/>
      </dsp:txXfrm>
    </dsp:sp>
    <dsp:sp modelId="{57EBDF70-4ABF-8349-8DD6-7456CD630822}">
      <dsp:nvSpPr>
        <dsp:cNvPr id="0" name=""/>
        <dsp:cNvSpPr/>
      </dsp:nvSpPr>
      <dsp:spPr>
        <a:xfrm>
          <a:off x="90318" y="490862"/>
          <a:ext cx="1636207" cy="1636207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B0A708-DEEA-4C0E-A4E5-79284FDA43A6}">
      <dsp:nvSpPr>
        <dsp:cNvPr id="0" name=""/>
        <dsp:cNvSpPr/>
      </dsp:nvSpPr>
      <dsp:spPr>
        <a:xfrm>
          <a:off x="1384231" y="2617932"/>
          <a:ext cx="9498249" cy="1308966"/>
        </a:xfrm>
        <a:prstGeom prst="rect">
          <a:avLst/>
        </a:prstGeo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8992" tIns="137160" rIns="137160" bIns="13716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24 – 27</a:t>
          </a:r>
        </a:p>
      </dsp:txBody>
      <dsp:txXfrm>
        <a:off x="1384231" y="2617932"/>
        <a:ext cx="9498249" cy="1308966"/>
      </dsp:txXfrm>
    </dsp:sp>
    <dsp:sp modelId="{AF18BD52-8958-8B41-810A-80F9800BE5A6}">
      <dsp:nvSpPr>
        <dsp:cNvPr id="0" name=""/>
        <dsp:cNvSpPr/>
      </dsp:nvSpPr>
      <dsp:spPr>
        <a:xfrm>
          <a:off x="566127" y="2454311"/>
          <a:ext cx="1636207" cy="1636207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CDFD5-897C-4AD9-BB11-B4437AD9724D}">
      <dsp:nvSpPr>
        <dsp:cNvPr id="0" name=""/>
        <dsp:cNvSpPr/>
      </dsp:nvSpPr>
      <dsp:spPr>
        <a:xfrm>
          <a:off x="908422" y="4581381"/>
          <a:ext cx="9974058" cy="1308966"/>
        </a:xfrm>
        <a:prstGeom prst="rect">
          <a:avLst/>
        </a:prstGeo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8992" tIns="137160" rIns="137160" bIns="13716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3.5 – 4.4</a:t>
          </a:r>
        </a:p>
      </dsp:txBody>
      <dsp:txXfrm>
        <a:off x="908422" y="4581381"/>
        <a:ext cx="9974058" cy="1308966"/>
      </dsp:txXfrm>
    </dsp:sp>
    <dsp:sp modelId="{F02110F9-45CE-CB46-99C5-97105687CE53}">
      <dsp:nvSpPr>
        <dsp:cNvPr id="0" name=""/>
        <dsp:cNvSpPr/>
      </dsp:nvSpPr>
      <dsp:spPr>
        <a:xfrm>
          <a:off x="90318" y="4417760"/>
          <a:ext cx="1636207" cy="1636207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1FA22-5064-41CC-AD70-52940FF4263A}">
      <dsp:nvSpPr>
        <dsp:cNvPr id="0" name=""/>
        <dsp:cNvSpPr/>
      </dsp:nvSpPr>
      <dsp:spPr>
        <a:xfrm>
          <a:off x="-7397051" y="-1131110"/>
          <a:ext cx="8807051" cy="8807051"/>
        </a:xfrm>
        <a:prstGeom prst="blockArc">
          <a:avLst>
            <a:gd name="adj1" fmla="val 18900000"/>
            <a:gd name="adj2" fmla="val 2700000"/>
            <a:gd name="adj3" fmla="val 245"/>
          </a:avLst>
        </a:prstGeom>
        <a:noFill/>
        <a:ln w="25400" cap="flat" cmpd="sng" algn="ctr">
          <a:solidFill>
            <a:srgbClr val="0F204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787385-5742-41DE-B59B-4C7F0AB13893}">
      <dsp:nvSpPr>
        <dsp:cNvPr id="0" name=""/>
        <dsp:cNvSpPr/>
      </dsp:nvSpPr>
      <dsp:spPr>
        <a:xfrm>
          <a:off x="908422" y="654483"/>
          <a:ext cx="9974058" cy="1308966"/>
        </a:xfrm>
        <a:prstGeom prst="rect">
          <a:avLst/>
        </a:prstGeo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8992" tIns="137160" rIns="137160" bIns="13716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1050 – 1170</a:t>
          </a:r>
        </a:p>
      </dsp:txBody>
      <dsp:txXfrm>
        <a:off x="908422" y="654483"/>
        <a:ext cx="9974058" cy="1308966"/>
      </dsp:txXfrm>
    </dsp:sp>
    <dsp:sp modelId="{57EBDF70-4ABF-8349-8DD6-7456CD630822}">
      <dsp:nvSpPr>
        <dsp:cNvPr id="0" name=""/>
        <dsp:cNvSpPr/>
      </dsp:nvSpPr>
      <dsp:spPr>
        <a:xfrm>
          <a:off x="90318" y="490862"/>
          <a:ext cx="1636207" cy="1636207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B0A708-DEEA-4C0E-A4E5-79284FDA43A6}">
      <dsp:nvSpPr>
        <dsp:cNvPr id="0" name=""/>
        <dsp:cNvSpPr/>
      </dsp:nvSpPr>
      <dsp:spPr>
        <a:xfrm>
          <a:off x="1384231" y="2617932"/>
          <a:ext cx="9498249" cy="1308966"/>
        </a:xfrm>
        <a:prstGeom prst="rect">
          <a:avLst/>
        </a:prstGeo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8992" tIns="137160" rIns="137160" bIns="13716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20 – 23</a:t>
          </a:r>
        </a:p>
      </dsp:txBody>
      <dsp:txXfrm>
        <a:off x="1384231" y="2617932"/>
        <a:ext cx="9498249" cy="1308966"/>
      </dsp:txXfrm>
    </dsp:sp>
    <dsp:sp modelId="{AF18BD52-8958-8B41-810A-80F9800BE5A6}">
      <dsp:nvSpPr>
        <dsp:cNvPr id="0" name=""/>
        <dsp:cNvSpPr/>
      </dsp:nvSpPr>
      <dsp:spPr>
        <a:xfrm>
          <a:off x="566127" y="2454311"/>
          <a:ext cx="1636207" cy="1636207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CDFD5-897C-4AD9-BB11-B4437AD9724D}">
      <dsp:nvSpPr>
        <dsp:cNvPr id="0" name=""/>
        <dsp:cNvSpPr/>
      </dsp:nvSpPr>
      <dsp:spPr>
        <a:xfrm>
          <a:off x="908422" y="4581381"/>
          <a:ext cx="9974058" cy="1308966"/>
        </a:xfrm>
        <a:prstGeom prst="rect">
          <a:avLst/>
        </a:prstGeo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8992" tIns="137160" rIns="137160" bIns="13716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3.0 – 3.4</a:t>
          </a:r>
        </a:p>
      </dsp:txBody>
      <dsp:txXfrm>
        <a:off x="908422" y="4581381"/>
        <a:ext cx="9974058" cy="1308966"/>
      </dsp:txXfrm>
    </dsp:sp>
    <dsp:sp modelId="{F02110F9-45CE-CB46-99C5-97105687CE53}">
      <dsp:nvSpPr>
        <dsp:cNvPr id="0" name=""/>
        <dsp:cNvSpPr/>
      </dsp:nvSpPr>
      <dsp:spPr>
        <a:xfrm>
          <a:off x="90318" y="4417760"/>
          <a:ext cx="1636207" cy="1636207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1FA22-5064-41CC-AD70-52940FF4263A}">
      <dsp:nvSpPr>
        <dsp:cNvPr id="0" name=""/>
        <dsp:cNvSpPr/>
      </dsp:nvSpPr>
      <dsp:spPr>
        <a:xfrm>
          <a:off x="-7401101" y="-1131110"/>
          <a:ext cx="8807051" cy="8807051"/>
        </a:xfrm>
        <a:prstGeom prst="blockArc">
          <a:avLst>
            <a:gd name="adj1" fmla="val 18900000"/>
            <a:gd name="adj2" fmla="val 2700000"/>
            <a:gd name="adj3" fmla="val 365"/>
          </a:avLst>
        </a:prstGeom>
        <a:solidFill>
          <a:schemeClr val="tx1"/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D20850-43BB-4B30-AD76-42F9311A634D}">
      <dsp:nvSpPr>
        <dsp:cNvPr id="0" name=""/>
        <dsp:cNvSpPr/>
      </dsp:nvSpPr>
      <dsp:spPr>
        <a:xfrm>
          <a:off x="613781" y="408920"/>
          <a:ext cx="10264649" cy="818365"/>
        </a:xfrm>
        <a:prstGeom prst="rect">
          <a:avLst/>
        </a:prstGeo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578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Institutional application opens: </a:t>
          </a:r>
          <a:r>
            <a:rPr lang="en-US" sz="3100" i="1" kern="12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unf.edu/apply</a:t>
          </a:r>
        </a:p>
      </dsp:txBody>
      <dsp:txXfrm>
        <a:off x="613781" y="408920"/>
        <a:ext cx="10264649" cy="818365"/>
      </dsp:txXfrm>
    </dsp:sp>
    <dsp:sp modelId="{16DA1288-C5D9-4C05-B00A-8D2309290FAF}">
      <dsp:nvSpPr>
        <dsp:cNvPr id="0" name=""/>
        <dsp:cNvSpPr/>
      </dsp:nvSpPr>
      <dsp:spPr>
        <a:xfrm>
          <a:off x="102303" y="306625"/>
          <a:ext cx="1022956" cy="1022956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52D7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A5C7E6-1604-47EE-AD4E-F81929E7A8A0}">
      <dsp:nvSpPr>
        <dsp:cNvPr id="0" name=""/>
        <dsp:cNvSpPr/>
      </dsp:nvSpPr>
      <dsp:spPr>
        <a:xfrm>
          <a:off x="1200198" y="1636076"/>
          <a:ext cx="9678232" cy="818365"/>
        </a:xfrm>
        <a:prstGeom prst="rect">
          <a:avLst/>
        </a:prstGeo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578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On-site admission decisions at Apply in July events</a:t>
          </a:r>
        </a:p>
      </dsp:txBody>
      <dsp:txXfrm>
        <a:off x="1200198" y="1636076"/>
        <a:ext cx="9678232" cy="818365"/>
      </dsp:txXfrm>
    </dsp:sp>
    <dsp:sp modelId="{4DAD7744-740A-4760-A9F8-DFBE88BC3906}">
      <dsp:nvSpPr>
        <dsp:cNvPr id="0" name=""/>
        <dsp:cNvSpPr/>
      </dsp:nvSpPr>
      <dsp:spPr>
        <a:xfrm>
          <a:off x="688720" y="1533780"/>
          <a:ext cx="1022956" cy="1022956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041F80-EA59-7345-8193-EA83B2DC57B8}">
      <dsp:nvSpPr>
        <dsp:cNvPr id="0" name=""/>
        <dsp:cNvSpPr/>
      </dsp:nvSpPr>
      <dsp:spPr>
        <a:xfrm>
          <a:off x="1380181" y="2863232"/>
          <a:ext cx="9498249" cy="818365"/>
        </a:xfrm>
        <a:prstGeom prst="rect">
          <a:avLst/>
        </a:prstGeo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578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Common App and SSAR become available</a:t>
          </a:r>
        </a:p>
      </dsp:txBody>
      <dsp:txXfrm>
        <a:off x="1380181" y="2863232"/>
        <a:ext cx="9498249" cy="818365"/>
      </dsp:txXfrm>
    </dsp:sp>
    <dsp:sp modelId="{57EBDF70-4ABF-8349-8DD6-7456CD630822}">
      <dsp:nvSpPr>
        <dsp:cNvPr id="0" name=""/>
        <dsp:cNvSpPr/>
      </dsp:nvSpPr>
      <dsp:spPr>
        <a:xfrm>
          <a:off x="868703" y="2760936"/>
          <a:ext cx="1022956" cy="1022956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FE8908-7A3C-7046-AA38-FDA4DD533A8A}">
      <dsp:nvSpPr>
        <dsp:cNvPr id="0" name=""/>
        <dsp:cNvSpPr/>
      </dsp:nvSpPr>
      <dsp:spPr>
        <a:xfrm>
          <a:off x="1200198" y="4090387"/>
          <a:ext cx="9678232" cy="818365"/>
        </a:xfrm>
        <a:prstGeom prst="rect">
          <a:avLst/>
        </a:prstGeo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578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Rolling admissions</a:t>
          </a:r>
        </a:p>
      </dsp:txBody>
      <dsp:txXfrm>
        <a:off x="1200198" y="4090387"/>
        <a:ext cx="9678232" cy="818365"/>
      </dsp:txXfrm>
    </dsp:sp>
    <dsp:sp modelId="{AF18BD52-8958-8B41-810A-80F9800BE5A6}">
      <dsp:nvSpPr>
        <dsp:cNvPr id="0" name=""/>
        <dsp:cNvSpPr/>
      </dsp:nvSpPr>
      <dsp:spPr>
        <a:xfrm>
          <a:off x="688720" y="3988092"/>
          <a:ext cx="1022956" cy="1022956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3517A-8A6B-0345-97E6-FBA4147CAE4E}">
      <dsp:nvSpPr>
        <dsp:cNvPr id="0" name=""/>
        <dsp:cNvSpPr/>
      </dsp:nvSpPr>
      <dsp:spPr>
        <a:xfrm>
          <a:off x="613781" y="5317543"/>
          <a:ext cx="10264649" cy="818365"/>
        </a:xfrm>
        <a:prstGeom prst="rect">
          <a:avLst/>
        </a:prstGeom>
        <a:solidFill>
          <a:srgbClr val="0F2043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578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rgbClr val="FFFFFF"/>
              </a:solidFill>
              <a:latin typeface="Assistant Bold" panose="020B0604020202020204" charset="-79"/>
              <a:ea typeface="+mn-ea"/>
              <a:cs typeface="Assistant Bold" panose="020B0604020202020204" charset="-79"/>
            </a:rPr>
            <a:t>Financial aid and scholarship priority deadline</a:t>
          </a:r>
        </a:p>
      </dsp:txBody>
      <dsp:txXfrm>
        <a:off x="613781" y="5317543"/>
        <a:ext cx="10264649" cy="818365"/>
      </dsp:txXfrm>
    </dsp:sp>
    <dsp:sp modelId="{F02110F9-45CE-CB46-99C5-97105687CE53}">
      <dsp:nvSpPr>
        <dsp:cNvPr id="0" name=""/>
        <dsp:cNvSpPr/>
      </dsp:nvSpPr>
      <dsp:spPr>
        <a:xfrm>
          <a:off x="102303" y="5215247"/>
          <a:ext cx="1022956" cy="1022956"/>
        </a:xfrm>
        <a:prstGeom prst="ellipse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0F204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D6B76-EC16-42DD-9BE0-687183667710}" type="datetimeFigureOut">
              <a:rPr lang="en-US" smtClean="0"/>
              <a:t>9/20/2022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4832A-A0AF-47EA-A4EE-1D0EF8BC8F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17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98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083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95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324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27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088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342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075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033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505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74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80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49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029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130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757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717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490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788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09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4832A-A0AF-47EA-A4EE-1D0EF8BC8FA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8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1875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1875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1875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1875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1875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1875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1875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1875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1875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1875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1875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875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unf.edu/Uniquely_UNF/?gclid=Cj0KCQjwqKuKBhCxARIsACf4XuHxG4mawaJCuj0o0Bz8oTdQMxcf7ybQy5CJ-ZxcnYW2JcTIMz4jFdEaAlQIEALw_wcB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unf.edu/Uniquely_UNF/?gclid=Cj0KCQjwqKuKBhCxARIsACf4XuHxG4mawaJCuj0o0Bz8oTdQMxcf7ybQy5CJ-ZxcnYW2JcTIMz4jFdEaAlQIEALw_wcB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9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714500" cy="102870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0" y="8572500"/>
            <a:ext cx="1714500" cy="171450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pic>
        <p:nvPicPr>
          <p:cNvPr id="5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14500" y="478060"/>
            <a:ext cx="16573500" cy="933088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5400000">
            <a:off x="-2752342" y="4353758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002D72"/>
                </a:solidFill>
                <a:latin typeface="Arimo Bold"/>
              </a:rPr>
              <a:t>UNIVERSITY OF NORTH FLORIDA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5363" t="6758" r="37913" b="44112"/>
          <a:stretch>
            <a:fillRect/>
          </a:stretch>
        </p:blipFill>
        <p:spPr>
          <a:xfrm>
            <a:off x="304982" y="8936654"/>
            <a:ext cx="1104536" cy="986193"/>
          </a:xfrm>
          <a:prstGeom prst="rect">
            <a:avLst/>
          </a:prstGeom>
        </p:spPr>
      </p:pic>
    </p:spTree>
  </p:cSld>
  <p:clrMapOvr>
    <a:masterClrMapping/>
  </p:clrMapOvr>
  <p:transition spd="med" advClick="0" advTm="1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2">
            <a:extLst>
              <a:ext uri="{FF2B5EF4-FFF2-40B4-BE49-F238E27FC236}">
                <a16:creationId xmlns:a16="http://schemas.microsoft.com/office/drawing/2014/main" id="{9A4BECB3-B079-47E5-8AC0-72ABC8E6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90" r="939" b="23578"/>
          <a:stretch/>
        </p:blipFill>
        <p:spPr>
          <a:xfrm>
            <a:off x="0" y="-1"/>
            <a:ext cx="18288000" cy="87323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AutoShape 6"/>
          <p:cNvSpPr/>
          <p:nvPr/>
        </p:nvSpPr>
        <p:spPr>
          <a:xfrm rot="5400000">
            <a:off x="8286750" y="285750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7" name="Group 7"/>
          <p:cNvGrpSpPr/>
          <p:nvPr/>
        </p:nvGrpSpPr>
        <p:grpSpPr>
          <a:xfrm>
            <a:off x="16573500" y="8572500"/>
            <a:ext cx="1714500" cy="1714500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66969" y="9225932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l="25363" t="6758" r="37913" b="44112"/>
          <a:stretch>
            <a:fillRect/>
          </a:stretch>
        </p:blipFill>
        <p:spPr>
          <a:xfrm>
            <a:off x="16878482" y="8936654"/>
            <a:ext cx="1104536" cy="9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44746"/>
      </p:ext>
    </p:extLst>
  </p:cSld>
  <p:clrMapOvr>
    <a:masterClrMapping/>
  </p:clrMapOvr>
  <p:transition spd="med" advClick="0" advTm="1875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/>
          <p:nvPr/>
        </p:nvSpPr>
        <p:spPr>
          <a:xfrm rot="5400000">
            <a:off x="13934457" y="4596244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1430000" y="3120576"/>
            <a:ext cx="6677765" cy="5909310"/>
            <a:chOff x="0" y="-1927777"/>
            <a:chExt cx="10483763" cy="7879083"/>
          </a:xfrm>
        </p:grpSpPr>
        <p:sp>
          <p:nvSpPr>
            <p:cNvPr id="34" name="TextBox 34"/>
            <p:cNvSpPr txBox="1"/>
            <p:nvPr/>
          </p:nvSpPr>
          <p:spPr>
            <a:xfrm>
              <a:off x="1943254" y="-1927777"/>
              <a:ext cx="8540509" cy="78790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F2043"/>
                  </a:solidFill>
                  <a:latin typeface="Assistant Bold" panose="020B0604020202020204" charset="-79"/>
                  <a:cs typeface="Assistant Bold" panose="020B0604020202020204" charset="-79"/>
                </a:rPr>
                <a:t>UNF is recognized as “Best of the Best” by Campus Pride, the preeminent resource for LGBTQ advocacy in higher education.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653992"/>
              <a:ext cx="8758659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endParaRPr dirty="0"/>
            </a:p>
          </p:txBody>
        </p:sp>
      </p:grpSp>
      <p:pic>
        <p:nvPicPr>
          <p:cNvPr id="41" name="Picture Placeholder 2">
            <a:extLst>
              <a:ext uri="{FF2B5EF4-FFF2-40B4-BE49-F238E27FC236}">
                <a16:creationId xmlns:a16="http://schemas.microsoft.com/office/drawing/2014/main" id="{2295D211-3F2D-4E62-A01F-8897B97CC1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9" r="19083"/>
          <a:stretch/>
        </p:blipFill>
        <p:spPr>
          <a:xfrm>
            <a:off x="0" y="1711256"/>
            <a:ext cx="12470005" cy="86049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42" name="AutoShape 6">
            <a:extLst>
              <a:ext uri="{FF2B5EF4-FFF2-40B4-BE49-F238E27FC236}">
                <a16:creationId xmlns:a16="http://schemas.microsoft.com/office/drawing/2014/main" id="{EBCFDD50-0966-4029-8F8D-9F3FB329F653}"/>
              </a:ext>
            </a:extLst>
          </p:cNvPr>
          <p:cNvSpPr/>
          <p:nvPr/>
        </p:nvSpPr>
        <p:spPr>
          <a:xfrm rot="5400000">
            <a:off x="8286750" y="-8289994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43" name="Group 7">
            <a:extLst>
              <a:ext uri="{FF2B5EF4-FFF2-40B4-BE49-F238E27FC236}">
                <a16:creationId xmlns:a16="http://schemas.microsoft.com/office/drawing/2014/main" id="{6066460B-E151-4BDC-8114-01360917206A}"/>
              </a:ext>
            </a:extLst>
          </p:cNvPr>
          <p:cNvGrpSpPr/>
          <p:nvPr/>
        </p:nvGrpSpPr>
        <p:grpSpPr>
          <a:xfrm>
            <a:off x="16573500" y="-3244"/>
            <a:ext cx="1714500" cy="1714500"/>
            <a:chOff x="0" y="0"/>
            <a:chExt cx="1913890" cy="1913890"/>
          </a:xfrm>
        </p:grpSpPr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205BB01E-1F65-4BD9-BAEB-37E0AD9BC5C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45" name="TextBox 11">
            <a:extLst>
              <a:ext uri="{FF2B5EF4-FFF2-40B4-BE49-F238E27FC236}">
                <a16:creationId xmlns:a16="http://schemas.microsoft.com/office/drawing/2014/main" id="{E161968B-531B-48E4-A21F-1B79940A955E}"/>
              </a:ext>
            </a:extLst>
          </p:cNvPr>
          <p:cNvSpPr txBox="1"/>
          <p:nvPr/>
        </p:nvSpPr>
        <p:spPr>
          <a:xfrm>
            <a:off x="966969" y="650188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46" name="Picture 15">
            <a:extLst>
              <a:ext uri="{FF2B5EF4-FFF2-40B4-BE49-F238E27FC236}">
                <a16:creationId xmlns:a16="http://schemas.microsoft.com/office/drawing/2014/main" id="{632F681B-FCA8-42FD-9AD7-48E3F7D124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363" t="6758" r="37913" b="44112"/>
          <a:stretch>
            <a:fillRect/>
          </a:stretch>
        </p:blipFill>
        <p:spPr>
          <a:xfrm>
            <a:off x="16878482" y="360910"/>
            <a:ext cx="1104536" cy="98619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0DCEF10-BEEE-484F-B241-09610D7A9268}"/>
              </a:ext>
            </a:extLst>
          </p:cNvPr>
          <p:cNvSpPr txBox="1"/>
          <p:nvPr/>
        </p:nvSpPr>
        <p:spPr>
          <a:xfrm>
            <a:off x="0" y="9405979"/>
            <a:ext cx="7162800" cy="461665"/>
          </a:xfrm>
          <a:prstGeom prst="rect">
            <a:avLst/>
          </a:prstGeom>
          <a:solidFill>
            <a:srgbClr val="00AAD3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" panose="020B0604020202020204" charset="-79"/>
                <a:cs typeface="Assistant Bold" panose="020B0604020202020204" charset="-79"/>
              </a:rPr>
              <a:t>Osprey Life</a:t>
            </a:r>
          </a:p>
        </p:txBody>
      </p:sp>
    </p:spTree>
  </p:cSld>
  <p:clrMapOvr>
    <a:masterClrMapping/>
  </p:clrMapOvr>
  <p:transition spd="med" advClick="0" advTm="1875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2">
            <a:extLst>
              <a:ext uri="{FF2B5EF4-FFF2-40B4-BE49-F238E27FC236}">
                <a16:creationId xmlns:a16="http://schemas.microsoft.com/office/drawing/2014/main" id="{61996BA4-B7BD-4E91-B120-404CA0B7D8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29" r="772" b="14529"/>
          <a:stretch/>
        </p:blipFill>
        <p:spPr>
          <a:xfrm>
            <a:off x="0" y="0"/>
            <a:ext cx="18288000" cy="871759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AutoShape 6"/>
          <p:cNvSpPr/>
          <p:nvPr/>
        </p:nvSpPr>
        <p:spPr>
          <a:xfrm rot="5400000">
            <a:off x="8286750" y="285750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7" name="Group 7"/>
          <p:cNvGrpSpPr/>
          <p:nvPr/>
        </p:nvGrpSpPr>
        <p:grpSpPr>
          <a:xfrm>
            <a:off x="16573500" y="8572500"/>
            <a:ext cx="1714500" cy="1714500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66969" y="9225932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l="25363" t="6758" r="37913" b="44112"/>
          <a:stretch>
            <a:fillRect/>
          </a:stretch>
        </p:blipFill>
        <p:spPr>
          <a:xfrm>
            <a:off x="16878482" y="8936654"/>
            <a:ext cx="1104536" cy="9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76096"/>
      </p:ext>
    </p:extLst>
  </p:cSld>
  <p:clrMapOvr>
    <a:masterClrMapping/>
  </p:clrMapOvr>
  <p:transition spd="med" advClick="0" advTm="1875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2">
            <a:extLst>
              <a:ext uri="{FF2B5EF4-FFF2-40B4-BE49-F238E27FC236}">
                <a16:creationId xmlns:a16="http://schemas.microsoft.com/office/drawing/2014/main" id="{6DAF399D-FE63-43A5-84D8-BB5F13F71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29" r="31445" b="14529"/>
          <a:stretch/>
        </p:blipFill>
        <p:spPr>
          <a:xfrm>
            <a:off x="-19670" y="1711256"/>
            <a:ext cx="12455938" cy="859406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6" name="TextBox 26"/>
          <p:cNvSpPr txBox="1"/>
          <p:nvPr/>
        </p:nvSpPr>
        <p:spPr>
          <a:xfrm rot="5400000">
            <a:off x="13934457" y="4596244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1563772" y="3695700"/>
            <a:ext cx="6695350" cy="3916200"/>
            <a:chOff x="0" y="-1694789"/>
            <a:chExt cx="10511370" cy="5221602"/>
          </a:xfrm>
        </p:grpSpPr>
        <p:sp>
          <p:nvSpPr>
            <p:cNvPr id="34" name="TextBox 34"/>
            <p:cNvSpPr txBox="1"/>
            <p:nvPr/>
          </p:nvSpPr>
          <p:spPr>
            <a:xfrm>
              <a:off x="1970861" y="-1694789"/>
              <a:ext cx="8540509" cy="52216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F2043"/>
                  </a:solidFill>
                  <a:effectLst/>
                  <a:uLnTx/>
                  <a:uFillTx/>
                  <a:latin typeface="Assistant Bold" panose="020B0604020202020204" charset="-79"/>
                  <a:ea typeface="Open Sans" panose="020B0606030504020204" pitchFamily="34" charset="0"/>
                  <a:cs typeface="Assistant Bold" panose="020B0604020202020204" charset="-79"/>
                </a:rPr>
                <a:t>We now have over $1 million per year in MedNexus scholarships for Nursing students.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653992"/>
              <a:ext cx="8758659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endParaRPr dirty="0"/>
            </a:p>
          </p:txBody>
        </p:sp>
      </p:grpSp>
      <p:sp>
        <p:nvSpPr>
          <p:cNvPr id="42" name="AutoShape 6">
            <a:extLst>
              <a:ext uri="{FF2B5EF4-FFF2-40B4-BE49-F238E27FC236}">
                <a16:creationId xmlns:a16="http://schemas.microsoft.com/office/drawing/2014/main" id="{EBCFDD50-0966-4029-8F8D-9F3FB329F653}"/>
              </a:ext>
            </a:extLst>
          </p:cNvPr>
          <p:cNvSpPr/>
          <p:nvPr/>
        </p:nvSpPr>
        <p:spPr>
          <a:xfrm rot="5400000">
            <a:off x="8286750" y="-8289994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43" name="Group 7">
            <a:extLst>
              <a:ext uri="{FF2B5EF4-FFF2-40B4-BE49-F238E27FC236}">
                <a16:creationId xmlns:a16="http://schemas.microsoft.com/office/drawing/2014/main" id="{6066460B-E151-4BDC-8114-01360917206A}"/>
              </a:ext>
            </a:extLst>
          </p:cNvPr>
          <p:cNvGrpSpPr/>
          <p:nvPr/>
        </p:nvGrpSpPr>
        <p:grpSpPr>
          <a:xfrm>
            <a:off x="16573500" y="-3244"/>
            <a:ext cx="1714500" cy="1714500"/>
            <a:chOff x="0" y="0"/>
            <a:chExt cx="1913890" cy="1913890"/>
          </a:xfrm>
        </p:grpSpPr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205BB01E-1F65-4BD9-BAEB-37E0AD9BC5C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45" name="TextBox 11">
            <a:extLst>
              <a:ext uri="{FF2B5EF4-FFF2-40B4-BE49-F238E27FC236}">
                <a16:creationId xmlns:a16="http://schemas.microsoft.com/office/drawing/2014/main" id="{E161968B-531B-48E4-A21F-1B79940A955E}"/>
              </a:ext>
            </a:extLst>
          </p:cNvPr>
          <p:cNvSpPr txBox="1"/>
          <p:nvPr/>
        </p:nvSpPr>
        <p:spPr>
          <a:xfrm>
            <a:off x="966969" y="650188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46" name="Picture 15">
            <a:extLst>
              <a:ext uri="{FF2B5EF4-FFF2-40B4-BE49-F238E27FC236}">
                <a16:creationId xmlns:a16="http://schemas.microsoft.com/office/drawing/2014/main" id="{632F681B-FCA8-42FD-9AD7-48E3F7D124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363" t="6758" r="37913" b="44112"/>
          <a:stretch>
            <a:fillRect/>
          </a:stretch>
        </p:blipFill>
        <p:spPr>
          <a:xfrm>
            <a:off x="16878482" y="360910"/>
            <a:ext cx="1104536" cy="98619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0DCEF10-BEEE-484F-B241-09610D7A9268}"/>
              </a:ext>
            </a:extLst>
          </p:cNvPr>
          <p:cNvSpPr txBox="1"/>
          <p:nvPr/>
        </p:nvSpPr>
        <p:spPr>
          <a:xfrm>
            <a:off x="0" y="9405979"/>
            <a:ext cx="7162800" cy="461665"/>
          </a:xfrm>
          <a:prstGeom prst="rect">
            <a:avLst/>
          </a:prstGeom>
          <a:solidFill>
            <a:srgbClr val="00AAD3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FFFF"/>
                </a:solidFill>
                <a:latin typeface="Assistant Bold" panose="020B0604020202020204" charset="-79"/>
                <a:cs typeface="Assistant Bold" panose="020B0604020202020204" charset="-79"/>
              </a:rPr>
              <a:t>Brooks College of Health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83378577"/>
      </p:ext>
    </p:extLst>
  </p:cSld>
  <p:clrMapOvr>
    <a:masterClrMapping/>
  </p:clrMapOvr>
  <p:transition spd="med" advClick="0" advTm="1875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2">
            <a:extLst>
              <a:ext uri="{FF2B5EF4-FFF2-40B4-BE49-F238E27FC236}">
                <a16:creationId xmlns:a16="http://schemas.microsoft.com/office/drawing/2014/main" id="{BB4F89F3-9567-4D85-860C-EBA4C1B143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5" r="573" b="18825"/>
          <a:stretch/>
        </p:blipFill>
        <p:spPr>
          <a:xfrm>
            <a:off x="0" y="0"/>
            <a:ext cx="18288000" cy="870021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AutoShape 6"/>
          <p:cNvSpPr/>
          <p:nvPr/>
        </p:nvSpPr>
        <p:spPr>
          <a:xfrm rot="5400000">
            <a:off x="8286750" y="285750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7" name="Group 7"/>
          <p:cNvGrpSpPr/>
          <p:nvPr/>
        </p:nvGrpSpPr>
        <p:grpSpPr>
          <a:xfrm>
            <a:off x="16573500" y="8572500"/>
            <a:ext cx="1714500" cy="1714500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66969" y="9225932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l="25363" t="6758" r="37913" b="44112"/>
          <a:stretch>
            <a:fillRect/>
          </a:stretch>
        </p:blipFill>
        <p:spPr>
          <a:xfrm>
            <a:off x="16878482" y="8936654"/>
            <a:ext cx="1104536" cy="9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9409"/>
      </p:ext>
    </p:extLst>
  </p:cSld>
  <p:clrMapOvr>
    <a:masterClrMapping/>
  </p:clrMapOvr>
  <p:transition spd="med" advClick="0" advTm="1875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4">
            <a:extLst>
              <a:ext uri="{FF2B5EF4-FFF2-40B4-BE49-F238E27FC236}">
                <a16:creationId xmlns:a16="http://schemas.microsoft.com/office/drawing/2014/main" id="{70642702-EEFD-4D71-B0CF-133825661A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"/>
          <a:stretch/>
        </p:blipFill>
        <p:spPr>
          <a:xfrm>
            <a:off x="9698" y="1711256"/>
            <a:ext cx="12698891" cy="8575744"/>
          </a:xfrm>
          <a:prstGeom prst="rect">
            <a:avLst/>
          </a:prstGeom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sp>
        <p:nvSpPr>
          <p:cNvPr id="26" name="TextBox 26"/>
          <p:cNvSpPr txBox="1"/>
          <p:nvPr/>
        </p:nvSpPr>
        <p:spPr>
          <a:xfrm rot="5400000">
            <a:off x="13934457" y="4596244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1487620" y="3413805"/>
            <a:ext cx="6789244" cy="5170646"/>
            <a:chOff x="0" y="-2932108"/>
            <a:chExt cx="10658779" cy="6894197"/>
          </a:xfrm>
        </p:grpSpPr>
        <p:sp>
          <p:nvSpPr>
            <p:cNvPr id="34" name="TextBox 34"/>
            <p:cNvSpPr txBox="1"/>
            <p:nvPr/>
          </p:nvSpPr>
          <p:spPr>
            <a:xfrm>
              <a:off x="2118270" y="-2932108"/>
              <a:ext cx="8540509" cy="68941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F2043"/>
                  </a:solidFill>
                  <a:latin typeface="Assistant Bold" panose="020B0604020202020204" charset="-79"/>
                  <a:cs typeface="Assistant Bold" panose="020B0604020202020204" charset="-79"/>
                </a:rPr>
                <a:t>77 percent of students take part in internships and other real-world experiences in their field prior to graduation. 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653992"/>
              <a:ext cx="8758659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endParaRPr dirty="0"/>
            </a:p>
          </p:txBody>
        </p:sp>
      </p:grpSp>
      <p:sp>
        <p:nvSpPr>
          <p:cNvPr id="42" name="AutoShape 6">
            <a:extLst>
              <a:ext uri="{FF2B5EF4-FFF2-40B4-BE49-F238E27FC236}">
                <a16:creationId xmlns:a16="http://schemas.microsoft.com/office/drawing/2014/main" id="{EBCFDD50-0966-4029-8F8D-9F3FB329F653}"/>
              </a:ext>
            </a:extLst>
          </p:cNvPr>
          <p:cNvSpPr/>
          <p:nvPr/>
        </p:nvSpPr>
        <p:spPr>
          <a:xfrm rot="5400000">
            <a:off x="8286750" y="-8289994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43" name="Group 7">
            <a:extLst>
              <a:ext uri="{FF2B5EF4-FFF2-40B4-BE49-F238E27FC236}">
                <a16:creationId xmlns:a16="http://schemas.microsoft.com/office/drawing/2014/main" id="{6066460B-E151-4BDC-8114-01360917206A}"/>
              </a:ext>
            </a:extLst>
          </p:cNvPr>
          <p:cNvGrpSpPr/>
          <p:nvPr/>
        </p:nvGrpSpPr>
        <p:grpSpPr>
          <a:xfrm>
            <a:off x="16573500" y="-3244"/>
            <a:ext cx="1714500" cy="1714500"/>
            <a:chOff x="0" y="0"/>
            <a:chExt cx="1913890" cy="1913890"/>
          </a:xfrm>
        </p:grpSpPr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205BB01E-1F65-4BD9-BAEB-37E0AD9BC5C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45" name="TextBox 11">
            <a:extLst>
              <a:ext uri="{FF2B5EF4-FFF2-40B4-BE49-F238E27FC236}">
                <a16:creationId xmlns:a16="http://schemas.microsoft.com/office/drawing/2014/main" id="{E161968B-531B-48E4-A21F-1B79940A955E}"/>
              </a:ext>
            </a:extLst>
          </p:cNvPr>
          <p:cNvSpPr txBox="1"/>
          <p:nvPr/>
        </p:nvSpPr>
        <p:spPr>
          <a:xfrm>
            <a:off x="966969" y="650188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46" name="Picture 15">
            <a:extLst>
              <a:ext uri="{FF2B5EF4-FFF2-40B4-BE49-F238E27FC236}">
                <a16:creationId xmlns:a16="http://schemas.microsoft.com/office/drawing/2014/main" id="{632F681B-FCA8-42FD-9AD7-48E3F7D124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363" t="6758" r="37913" b="44112"/>
          <a:stretch>
            <a:fillRect/>
          </a:stretch>
        </p:blipFill>
        <p:spPr>
          <a:xfrm>
            <a:off x="16878482" y="360910"/>
            <a:ext cx="1104536" cy="98619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0DCEF10-BEEE-484F-B241-09610D7A9268}"/>
              </a:ext>
            </a:extLst>
          </p:cNvPr>
          <p:cNvSpPr txBox="1"/>
          <p:nvPr/>
        </p:nvSpPr>
        <p:spPr>
          <a:xfrm>
            <a:off x="0" y="9405979"/>
            <a:ext cx="7162800" cy="461665"/>
          </a:xfrm>
          <a:prstGeom prst="rect">
            <a:avLst/>
          </a:prstGeom>
          <a:solidFill>
            <a:srgbClr val="00AAD3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" panose="020B0604020202020204" charset="-79"/>
                <a:cs typeface="Assistant Bold" panose="020B0604020202020204" charset="-79"/>
              </a:rPr>
              <a:t>Student Success</a:t>
            </a:r>
          </a:p>
        </p:txBody>
      </p:sp>
    </p:spTree>
    <p:extLst>
      <p:ext uri="{BB962C8B-B14F-4D97-AF65-F5344CB8AC3E}">
        <p14:creationId xmlns:p14="http://schemas.microsoft.com/office/powerpoint/2010/main" val="1447452526"/>
      </p:ext>
    </p:extLst>
  </p:cSld>
  <p:clrMapOvr>
    <a:masterClrMapping/>
  </p:clrMapOvr>
  <p:transition spd="med" advClick="0" advTm="1875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2">
            <a:extLst>
              <a:ext uri="{FF2B5EF4-FFF2-40B4-BE49-F238E27FC236}">
                <a16:creationId xmlns:a16="http://schemas.microsoft.com/office/drawing/2014/main" id="{55F7B8FC-92EA-4CB8-B171-4FC8261A60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7559" r="561" b="21393"/>
          <a:stretch/>
        </p:blipFill>
        <p:spPr>
          <a:xfrm>
            <a:off x="0" y="-1"/>
            <a:ext cx="18288000" cy="869922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AutoShape 6"/>
          <p:cNvSpPr/>
          <p:nvPr/>
        </p:nvSpPr>
        <p:spPr>
          <a:xfrm rot="5400000">
            <a:off x="8286750" y="285750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7" name="Group 7"/>
          <p:cNvGrpSpPr/>
          <p:nvPr/>
        </p:nvGrpSpPr>
        <p:grpSpPr>
          <a:xfrm>
            <a:off x="16573500" y="8572500"/>
            <a:ext cx="1714500" cy="1714500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66969" y="9225932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l="25363" t="6758" r="37913" b="44112"/>
          <a:stretch>
            <a:fillRect/>
          </a:stretch>
        </p:blipFill>
        <p:spPr>
          <a:xfrm>
            <a:off x="16878482" y="8936654"/>
            <a:ext cx="1104536" cy="9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91122"/>
      </p:ext>
    </p:extLst>
  </p:cSld>
  <p:clrMapOvr>
    <a:masterClrMapping/>
  </p:clrMapOvr>
  <p:transition spd="med" advClick="0" advTm="1875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/>
          <p:nvPr/>
        </p:nvSpPr>
        <p:spPr>
          <a:xfrm rot="5400000">
            <a:off x="13934457" y="4596244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1350668" y="2857500"/>
            <a:ext cx="6632350" cy="5909310"/>
            <a:chOff x="-215008" y="-3673849"/>
            <a:chExt cx="10412464" cy="7879083"/>
          </a:xfrm>
        </p:grpSpPr>
        <p:sp>
          <p:nvSpPr>
            <p:cNvPr id="34" name="TextBox 34"/>
            <p:cNvSpPr txBox="1"/>
            <p:nvPr/>
          </p:nvSpPr>
          <p:spPr>
            <a:xfrm>
              <a:off x="-215008" y="-3673849"/>
              <a:ext cx="10412464" cy="78790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F2043"/>
                  </a:solidFill>
                  <a:latin typeface="Assistant Bold" panose="020B0604020202020204" charset="-79"/>
                  <a:cs typeface="Assistant Bold" panose="020B0604020202020204" charset="-79"/>
                </a:rPr>
                <a:t>UNF’s Archaeology Lab also made headlines when students unearthed artifacts in Big Talbot Island from a Native American village dating back four centuries.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653992"/>
              <a:ext cx="8758659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endParaRPr dirty="0"/>
            </a:p>
          </p:txBody>
        </p:sp>
      </p:grpSp>
      <p:sp>
        <p:nvSpPr>
          <p:cNvPr id="42" name="AutoShape 6">
            <a:extLst>
              <a:ext uri="{FF2B5EF4-FFF2-40B4-BE49-F238E27FC236}">
                <a16:creationId xmlns:a16="http://schemas.microsoft.com/office/drawing/2014/main" id="{EBCFDD50-0966-4029-8F8D-9F3FB329F653}"/>
              </a:ext>
            </a:extLst>
          </p:cNvPr>
          <p:cNvSpPr/>
          <p:nvPr/>
        </p:nvSpPr>
        <p:spPr>
          <a:xfrm rot="5400000">
            <a:off x="8286750" y="-8289994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43" name="Group 7">
            <a:extLst>
              <a:ext uri="{FF2B5EF4-FFF2-40B4-BE49-F238E27FC236}">
                <a16:creationId xmlns:a16="http://schemas.microsoft.com/office/drawing/2014/main" id="{6066460B-E151-4BDC-8114-01360917206A}"/>
              </a:ext>
            </a:extLst>
          </p:cNvPr>
          <p:cNvGrpSpPr/>
          <p:nvPr/>
        </p:nvGrpSpPr>
        <p:grpSpPr>
          <a:xfrm>
            <a:off x="16573500" y="-3244"/>
            <a:ext cx="1714500" cy="1714500"/>
            <a:chOff x="0" y="0"/>
            <a:chExt cx="1913890" cy="1913890"/>
          </a:xfrm>
        </p:grpSpPr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205BB01E-1F65-4BD9-BAEB-37E0AD9BC5C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45" name="TextBox 11">
            <a:extLst>
              <a:ext uri="{FF2B5EF4-FFF2-40B4-BE49-F238E27FC236}">
                <a16:creationId xmlns:a16="http://schemas.microsoft.com/office/drawing/2014/main" id="{E161968B-531B-48E4-A21F-1B79940A955E}"/>
              </a:ext>
            </a:extLst>
          </p:cNvPr>
          <p:cNvSpPr txBox="1"/>
          <p:nvPr/>
        </p:nvSpPr>
        <p:spPr>
          <a:xfrm>
            <a:off x="966969" y="650188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46" name="Picture 15">
            <a:extLst>
              <a:ext uri="{FF2B5EF4-FFF2-40B4-BE49-F238E27FC236}">
                <a16:creationId xmlns:a16="http://schemas.microsoft.com/office/drawing/2014/main" id="{632F681B-FCA8-42FD-9AD7-48E3F7D124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63" t="6758" r="37913" b="44112"/>
          <a:stretch>
            <a:fillRect/>
          </a:stretch>
        </p:blipFill>
        <p:spPr>
          <a:xfrm>
            <a:off x="16878482" y="360910"/>
            <a:ext cx="1104536" cy="98619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0DCEF10-BEEE-484F-B241-09610D7A9268}"/>
              </a:ext>
            </a:extLst>
          </p:cNvPr>
          <p:cNvSpPr txBox="1"/>
          <p:nvPr/>
        </p:nvSpPr>
        <p:spPr>
          <a:xfrm>
            <a:off x="0" y="9405979"/>
            <a:ext cx="7162800" cy="461665"/>
          </a:xfrm>
          <a:prstGeom prst="rect">
            <a:avLst/>
          </a:prstGeom>
          <a:solidFill>
            <a:srgbClr val="00AAD3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" panose="020B0604020202020204" charset="-79"/>
                <a:cs typeface="Assistant Bold" panose="020B0604020202020204" charset="-79"/>
              </a:rPr>
              <a:t>Student Success</a:t>
            </a:r>
          </a:p>
        </p:txBody>
      </p:sp>
      <p:pic>
        <p:nvPicPr>
          <p:cNvPr id="3" name="Picture 2" descr="A picture containing person, outdoor, picnic, people&#10;&#10;Description automatically generated">
            <a:extLst>
              <a:ext uri="{FF2B5EF4-FFF2-40B4-BE49-F238E27FC236}">
                <a16:creationId xmlns:a16="http://schemas.microsoft.com/office/drawing/2014/main" id="{D70C280D-3CB2-4306-9A66-865A56B5AA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46" b="15478"/>
          <a:stretch/>
        </p:blipFill>
        <p:spPr>
          <a:xfrm>
            <a:off x="1" y="1711256"/>
            <a:ext cx="10972800" cy="86900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DFB8C3-A724-41F7-8646-7B4185A7C342}"/>
              </a:ext>
            </a:extLst>
          </p:cNvPr>
          <p:cNvSpPr txBox="1"/>
          <p:nvPr/>
        </p:nvSpPr>
        <p:spPr>
          <a:xfrm>
            <a:off x="0" y="9563100"/>
            <a:ext cx="7162800" cy="461665"/>
          </a:xfrm>
          <a:prstGeom prst="rect">
            <a:avLst/>
          </a:prstGeom>
          <a:solidFill>
            <a:srgbClr val="00AAD3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" panose="020B0604020202020204" charset="-79"/>
                <a:cs typeface="Assistant Bold" panose="020B0604020202020204" charset="-79"/>
              </a:rPr>
              <a:t>High Impact Practices</a:t>
            </a:r>
          </a:p>
        </p:txBody>
      </p:sp>
    </p:spTree>
    <p:extLst>
      <p:ext uri="{BB962C8B-B14F-4D97-AF65-F5344CB8AC3E}">
        <p14:creationId xmlns:p14="http://schemas.microsoft.com/office/powerpoint/2010/main" val="1539606762"/>
      </p:ext>
    </p:extLst>
  </p:cSld>
  <p:clrMapOvr>
    <a:masterClrMapping/>
  </p:clrMapOvr>
  <p:transition spd="med" advClick="0" advTm="1875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821D68-5674-4ED2-8657-4E328B1312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5" r="11133" b="7637"/>
          <a:stretch/>
        </p:blipFill>
        <p:spPr>
          <a:xfrm>
            <a:off x="0" y="0"/>
            <a:ext cx="18318884" cy="87249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AutoShape 6"/>
          <p:cNvSpPr/>
          <p:nvPr/>
        </p:nvSpPr>
        <p:spPr>
          <a:xfrm rot="5400000">
            <a:off x="8286750" y="285750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7" name="Group 7"/>
          <p:cNvGrpSpPr/>
          <p:nvPr/>
        </p:nvGrpSpPr>
        <p:grpSpPr>
          <a:xfrm>
            <a:off x="16573500" y="8572500"/>
            <a:ext cx="1714500" cy="1714500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66969" y="9225932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l="25363" t="6758" r="37913" b="44112"/>
          <a:stretch>
            <a:fillRect/>
          </a:stretch>
        </p:blipFill>
        <p:spPr>
          <a:xfrm>
            <a:off x="16878482" y="8936654"/>
            <a:ext cx="1104536" cy="9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31630"/>
      </p:ext>
    </p:extLst>
  </p:cSld>
  <p:clrMapOvr>
    <a:masterClrMapping/>
  </p:clrMapOvr>
  <p:transition spd="med" advClick="0" advTm="1875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2">
            <a:extLst>
              <a:ext uri="{FF2B5EF4-FFF2-40B4-BE49-F238E27FC236}">
                <a16:creationId xmlns:a16="http://schemas.microsoft.com/office/drawing/2014/main" id="{16443924-D74A-471D-B938-DEF1BB446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" r="3270"/>
          <a:stretch/>
        </p:blipFill>
        <p:spPr>
          <a:xfrm>
            <a:off x="0" y="1711256"/>
            <a:ext cx="12005234" cy="857574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6" name="TextBox 26"/>
          <p:cNvSpPr txBox="1"/>
          <p:nvPr/>
        </p:nvSpPr>
        <p:spPr>
          <a:xfrm rot="5400000">
            <a:off x="13934457" y="4596244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1470035" y="2781300"/>
            <a:ext cx="6432202" cy="6155531"/>
            <a:chOff x="0" y="-2254962"/>
            <a:chExt cx="10098242" cy="8207376"/>
          </a:xfrm>
        </p:grpSpPr>
        <p:sp>
          <p:nvSpPr>
            <p:cNvPr id="34" name="TextBox 34"/>
            <p:cNvSpPr txBox="1"/>
            <p:nvPr/>
          </p:nvSpPr>
          <p:spPr>
            <a:xfrm>
              <a:off x="1731601" y="-2254962"/>
              <a:ext cx="8366641" cy="82073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000" dirty="0">
                  <a:solidFill>
                    <a:srgbClr val="0F2043"/>
                  </a:solidFill>
                  <a:latin typeface="Assistant Bold" panose="020B0604020202020204" charset="-79"/>
                  <a:cs typeface="Assistant Bold" panose="020B0604020202020204" charset="-79"/>
                </a:rPr>
                <a:t>New degree program in advanced manufacturing and a graduate degree in materials science and engineering to prepare students for the current revolution in the modern manufacturing sector. 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653992"/>
              <a:ext cx="8758659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endParaRPr dirty="0"/>
            </a:p>
          </p:txBody>
        </p:sp>
      </p:grpSp>
      <p:sp>
        <p:nvSpPr>
          <p:cNvPr id="42" name="AutoShape 6">
            <a:extLst>
              <a:ext uri="{FF2B5EF4-FFF2-40B4-BE49-F238E27FC236}">
                <a16:creationId xmlns:a16="http://schemas.microsoft.com/office/drawing/2014/main" id="{EBCFDD50-0966-4029-8F8D-9F3FB329F653}"/>
              </a:ext>
            </a:extLst>
          </p:cNvPr>
          <p:cNvSpPr/>
          <p:nvPr/>
        </p:nvSpPr>
        <p:spPr>
          <a:xfrm rot="5400000">
            <a:off x="8286750" y="-8289994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43" name="Group 7">
            <a:extLst>
              <a:ext uri="{FF2B5EF4-FFF2-40B4-BE49-F238E27FC236}">
                <a16:creationId xmlns:a16="http://schemas.microsoft.com/office/drawing/2014/main" id="{6066460B-E151-4BDC-8114-01360917206A}"/>
              </a:ext>
            </a:extLst>
          </p:cNvPr>
          <p:cNvGrpSpPr/>
          <p:nvPr/>
        </p:nvGrpSpPr>
        <p:grpSpPr>
          <a:xfrm>
            <a:off x="16573500" y="-3244"/>
            <a:ext cx="1714500" cy="1714500"/>
            <a:chOff x="0" y="0"/>
            <a:chExt cx="1913890" cy="1913890"/>
          </a:xfrm>
        </p:grpSpPr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205BB01E-1F65-4BD9-BAEB-37E0AD9BC5C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45" name="TextBox 11">
            <a:extLst>
              <a:ext uri="{FF2B5EF4-FFF2-40B4-BE49-F238E27FC236}">
                <a16:creationId xmlns:a16="http://schemas.microsoft.com/office/drawing/2014/main" id="{E161968B-531B-48E4-A21F-1B79940A955E}"/>
              </a:ext>
            </a:extLst>
          </p:cNvPr>
          <p:cNvSpPr txBox="1"/>
          <p:nvPr/>
        </p:nvSpPr>
        <p:spPr>
          <a:xfrm>
            <a:off x="966969" y="650188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46" name="Picture 15">
            <a:extLst>
              <a:ext uri="{FF2B5EF4-FFF2-40B4-BE49-F238E27FC236}">
                <a16:creationId xmlns:a16="http://schemas.microsoft.com/office/drawing/2014/main" id="{632F681B-FCA8-42FD-9AD7-48E3F7D124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363" t="6758" r="37913" b="44112"/>
          <a:stretch>
            <a:fillRect/>
          </a:stretch>
        </p:blipFill>
        <p:spPr>
          <a:xfrm>
            <a:off x="16878482" y="360910"/>
            <a:ext cx="1104536" cy="98619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0DCEF10-BEEE-484F-B241-09610D7A9268}"/>
              </a:ext>
            </a:extLst>
          </p:cNvPr>
          <p:cNvSpPr txBox="1"/>
          <p:nvPr/>
        </p:nvSpPr>
        <p:spPr>
          <a:xfrm>
            <a:off x="-1" y="9405979"/>
            <a:ext cx="7969079" cy="461665"/>
          </a:xfrm>
          <a:prstGeom prst="rect">
            <a:avLst/>
          </a:prstGeom>
          <a:solidFill>
            <a:srgbClr val="00AAD3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FFFF"/>
                </a:solidFill>
                <a:latin typeface="Assistant Bold" panose="020B0604020202020204" charset="-79"/>
                <a:cs typeface="Assistant Bold" panose="020B0604020202020204" charset="-79"/>
              </a:rPr>
              <a:t>College of Computing, Engineering, and Construction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92864795"/>
      </p:ext>
    </p:extLst>
  </p:cSld>
  <p:clrMapOvr>
    <a:masterClrMapping/>
  </p:clrMapOvr>
  <p:transition spd="med" advClick="0" advTm="1875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rot="5400000">
            <a:off x="8286750" y="285750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7" name="Group 7"/>
          <p:cNvGrpSpPr/>
          <p:nvPr/>
        </p:nvGrpSpPr>
        <p:grpSpPr>
          <a:xfrm>
            <a:off x="16573500" y="8572500"/>
            <a:ext cx="1714500" cy="1714500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66969" y="9225932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/>
          <a:srcRect l="25363" t="6758" r="37913" b="44112"/>
          <a:stretch>
            <a:fillRect/>
          </a:stretch>
        </p:blipFill>
        <p:spPr>
          <a:xfrm>
            <a:off x="16878482" y="8936654"/>
            <a:ext cx="1104536" cy="986193"/>
          </a:xfrm>
          <a:prstGeom prst="rect">
            <a:avLst/>
          </a:prstGeom>
        </p:spPr>
      </p:pic>
      <p:pic>
        <p:nvPicPr>
          <p:cNvPr id="12" name="Picture 11" descr="A picture containing text, lined, several&#10;&#10;Description automatically generated">
            <a:extLst>
              <a:ext uri="{FF2B5EF4-FFF2-40B4-BE49-F238E27FC236}">
                <a16:creationId xmlns:a16="http://schemas.microsoft.com/office/drawing/2014/main" id="{4EE68B80-7743-401D-8511-4EFEFBF502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857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07250"/>
      </p:ext>
    </p:extLst>
  </p:cSld>
  <p:clrMapOvr>
    <a:masterClrMapping/>
  </p:clrMapOvr>
  <p:transition spd="med" advClick="0"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2">
            <a:extLst>
              <a:ext uri="{FF2B5EF4-FFF2-40B4-BE49-F238E27FC236}">
                <a16:creationId xmlns:a16="http://schemas.microsoft.com/office/drawing/2014/main" id="{4555558B-F25E-458F-97BB-7203AF312C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35" r="543" b="19433"/>
          <a:stretch/>
        </p:blipFill>
        <p:spPr>
          <a:xfrm>
            <a:off x="0" y="-1"/>
            <a:ext cx="18288000" cy="869756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AutoShape 6"/>
          <p:cNvSpPr/>
          <p:nvPr/>
        </p:nvSpPr>
        <p:spPr>
          <a:xfrm rot="5400000">
            <a:off x="8286750" y="285750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7" name="Group 7"/>
          <p:cNvGrpSpPr/>
          <p:nvPr/>
        </p:nvGrpSpPr>
        <p:grpSpPr>
          <a:xfrm>
            <a:off x="16573500" y="8572500"/>
            <a:ext cx="1714500" cy="1714500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66969" y="9225932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l="25363" t="6758" r="37913" b="44112"/>
          <a:stretch>
            <a:fillRect/>
          </a:stretch>
        </p:blipFill>
        <p:spPr>
          <a:xfrm>
            <a:off x="16878482" y="8936654"/>
            <a:ext cx="1104536" cy="9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30484"/>
      </p:ext>
    </p:extLst>
  </p:cSld>
  <p:clrMapOvr>
    <a:masterClrMapping/>
  </p:clrMapOvr>
  <p:transition spd="med" advClick="0" advTm="1875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E435B-3E1A-4CE1-8E62-850F09A85D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t="1299" r="2482"/>
          <a:stretch/>
        </p:blipFill>
        <p:spPr>
          <a:xfrm>
            <a:off x="-9509" y="1711256"/>
            <a:ext cx="12420600" cy="857574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6" name="TextBox 26"/>
          <p:cNvSpPr txBox="1"/>
          <p:nvPr/>
        </p:nvSpPr>
        <p:spPr>
          <a:xfrm rot="5400000">
            <a:off x="13934457" y="4596244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1470035" y="3342626"/>
            <a:ext cx="6695350" cy="4431983"/>
            <a:chOff x="0" y="-1506526"/>
            <a:chExt cx="10511370" cy="5909312"/>
          </a:xfrm>
        </p:grpSpPr>
        <p:sp>
          <p:nvSpPr>
            <p:cNvPr id="34" name="TextBox 34"/>
            <p:cNvSpPr txBox="1"/>
            <p:nvPr/>
          </p:nvSpPr>
          <p:spPr>
            <a:xfrm>
              <a:off x="1970861" y="-1506526"/>
              <a:ext cx="8540509" cy="59093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F2043"/>
                  </a:solidFill>
                  <a:latin typeface="Assistant Bold" panose="020B0604020202020204" charset="-79"/>
                  <a:cs typeface="Assistant Bold" panose="020B0604020202020204" charset="-79"/>
                </a:rPr>
                <a:t>$2.1 million investment from CSI Companies will help fund the renovation of the UNF Arena.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653992"/>
              <a:ext cx="8758659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endParaRPr dirty="0"/>
            </a:p>
          </p:txBody>
        </p:sp>
      </p:grpSp>
      <p:sp>
        <p:nvSpPr>
          <p:cNvPr id="42" name="AutoShape 6">
            <a:extLst>
              <a:ext uri="{FF2B5EF4-FFF2-40B4-BE49-F238E27FC236}">
                <a16:creationId xmlns:a16="http://schemas.microsoft.com/office/drawing/2014/main" id="{EBCFDD50-0966-4029-8F8D-9F3FB329F653}"/>
              </a:ext>
            </a:extLst>
          </p:cNvPr>
          <p:cNvSpPr/>
          <p:nvPr/>
        </p:nvSpPr>
        <p:spPr>
          <a:xfrm rot="5400000">
            <a:off x="8286750" y="-8289994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43" name="Group 7">
            <a:extLst>
              <a:ext uri="{FF2B5EF4-FFF2-40B4-BE49-F238E27FC236}">
                <a16:creationId xmlns:a16="http://schemas.microsoft.com/office/drawing/2014/main" id="{6066460B-E151-4BDC-8114-01360917206A}"/>
              </a:ext>
            </a:extLst>
          </p:cNvPr>
          <p:cNvGrpSpPr/>
          <p:nvPr/>
        </p:nvGrpSpPr>
        <p:grpSpPr>
          <a:xfrm>
            <a:off x="16573500" y="-3244"/>
            <a:ext cx="1714500" cy="1714500"/>
            <a:chOff x="0" y="0"/>
            <a:chExt cx="1913890" cy="1913890"/>
          </a:xfrm>
        </p:grpSpPr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205BB01E-1F65-4BD9-BAEB-37E0AD9BC5C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45" name="TextBox 11">
            <a:extLst>
              <a:ext uri="{FF2B5EF4-FFF2-40B4-BE49-F238E27FC236}">
                <a16:creationId xmlns:a16="http://schemas.microsoft.com/office/drawing/2014/main" id="{E161968B-531B-48E4-A21F-1B79940A955E}"/>
              </a:ext>
            </a:extLst>
          </p:cNvPr>
          <p:cNvSpPr txBox="1"/>
          <p:nvPr/>
        </p:nvSpPr>
        <p:spPr>
          <a:xfrm>
            <a:off x="966969" y="650188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46" name="Picture 15">
            <a:extLst>
              <a:ext uri="{FF2B5EF4-FFF2-40B4-BE49-F238E27FC236}">
                <a16:creationId xmlns:a16="http://schemas.microsoft.com/office/drawing/2014/main" id="{632F681B-FCA8-42FD-9AD7-48E3F7D124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363" t="6758" r="37913" b="44112"/>
          <a:stretch>
            <a:fillRect/>
          </a:stretch>
        </p:blipFill>
        <p:spPr>
          <a:xfrm>
            <a:off x="16878482" y="360910"/>
            <a:ext cx="1104536" cy="98619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0DCEF10-BEEE-484F-B241-09610D7A9268}"/>
              </a:ext>
            </a:extLst>
          </p:cNvPr>
          <p:cNvSpPr txBox="1"/>
          <p:nvPr/>
        </p:nvSpPr>
        <p:spPr>
          <a:xfrm>
            <a:off x="0" y="9405979"/>
            <a:ext cx="7162800" cy="461665"/>
          </a:xfrm>
          <a:prstGeom prst="rect">
            <a:avLst/>
          </a:prstGeom>
          <a:solidFill>
            <a:srgbClr val="00AAD3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FFFF"/>
                </a:solidFill>
                <a:latin typeface="Assistant Bold" panose="020B0604020202020204" charset="-79"/>
                <a:cs typeface="Assistant Bold" panose="020B0604020202020204" charset="-79"/>
              </a:rPr>
              <a:t>19 NCAA Division I Sports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59147661"/>
      </p:ext>
    </p:extLst>
  </p:cSld>
  <p:clrMapOvr>
    <a:masterClrMapping/>
  </p:clrMapOvr>
  <p:transition spd="med" advClick="0" advTm="1875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people holding umbrellas&#10;&#10;Description automatically generated with medium confidence">
            <a:extLst>
              <a:ext uri="{FF2B5EF4-FFF2-40B4-BE49-F238E27FC236}">
                <a16:creationId xmlns:a16="http://schemas.microsoft.com/office/drawing/2014/main" id="{076EF132-54F9-41D2-933C-E93F555C7F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2"/>
          <a:stretch/>
        </p:blipFill>
        <p:spPr>
          <a:xfrm>
            <a:off x="0" y="-1"/>
            <a:ext cx="18288000" cy="992284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5400000">
            <a:off x="8286750" y="285750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7" name="Group 7"/>
          <p:cNvGrpSpPr/>
          <p:nvPr/>
        </p:nvGrpSpPr>
        <p:grpSpPr>
          <a:xfrm>
            <a:off x="16573500" y="8572500"/>
            <a:ext cx="1714500" cy="1714500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66969" y="9225932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l="25363" t="6758" r="37913" b="44112"/>
          <a:stretch>
            <a:fillRect/>
          </a:stretch>
        </p:blipFill>
        <p:spPr>
          <a:xfrm>
            <a:off x="16878482" y="8936654"/>
            <a:ext cx="1104536" cy="9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35268"/>
      </p:ext>
    </p:extLst>
  </p:cSld>
  <p:clrMapOvr>
    <a:masterClrMapping/>
  </p:clrMapOvr>
  <p:transition spd="med" advClick="0" advTm="1875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>
            <a:off x="16573500" y="0"/>
            <a:ext cx="1714500" cy="10287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10" name="Group 10"/>
          <p:cNvGrpSpPr/>
          <p:nvPr/>
        </p:nvGrpSpPr>
        <p:grpSpPr>
          <a:xfrm>
            <a:off x="16573500" y="8572500"/>
            <a:ext cx="1714500" cy="1714500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25363" t="6758" r="37913" b="44112"/>
          <a:stretch>
            <a:fillRect/>
          </a:stretch>
        </p:blipFill>
        <p:spPr>
          <a:xfrm>
            <a:off x="16878482" y="8936654"/>
            <a:ext cx="1104536" cy="98619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639457" y="896601"/>
            <a:ext cx="9009743" cy="670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28"/>
              </a:lnSpc>
            </a:pPr>
            <a:r>
              <a:rPr lang="en-US" sz="6600" dirty="0">
                <a:solidFill>
                  <a:srgbClr val="0F2043"/>
                </a:solidFill>
                <a:latin typeface="Inter Bold"/>
              </a:rPr>
              <a:t>Application Deadlines</a:t>
            </a:r>
          </a:p>
        </p:txBody>
      </p:sp>
      <p:sp>
        <p:nvSpPr>
          <p:cNvPr id="26" name="TextBox 26"/>
          <p:cNvSpPr txBox="1"/>
          <p:nvPr/>
        </p:nvSpPr>
        <p:spPr>
          <a:xfrm rot="5400000">
            <a:off x="13934457" y="4596244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graphicFrame>
        <p:nvGraphicFramePr>
          <p:cNvPr id="38" name="Diagram 37">
            <a:extLst>
              <a:ext uri="{FF2B5EF4-FFF2-40B4-BE49-F238E27FC236}">
                <a16:creationId xmlns:a16="http://schemas.microsoft.com/office/drawing/2014/main" id="{12682B3D-DAA6-4DE9-9BDD-C1770C23FC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4348182"/>
              </p:ext>
            </p:extLst>
          </p:nvPr>
        </p:nvGraphicFramePr>
        <p:xfrm>
          <a:off x="2133600" y="2027670"/>
          <a:ext cx="10972800" cy="6544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7E057909-B586-40B6-A49C-1823E3FDBF55}"/>
              </a:ext>
            </a:extLst>
          </p:cNvPr>
          <p:cNvSpPr txBox="1"/>
          <p:nvPr/>
        </p:nvSpPr>
        <p:spPr>
          <a:xfrm>
            <a:off x="2743200" y="4871581"/>
            <a:ext cx="15217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2E3"/>
                </a:solidFill>
                <a:effectLst/>
                <a:uLnTx/>
                <a:uFillTx/>
                <a:latin typeface="Assistant Bold" panose="020B0604020202020204" charset="-79"/>
                <a:cs typeface="Assistant Bold" panose="020B0604020202020204" charset="-79"/>
              </a:rPr>
              <a:t>Summer 2022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2E3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4BFB409-E141-4747-AC29-CA00EDCEC2BD}"/>
              </a:ext>
            </a:extLst>
          </p:cNvPr>
          <p:cNvCxnSpPr>
            <a:cxnSpLocks/>
          </p:cNvCxnSpPr>
          <p:nvPr/>
        </p:nvCxnSpPr>
        <p:spPr>
          <a:xfrm>
            <a:off x="3357282" y="1790700"/>
            <a:ext cx="9450010" cy="0"/>
          </a:xfrm>
          <a:prstGeom prst="line">
            <a:avLst/>
          </a:prstGeom>
          <a:noFill/>
          <a:ln w="28575" cap="flat" cmpd="sng" algn="ctr">
            <a:solidFill>
              <a:srgbClr val="00B2E3"/>
            </a:solidFill>
            <a:prstDash val="solid"/>
            <a:miter lim="800000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1AD3AC0-157A-4D12-8AC9-10AC82B4CAB6}"/>
              </a:ext>
            </a:extLst>
          </p:cNvPr>
          <p:cNvSpPr txBox="1"/>
          <p:nvPr/>
        </p:nvSpPr>
        <p:spPr>
          <a:xfrm>
            <a:off x="4562928" y="8783419"/>
            <a:ext cx="716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AAD3"/>
                </a:solidFill>
                <a:effectLst/>
                <a:uLnTx/>
                <a:uFillTx/>
                <a:latin typeface="Assistant Bold" panose="020B0604020202020204" charset="-79"/>
                <a:cs typeface="Assistant Bold" panose="020B0604020202020204" charset="-79"/>
              </a:rPr>
              <a:t>www.unf.edu/apply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93748B-9143-43F4-A949-430E335B2FB9}"/>
              </a:ext>
            </a:extLst>
          </p:cNvPr>
          <p:cNvSpPr txBox="1"/>
          <p:nvPr/>
        </p:nvSpPr>
        <p:spPr>
          <a:xfrm>
            <a:off x="2265127" y="6819900"/>
            <a:ext cx="15190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B2E3"/>
                </a:solidFill>
                <a:latin typeface="Assistant Bold" panose="020B0604020202020204" charset="-79"/>
                <a:cs typeface="Assistant Bold" panose="020B0604020202020204" charset="-79"/>
              </a:rPr>
              <a:t>Fall 2022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B2E3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1AB760-B709-46DB-9CCF-303FAB46B27D}"/>
              </a:ext>
            </a:extLst>
          </p:cNvPr>
          <p:cNvSpPr txBox="1"/>
          <p:nvPr/>
        </p:nvSpPr>
        <p:spPr>
          <a:xfrm>
            <a:off x="2362200" y="2857500"/>
            <a:ext cx="1346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B2E3"/>
                </a:solidFill>
                <a:latin typeface="Assistant Bold" panose="020B0604020202020204" charset="-79"/>
                <a:cs typeface="Assistant Bold" panose="020B0604020202020204" charset="-79"/>
              </a:rPr>
              <a:t>Spring 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2E3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41590677"/>
      </p:ext>
    </p:extLst>
  </p:cSld>
  <p:clrMapOvr>
    <a:masterClrMapping/>
  </p:clrMapOvr>
  <p:transition spd="med" advClick="0" advTm="1875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03A8F2-9783-4E95-8105-C7D848DE37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2" b="3612"/>
          <a:stretch/>
        </p:blipFill>
        <p:spPr>
          <a:xfrm>
            <a:off x="-1" y="0"/>
            <a:ext cx="18376477" cy="88011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AutoShape 6"/>
          <p:cNvSpPr/>
          <p:nvPr/>
        </p:nvSpPr>
        <p:spPr>
          <a:xfrm rot="5400000">
            <a:off x="8286750" y="285750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7" name="Group 7"/>
          <p:cNvGrpSpPr/>
          <p:nvPr/>
        </p:nvGrpSpPr>
        <p:grpSpPr>
          <a:xfrm>
            <a:off x="16573500" y="8572500"/>
            <a:ext cx="1714500" cy="1714500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66969" y="9225932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l="25363" t="6758" r="37913" b="44112"/>
          <a:stretch>
            <a:fillRect/>
          </a:stretch>
        </p:blipFill>
        <p:spPr>
          <a:xfrm>
            <a:off x="16878482" y="8936654"/>
            <a:ext cx="1104536" cy="9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02983"/>
      </p:ext>
    </p:extLst>
  </p:cSld>
  <p:clrMapOvr>
    <a:masterClrMapping/>
  </p:clrMapOvr>
  <p:transition spd="med" advClick="0" advTm="1875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>
            <a:off x="16573500" y="0"/>
            <a:ext cx="1714500" cy="10287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10" name="Group 10"/>
          <p:cNvGrpSpPr/>
          <p:nvPr/>
        </p:nvGrpSpPr>
        <p:grpSpPr>
          <a:xfrm>
            <a:off x="16573500" y="8572500"/>
            <a:ext cx="1714500" cy="1714500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25363" t="6758" r="37913" b="44112"/>
          <a:stretch>
            <a:fillRect/>
          </a:stretch>
        </p:blipFill>
        <p:spPr>
          <a:xfrm>
            <a:off x="16878482" y="8936654"/>
            <a:ext cx="1104536" cy="98619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845056" y="938311"/>
            <a:ext cx="12474461" cy="670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28"/>
              </a:lnSpc>
            </a:pPr>
            <a:r>
              <a:rPr lang="en-US" sz="6600" dirty="0">
                <a:solidFill>
                  <a:srgbClr val="0F2043"/>
                </a:solidFill>
                <a:latin typeface="Inter Bold"/>
              </a:rPr>
              <a:t>Fall mid-ranges for admission</a:t>
            </a:r>
          </a:p>
        </p:txBody>
      </p:sp>
      <p:sp>
        <p:nvSpPr>
          <p:cNvPr id="26" name="TextBox 26"/>
          <p:cNvSpPr txBox="1"/>
          <p:nvPr/>
        </p:nvSpPr>
        <p:spPr>
          <a:xfrm rot="5400000">
            <a:off x="13934457" y="4596244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graphicFrame>
        <p:nvGraphicFramePr>
          <p:cNvPr id="38" name="Diagram 37">
            <a:extLst>
              <a:ext uri="{FF2B5EF4-FFF2-40B4-BE49-F238E27FC236}">
                <a16:creationId xmlns:a16="http://schemas.microsoft.com/office/drawing/2014/main" id="{12682B3D-DAA6-4DE9-9BDD-C1770C23FC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6449232"/>
              </p:ext>
            </p:extLst>
          </p:nvPr>
        </p:nvGraphicFramePr>
        <p:xfrm>
          <a:off x="2174082" y="2027670"/>
          <a:ext cx="10972800" cy="6544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7E057909-B586-40B6-A49C-1823E3FDBF55}"/>
              </a:ext>
            </a:extLst>
          </p:cNvPr>
          <p:cNvSpPr txBox="1"/>
          <p:nvPr/>
        </p:nvSpPr>
        <p:spPr>
          <a:xfrm>
            <a:off x="2438400" y="2933700"/>
            <a:ext cx="1266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2E3"/>
                </a:solidFill>
                <a:effectLst/>
                <a:uLnTx/>
                <a:uFillTx/>
                <a:latin typeface="Assistant Bold" panose="020B0604020202020204" charset="-79"/>
                <a:cs typeface="Assistant Bold" panose="020B0604020202020204" charset="-79"/>
              </a:rPr>
              <a:t>SAT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2E3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4BFB409-E141-4747-AC29-CA00EDCEC2BD}"/>
              </a:ext>
            </a:extLst>
          </p:cNvPr>
          <p:cNvCxnSpPr>
            <a:cxnSpLocks/>
          </p:cNvCxnSpPr>
          <p:nvPr/>
        </p:nvCxnSpPr>
        <p:spPr>
          <a:xfrm>
            <a:off x="1845056" y="1790700"/>
            <a:ext cx="12474461" cy="0"/>
          </a:xfrm>
          <a:prstGeom prst="line">
            <a:avLst/>
          </a:prstGeom>
          <a:noFill/>
          <a:ln w="28575" cap="flat" cmpd="sng" algn="ctr">
            <a:solidFill>
              <a:srgbClr val="00B2E3"/>
            </a:solidFill>
            <a:prstDash val="solid"/>
            <a:miter lim="800000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1AD3AC0-157A-4D12-8AC9-10AC82B4CAB6}"/>
              </a:ext>
            </a:extLst>
          </p:cNvPr>
          <p:cNvSpPr txBox="1"/>
          <p:nvPr/>
        </p:nvSpPr>
        <p:spPr>
          <a:xfrm>
            <a:off x="4473709" y="8723612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AAD3"/>
                </a:solidFill>
                <a:effectLst/>
                <a:uLnTx/>
                <a:uFillTx/>
                <a:latin typeface="Assistant Bold" panose="020B0604020202020204" charset="-79"/>
                <a:cs typeface="Assistant Bold" panose="020B0604020202020204" charset="-79"/>
              </a:rPr>
              <a:t>www.unf.edu/apply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93748B-9143-43F4-A949-430E335B2FB9}"/>
              </a:ext>
            </a:extLst>
          </p:cNvPr>
          <p:cNvSpPr txBox="1"/>
          <p:nvPr/>
        </p:nvSpPr>
        <p:spPr>
          <a:xfrm>
            <a:off x="2819400" y="4915364"/>
            <a:ext cx="15190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B2E3"/>
                </a:solidFill>
                <a:latin typeface="Assistant Bold" panose="020B0604020202020204" charset="-79"/>
                <a:cs typeface="Assistant Bold" panose="020B0604020202020204" charset="-79"/>
              </a:rPr>
              <a:t>ACT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2E3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1AB760-B709-46DB-9CCF-303FAB46B27D}"/>
              </a:ext>
            </a:extLst>
          </p:cNvPr>
          <p:cNvSpPr txBox="1"/>
          <p:nvPr/>
        </p:nvSpPr>
        <p:spPr>
          <a:xfrm>
            <a:off x="2438400" y="6819900"/>
            <a:ext cx="1266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B2E3"/>
                </a:solidFill>
                <a:latin typeface="Assistant Bold" panose="020B0604020202020204" charset="-79"/>
                <a:cs typeface="Assistant Bold" panose="020B0604020202020204" charset="-79"/>
              </a:rPr>
              <a:t>GPA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2E3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07629626"/>
      </p:ext>
    </p:extLst>
  </p:cSld>
  <p:clrMapOvr>
    <a:masterClrMapping/>
  </p:clrMapOvr>
  <p:transition spd="med" advClick="0" advTm="1875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2">
            <a:extLst>
              <a:ext uri="{FF2B5EF4-FFF2-40B4-BE49-F238E27FC236}">
                <a16:creationId xmlns:a16="http://schemas.microsoft.com/office/drawing/2014/main" id="{DCC82FA9-F53F-498D-B60B-7E33BF0747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9546" r="779" b="19404"/>
          <a:stretch/>
        </p:blipFill>
        <p:spPr>
          <a:xfrm>
            <a:off x="0" y="0"/>
            <a:ext cx="18301920" cy="87249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5400000">
            <a:off x="8286750" y="285750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7" name="Group 7"/>
          <p:cNvGrpSpPr/>
          <p:nvPr/>
        </p:nvGrpSpPr>
        <p:grpSpPr>
          <a:xfrm>
            <a:off x="16573500" y="8572500"/>
            <a:ext cx="1714500" cy="1714500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66969" y="9225932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l="25363" t="6758" r="37913" b="44112"/>
          <a:stretch>
            <a:fillRect/>
          </a:stretch>
        </p:blipFill>
        <p:spPr>
          <a:xfrm>
            <a:off x="16878482" y="8936654"/>
            <a:ext cx="1104536" cy="9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08345"/>
      </p:ext>
    </p:extLst>
  </p:cSld>
  <p:clrMapOvr>
    <a:masterClrMapping/>
  </p:clrMapOvr>
  <p:transition spd="med" advClick="0" advTm="1875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>
            <a:off x="16573500" y="0"/>
            <a:ext cx="1714500" cy="10287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10" name="Group 10"/>
          <p:cNvGrpSpPr/>
          <p:nvPr/>
        </p:nvGrpSpPr>
        <p:grpSpPr>
          <a:xfrm>
            <a:off x="16573500" y="8572500"/>
            <a:ext cx="1714500" cy="1714500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25363" t="6758" r="37913" b="44112"/>
          <a:stretch>
            <a:fillRect/>
          </a:stretch>
        </p:blipFill>
        <p:spPr>
          <a:xfrm>
            <a:off x="16878482" y="8936654"/>
            <a:ext cx="1104536" cy="98619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19200" y="969276"/>
            <a:ext cx="14268862" cy="670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28"/>
              </a:lnSpc>
            </a:pPr>
            <a:r>
              <a:rPr lang="en-US" sz="6600" dirty="0">
                <a:solidFill>
                  <a:srgbClr val="0F2043"/>
                </a:solidFill>
                <a:latin typeface="Inter Bold"/>
              </a:rPr>
              <a:t>Summer mid-ranges for admission</a:t>
            </a:r>
          </a:p>
        </p:txBody>
      </p:sp>
      <p:sp>
        <p:nvSpPr>
          <p:cNvPr id="26" name="TextBox 26"/>
          <p:cNvSpPr txBox="1"/>
          <p:nvPr/>
        </p:nvSpPr>
        <p:spPr>
          <a:xfrm rot="5400000">
            <a:off x="13934457" y="4596244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graphicFrame>
        <p:nvGraphicFramePr>
          <p:cNvPr id="38" name="Diagram 37">
            <a:extLst>
              <a:ext uri="{FF2B5EF4-FFF2-40B4-BE49-F238E27FC236}">
                <a16:creationId xmlns:a16="http://schemas.microsoft.com/office/drawing/2014/main" id="{12682B3D-DAA6-4DE9-9BDD-C1770C23FC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9627794"/>
              </p:ext>
            </p:extLst>
          </p:nvPr>
        </p:nvGraphicFramePr>
        <p:xfrm>
          <a:off x="2174082" y="2027670"/>
          <a:ext cx="10972800" cy="6544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7E057909-B586-40B6-A49C-1823E3FDBF55}"/>
              </a:ext>
            </a:extLst>
          </p:cNvPr>
          <p:cNvSpPr txBox="1"/>
          <p:nvPr/>
        </p:nvSpPr>
        <p:spPr>
          <a:xfrm>
            <a:off x="2438400" y="2932772"/>
            <a:ext cx="1266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2E3"/>
                </a:solidFill>
                <a:effectLst/>
                <a:uLnTx/>
                <a:uFillTx/>
                <a:latin typeface="Assistant Bold" panose="020B0604020202020204" charset="-79"/>
                <a:cs typeface="Assistant Bold" panose="020B0604020202020204" charset="-79"/>
              </a:rPr>
              <a:t>SAT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2E3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4BFB409-E141-4747-AC29-CA00EDCEC2BD}"/>
              </a:ext>
            </a:extLst>
          </p:cNvPr>
          <p:cNvCxnSpPr>
            <a:cxnSpLocks/>
          </p:cNvCxnSpPr>
          <p:nvPr/>
        </p:nvCxnSpPr>
        <p:spPr>
          <a:xfrm>
            <a:off x="1066800" y="1790700"/>
            <a:ext cx="14554200" cy="0"/>
          </a:xfrm>
          <a:prstGeom prst="line">
            <a:avLst/>
          </a:prstGeom>
          <a:noFill/>
          <a:ln w="28575" cap="flat" cmpd="sng" algn="ctr">
            <a:solidFill>
              <a:srgbClr val="00B2E3"/>
            </a:solidFill>
            <a:prstDash val="solid"/>
            <a:miter lim="800000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1AD3AC0-157A-4D12-8AC9-10AC82B4CAB6}"/>
              </a:ext>
            </a:extLst>
          </p:cNvPr>
          <p:cNvSpPr txBox="1"/>
          <p:nvPr/>
        </p:nvSpPr>
        <p:spPr>
          <a:xfrm>
            <a:off x="4473709" y="8723612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AAD3"/>
                </a:solidFill>
                <a:effectLst/>
                <a:uLnTx/>
                <a:uFillTx/>
                <a:latin typeface="Assistant Bold" panose="020B0604020202020204" charset="-79"/>
                <a:cs typeface="Assistant Bold" panose="020B0604020202020204" charset="-79"/>
              </a:rPr>
              <a:t>www.unf.edu/apply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93748B-9143-43F4-A949-430E335B2FB9}"/>
              </a:ext>
            </a:extLst>
          </p:cNvPr>
          <p:cNvSpPr txBox="1"/>
          <p:nvPr/>
        </p:nvSpPr>
        <p:spPr>
          <a:xfrm>
            <a:off x="2819400" y="4915364"/>
            <a:ext cx="15190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B2E3"/>
                </a:solidFill>
                <a:latin typeface="Assistant Bold" panose="020B0604020202020204" charset="-79"/>
                <a:cs typeface="Assistant Bold" panose="020B0604020202020204" charset="-79"/>
              </a:rPr>
              <a:t>ACT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2E3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1AB760-B709-46DB-9CCF-303FAB46B27D}"/>
              </a:ext>
            </a:extLst>
          </p:cNvPr>
          <p:cNvSpPr txBox="1"/>
          <p:nvPr/>
        </p:nvSpPr>
        <p:spPr>
          <a:xfrm>
            <a:off x="2438400" y="6893193"/>
            <a:ext cx="1266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B2E3"/>
                </a:solidFill>
                <a:latin typeface="Assistant Bold" panose="020B0604020202020204" charset="-79"/>
                <a:cs typeface="Assistant Bold" panose="020B0604020202020204" charset="-79"/>
              </a:rPr>
              <a:t>GPA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2E3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10463354"/>
      </p:ext>
    </p:extLst>
  </p:cSld>
  <p:clrMapOvr>
    <a:masterClrMapping/>
  </p:clrMapOvr>
  <p:transition spd="med" advClick="0" advTm="1875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8B87F798-2D14-4896-93A5-36FF43F59F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" t="19901" r="1212" b="7332"/>
          <a:stretch/>
        </p:blipFill>
        <p:spPr>
          <a:xfrm>
            <a:off x="0" y="-1"/>
            <a:ext cx="18288000" cy="922593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5400000">
            <a:off x="8286750" y="285750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7" name="Group 7"/>
          <p:cNvGrpSpPr/>
          <p:nvPr/>
        </p:nvGrpSpPr>
        <p:grpSpPr>
          <a:xfrm>
            <a:off x="16573500" y="8572500"/>
            <a:ext cx="1714500" cy="1714500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66969" y="9225932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l="25363" t="6758" r="37913" b="44112"/>
          <a:stretch>
            <a:fillRect/>
          </a:stretch>
        </p:blipFill>
        <p:spPr>
          <a:xfrm>
            <a:off x="16878482" y="8936654"/>
            <a:ext cx="1104536" cy="9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71015"/>
      </p:ext>
    </p:extLst>
  </p:cSld>
  <p:clrMapOvr>
    <a:masterClrMapping/>
  </p:clrMapOvr>
  <p:transition spd="med" advClick="0" advTm="1875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/>
        </p:nvSpPr>
        <p:spPr>
          <a:xfrm>
            <a:off x="16573500" y="0"/>
            <a:ext cx="1714500" cy="10287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10" name="Group 10"/>
          <p:cNvGrpSpPr/>
          <p:nvPr/>
        </p:nvGrpSpPr>
        <p:grpSpPr>
          <a:xfrm>
            <a:off x="16573500" y="8572500"/>
            <a:ext cx="1714500" cy="1714500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25363" t="6758" r="37913" b="44112"/>
          <a:stretch>
            <a:fillRect/>
          </a:stretch>
        </p:blipFill>
        <p:spPr>
          <a:xfrm>
            <a:off x="16878482" y="8936654"/>
            <a:ext cx="1104536" cy="98619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639457" y="896601"/>
            <a:ext cx="8876695" cy="670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28"/>
              </a:lnSpc>
            </a:pPr>
            <a:r>
              <a:rPr lang="en-US" sz="6600" dirty="0">
                <a:solidFill>
                  <a:srgbClr val="0F2043"/>
                </a:solidFill>
                <a:latin typeface="Inter Bold"/>
              </a:rPr>
              <a:t>Admissions Timeline</a:t>
            </a:r>
          </a:p>
        </p:txBody>
      </p:sp>
      <p:sp>
        <p:nvSpPr>
          <p:cNvPr id="26" name="TextBox 26"/>
          <p:cNvSpPr txBox="1"/>
          <p:nvPr/>
        </p:nvSpPr>
        <p:spPr>
          <a:xfrm rot="5400000">
            <a:off x="13934457" y="4596244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graphicFrame>
        <p:nvGraphicFramePr>
          <p:cNvPr id="38" name="Diagram 37">
            <a:extLst>
              <a:ext uri="{FF2B5EF4-FFF2-40B4-BE49-F238E27FC236}">
                <a16:creationId xmlns:a16="http://schemas.microsoft.com/office/drawing/2014/main" id="{12682B3D-DAA6-4DE9-9BDD-C1770C23FC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2272644"/>
              </p:ext>
            </p:extLst>
          </p:nvPr>
        </p:nvGraphicFramePr>
        <p:xfrm>
          <a:off x="2174082" y="2027670"/>
          <a:ext cx="10972800" cy="6544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7E057909-B586-40B6-A49C-1823E3FDBF55}"/>
              </a:ext>
            </a:extLst>
          </p:cNvPr>
          <p:cNvSpPr txBox="1"/>
          <p:nvPr/>
        </p:nvSpPr>
        <p:spPr>
          <a:xfrm>
            <a:off x="2256579" y="2617204"/>
            <a:ext cx="1071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2E3"/>
                </a:solidFill>
                <a:effectLst/>
                <a:uLnTx/>
                <a:uFillTx/>
                <a:latin typeface="Assistant Bold" panose="020B0604020202020204" charset="-79"/>
                <a:cs typeface="Assistant Bold" panose="020B0604020202020204" charset="-79"/>
              </a:rPr>
              <a:t>June 1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B2E3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4BFB409-E141-4747-AC29-CA00EDCEC2BD}"/>
              </a:ext>
            </a:extLst>
          </p:cNvPr>
          <p:cNvCxnSpPr>
            <a:cxnSpLocks/>
          </p:cNvCxnSpPr>
          <p:nvPr/>
        </p:nvCxnSpPr>
        <p:spPr>
          <a:xfrm>
            <a:off x="3357282" y="1790700"/>
            <a:ext cx="9450010" cy="0"/>
          </a:xfrm>
          <a:prstGeom prst="line">
            <a:avLst/>
          </a:prstGeom>
          <a:noFill/>
          <a:ln w="28575" cap="flat" cmpd="sng" algn="ctr">
            <a:solidFill>
              <a:srgbClr val="00B2E3"/>
            </a:solidFill>
            <a:prstDash val="solid"/>
            <a:miter lim="800000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1AD3AC0-157A-4D12-8AC9-10AC82B4CAB6}"/>
              </a:ext>
            </a:extLst>
          </p:cNvPr>
          <p:cNvSpPr txBox="1"/>
          <p:nvPr/>
        </p:nvSpPr>
        <p:spPr>
          <a:xfrm>
            <a:off x="4534504" y="8809469"/>
            <a:ext cx="7086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AAD3"/>
                </a:solidFill>
                <a:effectLst/>
                <a:uLnTx/>
                <a:uFillTx/>
                <a:latin typeface="Assistant Bold" panose="020B0604020202020204" charset="-79"/>
                <a:cs typeface="Assistant Bold" panose="020B0604020202020204" charset="-79"/>
              </a:rPr>
              <a:t>www.unf.edu/apply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7A98A4-F933-4143-96C8-05174CDBD000}"/>
              </a:ext>
            </a:extLst>
          </p:cNvPr>
          <p:cNvSpPr txBox="1"/>
          <p:nvPr/>
        </p:nvSpPr>
        <p:spPr>
          <a:xfrm>
            <a:off x="2939959" y="3827553"/>
            <a:ext cx="838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2E3"/>
                </a:solidFill>
                <a:effectLst/>
                <a:uLnTx/>
                <a:uFillTx/>
                <a:latin typeface="Assistant Bold" panose="020B0604020202020204" charset="-79"/>
                <a:cs typeface="Assistant Bold" panose="020B0604020202020204" charset="-79"/>
              </a:rPr>
              <a:t>July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B2E3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93748B-9143-43F4-A949-430E335B2FB9}"/>
              </a:ext>
            </a:extLst>
          </p:cNvPr>
          <p:cNvSpPr txBox="1"/>
          <p:nvPr/>
        </p:nvSpPr>
        <p:spPr>
          <a:xfrm>
            <a:off x="3002712" y="5069252"/>
            <a:ext cx="1071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B2E3"/>
                </a:solidFill>
                <a:latin typeface="Assistant Bold" panose="020B0604020202020204" charset="-79"/>
                <a:cs typeface="Assistant Bold" panose="020B0604020202020204" charset="-79"/>
              </a:rPr>
              <a:t>Aug.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2E3"/>
                </a:solidFill>
                <a:effectLst/>
                <a:uLnTx/>
                <a:uFillTx/>
                <a:latin typeface="Assistant Bold" panose="020B0604020202020204" charset="-79"/>
                <a:cs typeface="Assistant Bold" panose="020B0604020202020204" charset="-79"/>
              </a:rPr>
              <a:t> 1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B2E3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15C1BC-EB8B-449C-A85B-F3E7BAF1DAFE}"/>
              </a:ext>
            </a:extLst>
          </p:cNvPr>
          <p:cNvSpPr txBox="1"/>
          <p:nvPr/>
        </p:nvSpPr>
        <p:spPr>
          <a:xfrm>
            <a:off x="2792131" y="6089101"/>
            <a:ext cx="12011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B2E3"/>
                </a:solidFill>
                <a:latin typeface="Assistant Bold" panose="020B0604020202020204" charset="-79"/>
                <a:cs typeface="Assistant Bold" panose="020B0604020202020204" charset="-79"/>
              </a:rPr>
              <a:t>Aug.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2E3"/>
                </a:solidFill>
                <a:effectLst/>
                <a:uLnTx/>
                <a:uFillTx/>
                <a:latin typeface="Assistant Bold" panose="020B0604020202020204" charset="-79"/>
                <a:cs typeface="Assistant Bold" panose="020B0604020202020204" charset="-79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2E3"/>
                </a:solidFill>
                <a:effectLst/>
                <a:uLnTx/>
                <a:uFillTx/>
                <a:latin typeface="Assistant Bold" panose="020B0604020202020204" charset="-79"/>
                <a:cs typeface="Assistant Bold" panose="020B0604020202020204" charset="-79"/>
              </a:rPr>
            </a:br>
            <a:r>
              <a:rPr lang="en-US" sz="2400" b="1" dirty="0">
                <a:solidFill>
                  <a:srgbClr val="00B2E3"/>
                </a:solidFill>
                <a:latin typeface="Assistant Bold" panose="020B0604020202020204" charset="-79"/>
                <a:cs typeface="Assistant Bold" panose="020B0604020202020204" charset="-79"/>
              </a:rPr>
              <a:t>to July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B2E3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1AB760-B709-46DB-9CCF-303FAB46B27D}"/>
              </a:ext>
            </a:extLst>
          </p:cNvPr>
          <p:cNvSpPr txBox="1"/>
          <p:nvPr/>
        </p:nvSpPr>
        <p:spPr>
          <a:xfrm>
            <a:off x="2206455" y="7515466"/>
            <a:ext cx="1171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B2E3"/>
                </a:solidFill>
                <a:latin typeface="Assistant Bold" panose="020B0604020202020204" charset="-79"/>
                <a:cs typeface="Assistant Bold" panose="020B0604020202020204" charset="-79"/>
              </a:rPr>
              <a:t>Nov. 11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B2E3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02050219"/>
      </p:ext>
    </p:extLst>
  </p:cSld>
  <p:clrMapOvr>
    <a:masterClrMapping/>
  </p:clrMapOvr>
  <p:transition spd="med" advClick="0" advTm="1875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7B050AE-7D1F-45FD-BD2A-D0F79C2922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4"/>
          <a:stretch/>
        </p:blipFill>
        <p:spPr>
          <a:xfrm>
            <a:off x="-3349" y="1711257"/>
            <a:ext cx="11429449" cy="857574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6" name="TextBox 26"/>
          <p:cNvSpPr txBox="1"/>
          <p:nvPr/>
        </p:nvSpPr>
        <p:spPr>
          <a:xfrm rot="5400000">
            <a:off x="13934457" y="4596244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2126187" y="3964781"/>
            <a:ext cx="5241944" cy="3693319"/>
            <a:chOff x="0" y="-914018"/>
            <a:chExt cx="8758659" cy="4924428"/>
          </a:xfrm>
        </p:grpSpPr>
        <p:sp>
          <p:nvSpPr>
            <p:cNvPr id="34" name="TextBox 34"/>
            <p:cNvSpPr txBox="1"/>
            <p:nvPr/>
          </p:nvSpPr>
          <p:spPr>
            <a:xfrm>
              <a:off x="0" y="-914018"/>
              <a:ext cx="8758659" cy="49244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F2043"/>
                  </a:solidFill>
                  <a:latin typeface="Assistant Bold" panose="020B0604020202020204" charset="-79"/>
                  <a:cs typeface="Assistant Bold" panose="020B0604020202020204" charset="-79"/>
                </a:rPr>
                <a:t>Florida Board of Governors confirms Dr. Moez Limayem as UNF’s seventh president.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653992"/>
              <a:ext cx="8758659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endParaRPr dirty="0"/>
            </a:p>
          </p:txBody>
        </p:sp>
      </p:grpSp>
      <p:sp>
        <p:nvSpPr>
          <p:cNvPr id="42" name="AutoShape 6">
            <a:extLst>
              <a:ext uri="{FF2B5EF4-FFF2-40B4-BE49-F238E27FC236}">
                <a16:creationId xmlns:a16="http://schemas.microsoft.com/office/drawing/2014/main" id="{EBCFDD50-0966-4029-8F8D-9F3FB329F653}"/>
              </a:ext>
            </a:extLst>
          </p:cNvPr>
          <p:cNvSpPr/>
          <p:nvPr/>
        </p:nvSpPr>
        <p:spPr>
          <a:xfrm rot="5400000">
            <a:off x="8286750" y="-8289994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43" name="Group 7">
            <a:extLst>
              <a:ext uri="{FF2B5EF4-FFF2-40B4-BE49-F238E27FC236}">
                <a16:creationId xmlns:a16="http://schemas.microsoft.com/office/drawing/2014/main" id="{6066460B-E151-4BDC-8114-01360917206A}"/>
              </a:ext>
            </a:extLst>
          </p:cNvPr>
          <p:cNvGrpSpPr/>
          <p:nvPr/>
        </p:nvGrpSpPr>
        <p:grpSpPr>
          <a:xfrm>
            <a:off x="16573500" y="-3244"/>
            <a:ext cx="1714500" cy="1714500"/>
            <a:chOff x="0" y="0"/>
            <a:chExt cx="1913890" cy="1913890"/>
          </a:xfrm>
        </p:grpSpPr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205BB01E-1F65-4BD9-BAEB-37E0AD9BC5C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45" name="TextBox 11">
            <a:extLst>
              <a:ext uri="{FF2B5EF4-FFF2-40B4-BE49-F238E27FC236}">
                <a16:creationId xmlns:a16="http://schemas.microsoft.com/office/drawing/2014/main" id="{E161968B-531B-48E4-A21F-1B79940A955E}"/>
              </a:ext>
            </a:extLst>
          </p:cNvPr>
          <p:cNvSpPr txBox="1"/>
          <p:nvPr/>
        </p:nvSpPr>
        <p:spPr>
          <a:xfrm>
            <a:off x="966969" y="650188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46" name="Picture 15">
            <a:extLst>
              <a:ext uri="{FF2B5EF4-FFF2-40B4-BE49-F238E27FC236}">
                <a16:creationId xmlns:a16="http://schemas.microsoft.com/office/drawing/2014/main" id="{632F681B-FCA8-42FD-9AD7-48E3F7D124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363" t="6758" r="37913" b="44112"/>
          <a:stretch>
            <a:fillRect/>
          </a:stretch>
        </p:blipFill>
        <p:spPr>
          <a:xfrm>
            <a:off x="16878482" y="360910"/>
            <a:ext cx="1104536" cy="98619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0DCEF10-BEEE-484F-B241-09610D7A9268}"/>
              </a:ext>
            </a:extLst>
          </p:cNvPr>
          <p:cNvSpPr txBox="1"/>
          <p:nvPr/>
        </p:nvSpPr>
        <p:spPr>
          <a:xfrm>
            <a:off x="0" y="9405979"/>
            <a:ext cx="7162800" cy="461665"/>
          </a:xfrm>
          <a:prstGeom prst="rect">
            <a:avLst/>
          </a:prstGeom>
          <a:solidFill>
            <a:srgbClr val="00AAD3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FFFF"/>
                </a:solidFill>
                <a:latin typeface="Assistant Bold" panose="020B0604020202020204" charset="-79"/>
                <a:cs typeface="Assistant Bold" panose="020B0604020202020204" charset="-79"/>
              </a:rPr>
              <a:t>Brooks College of Health</a:t>
            </a:r>
          </a:p>
        </p:txBody>
      </p:sp>
    </p:spTree>
    <p:extLst>
      <p:ext uri="{BB962C8B-B14F-4D97-AF65-F5344CB8AC3E}">
        <p14:creationId xmlns:p14="http://schemas.microsoft.com/office/powerpoint/2010/main" val="1415458610"/>
      </p:ext>
    </p:extLst>
  </p:cSld>
  <p:clrMapOvr>
    <a:masterClrMapping/>
  </p:clrMapOvr>
  <p:transition spd="med" advClick="0" advTm="1875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3"/>
          <p:cNvGrpSpPr/>
          <p:nvPr/>
        </p:nvGrpSpPr>
        <p:grpSpPr>
          <a:xfrm>
            <a:off x="11470035" y="4235686"/>
            <a:ext cx="6553216" cy="2954655"/>
            <a:chOff x="0" y="-315780"/>
            <a:chExt cx="10288227" cy="3939542"/>
          </a:xfrm>
        </p:grpSpPr>
        <p:sp>
          <p:nvSpPr>
            <p:cNvPr id="34" name="TextBox 34"/>
            <p:cNvSpPr txBox="1"/>
            <p:nvPr/>
          </p:nvSpPr>
          <p:spPr>
            <a:xfrm>
              <a:off x="1747718" y="-315780"/>
              <a:ext cx="8540509" cy="39395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F2043"/>
                  </a:solidFill>
                  <a:latin typeface="Assistant Bold" panose="020B0604020202020204" charset="-79"/>
                  <a:cs typeface="Assistant Bold" panose="020B0604020202020204" charset="-79"/>
                </a:rPr>
                <a:t>The UNF financial aid and scholarship priority deadline is</a:t>
              </a:r>
            </a:p>
            <a:p>
              <a:pPr algn="ctr"/>
              <a:r>
                <a:rPr lang="en-US" sz="4800" dirty="0">
                  <a:solidFill>
                    <a:srgbClr val="00AAD3"/>
                  </a:solidFill>
                  <a:latin typeface="Assistant Bold" panose="020B0604020202020204" charset="-79"/>
                  <a:cs typeface="Assistant Bold" panose="020B0604020202020204" charset="-79"/>
                </a:rPr>
                <a:t>November 1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653992"/>
              <a:ext cx="8758659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endParaRPr dirty="0"/>
            </a:p>
          </p:txBody>
        </p:sp>
      </p:grpSp>
      <p:sp>
        <p:nvSpPr>
          <p:cNvPr id="42" name="AutoShape 6">
            <a:extLst>
              <a:ext uri="{FF2B5EF4-FFF2-40B4-BE49-F238E27FC236}">
                <a16:creationId xmlns:a16="http://schemas.microsoft.com/office/drawing/2014/main" id="{EBCFDD50-0966-4029-8F8D-9F3FB329F653}"/>
              </a:ext>
            </a:extLst>
          </p:cNvPr>
          <p:cNvSpPr/>
          <p:nvPr/>
        </p:nvSpPr>
        <p:spPr>
          <a:xfrm rot="5400000">
            <a:off x="8286750" y="-8289994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43" name="Group 7">
            <a:extLst>
              <a:ext uri="{FF2B5EF4-FFF2-40B4-BE49-F238E27FC236}">
                <a16:creationId xmlns:a16="http://schemas.microsoft.com/office/drawing/2014/main" id="{6066460B-E151-4BDC-8114-01360917206A}"/>
              </a:ext>
            </a:extLst>
          </p:cNvPr>
          <p:cNvGrpSpPr/>
          <p:nvPr/>
        </p:nvGrpSpPr>
        <p:grpSpPr>
          <a:xfrm>
            <a:off x="16573500" y="-3244"/>
            <a:ext cx="1714500" cy="1714500"/>
            <a:chOff x="0" y="0"/>
            <a:chExt cx="1913890" cy="1913890"/>
          </a:xfrm>
        </p:grpSpPr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205BB01E-1F65-4BD9-BAEB-37E0AD9BC5C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45" name="TextBox 11">
            <a:extLst>
              <a:ext uri="{FF2B5EF4-FFF2-40B4-BE49-F238E27FC236}">
                <a16:creationId xmlns:a16="http://schemas.microsoft.com/office/drawing/2014/main" id="{E161968B-531B-48E4-A21F-1B79940A955E}"/>
              </a:ext>
            </a:extLst>
          </p:cNvPr>
          <p:cNvSpPr txBox="1"/>
          <p:nvPr/>
        </p:nvSpPr>
        <p:spPr>
          <a:xfrm>
            <a:off x="966969" y="650188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46" name="Picture 15">
            <a:extLst>
              <a:ext uri="{FF2B5EF4-FFF2-40B4-BE49-F238E27FC236}">
                <a16:creationId xmlns:a16="http://schemas.microsoft.com/office/drawing/2014/main" id="{632F681B-FCA8-42FD-9AD7-48E3F7D124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63" t="6758" r="37913" b="44112"/>
          <a:stretch>
            <a:fillRect/>
          </a:stretch>
        </p:blipFill>
        <p:spPr>
          <a:xfrm>
            <a:off x="16878482" y="360910"/>
            <a:ext cx="1104536" cy="98619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0DCEF10-BEEE-484F-B241-09610D7A9268}"/>
              </a:ext>
            </a:extLst>
          </p:cNvPr>
          <p:cNvSpPr txBox="1"/>
          <p:nvPr/>
        </p:nvSpPr>
        <p:spPr>
          <a:xfrm>
            <a:off x="0" y="9405979"/>
            <a:ext cx="7162800" cy="461665"/>
          </a:xfrm>
          <a:prstGeom prst="rect">
            <a:avLst/>
          </a:prstGeom>
          <a:solidFill>
            <a:srgbClr val="00AAD3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FFFF"/>
                </a:solidFill>
                <a:latin typeface="Assistant Bold" panose="020B0604020202020204" charset="-79"/>
                <a:cs typeface="Assistant Bold" panose="020B0604020202020204" charset="-79"/>
              </a:rPr>
              <a:t>UNF Scholarships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1CC8A2-46BB-4A69-B480-32B9426919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8" t="20578" r="19520" b="1727"/>
          <a:stretch/>
        </p:blipFill>
        <p:spPr>
          <a:xfrm>
            <a:off x="0" y="1711256"/>
            <a:ext cx="12115800" cy="85757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FFFEA0-A97A-49BB-95C7-CCF7199A4C67}"/>
              </a:ext>
            </a:extLst>
          </p:cNvPr>
          <p:cNvSpPr txBox="1"/>
          <p:nvPr/>
        </p:nvSpPr>
        <p:spPr>
          <a:xfrm>
            <a:off x="0" y="9405979"/>
            <a:ext cx="7162800" cy="461665"/>
          </a:xfrm>
          <a:prstGeom prst="rect">
            <a:avLst/>
          </a:prstGeom>
          <a:solidFill>
            <a:srgbClr val="00AAD3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FFFF"/>
                </a:solidFill>
                <a:latin typeface="Assistant Bold" panose="020B0604020202020204" charset="-79"/>
                <a:cs typeface="Assistant Bold" panose="020B0604020202020204" charset="-79"/>
              </a:rPr>
              <a:t>UNF Scholarships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09526150"/>
      </p:ext>
    </p:extLst>
  </p:cSld>
  <p:clrMapOvr>
    <a:masterClrMapping/>
  </p:clrMapOvr>
  <p:transition spd="med" advClick="0" advTm="1875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/>
          <p:nvPr/>
        </p:nvSpPr>
        <p:spPr>
          <a:xfrm rot="5400000">
            <a:off x="13934457" y="4596244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1470035" y="2719246"/>
            <a:ext cx="6390550" cy="3436839"/>
            <a:chOff x="0" y="-2337700"/>
            <a:chExt cx="10032849" cy="4582454"/>
          </a:xfrm>
        </p:grpSpPr>
        <p:sp>
          <p:nvSpPr>
            <p:cNvPr id="34" name="TextBox 34"/>
            <p:cNvSpPr txBox="1"/>
            <p:nvPr/>
          </p:nvSpPr>
          <p:spPr>
            <a:xfrm>
              <a:off x="1492340" y="-2337700"/>
              <a:ext cx="8540509" cy="32829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000" dirty="0">
                  <a:solidFill>
                    <a:srgbClr val="0F2043"/>
                  </a:solidFill>
                  <a:latin typeface="Assistant Bold" panose="020B0604020202020204" charset="-79"/>
                  <a:cs typeface="Assistant Bold" panose="020B0604020202020204" charset="-79"/>
                </a:rPr>
                <a:t>Upcoming Events</a:t>
              </a:r>
            </a:p>
            <a:p>
              <a:pPr algn="ctr"/>
              <a:endParaRPr lang="en-US" sz="4000" dirty="0">
                <a:solidFill>
                  <a:srgbClr val="0F2043"/>
                </a:solidFill>
                <a:latin typeface="Assistant Bold" panose="020B0604020202020204" charset="-79"/>
                <a:cs typeface="Assistant Bold" panose="020B0604020202020204" charset="-79"/>
              </a:endParaRPr>
            </a:p>
            <a:p>
              <a:pPr algn="ctr"/>
              <a:endParaRPr lang="en-US" sz="4000" dirty="0">
                <a:solidFill>
                  <a:srgbClr val="0F2043"/>
                </a:solidFill>
                <a:latin typeface="Assistant Bold" panose="020B0604020202020204" charset="-79"/>
                <a:cs typeface="Assistant Bold" panose="020B0604020202020204" charset="-79"/>
              </a:endParaRPr>
            </a:p>
            <a:p>
              <a:pPr algn="ctr"/>
              <a:endParaRPr lang="en-US" sz="4000" dirty="0">
                <a:solidFill>
                  <a:srgbClr val="0F2043"/>
                </a:solidFill>
                <a:latin typeface="Assistant Bold" panose="020B0604020202020204" charset="-79"/>
                <a:cs typeface="Assistant Bold" panose="020B0604020202020204" charset="-79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653992"/>
              <a:ext cx="8758659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endParaRPr dirty="0"/>
            </a:p>
          </p:txBody>
        </p:sp>
      </p:grpSp>
      <p:sp>
        <p:nvSpPr>
          <p:cNvPr id="42" name="AutoShape 6">
            <a:extLst>
              <a:ext uri="{FF2B5EF4-FFF2-40B4-BE49-F238E27FC236}">
                <a16:creationId xmlns:a16="http://schemas.microsoft.com/office/drawing/2014/main" id="{EBCFDD50-0966-4029-8F8D-9F3FB329F653}"/>
              </a:ext>
            </a:extLst>
          </p:cNvPr>
          <p:cNvSpPr/>
          <p:nvPr/>
        </p:nvSpPr>
        <p:spPr>
          <a:xfrm rot="5400000">
            <a:off x="8286750" y="-8289994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43" name="Group 7">
            <a:extLst>
              <a:ext uri="{FF2B5EF4-FFF2-40B4-BE49-F238E27FC236}">
                <a16:creationId xmlns:a16="http://schemas.microsoft.com/office/drawing/2014/main" id="{6066460B-E151-4BDC-8114-01360917206A}"/>
              </a:ext>
            </a:extLst>
          </p:cNvPr>
          <p:cNvGrpSpPr/>
          <p:nvPr/>
        </p:nvGrpSpPr>
        <p:grpSpPr>
          <a:xfrm>
            <a:off x="16573500" y="-3244"/>
            <a:ext cx="1714500" cy="1714500"/>
            <a:chOff x="0" y="0"/>
            <a:chExt cx="1913890" cy="1913890"/>
          </a:xfrm>
        </p:grpSpPr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205BB01E-1F65-4BD9-BAEB-37E0AD9BC5C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45" name="TextBox 11">
            <a:extLst>
              <a:ext uri="{FF2B5EF4-FFF2-40B4-BE49-F238E27FC236}">
                <a16:creationId xmlns:a16="http://schemas.microsoft.com/office/drawing/2014/main" id="{E161968B-531B-48E4-A21F-1B79940A955E}"/>
              </a:ext>
            </a:extLst>
          </p:cNvPr>
          <p:cNvSpPr txBox="1"/>
          <p:nvPr/>
        </p:nvSpPr>
        <p:spPr>
          <a:xfrm>
            <a:off x="966969" y="650188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46" name="Picture 15">
            <a:extLst>
              <a:ext uri="{FF2B5EF4-FFF2-40B4-BE49-F238E27FC236}">
                <a16:creationId xmlns:a16="http://schemas.microsoft.com/office/drawing/2014/main" id="{632F681B-FCA8-42FD-9AD7-48E3F7D124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63" t="6758" r="37913" b="44112"/>
          <a:stretch>
            <a:fillRect/>
          </a:stretch>
        </p:blipFill>
        <p:spPr>
          <a:xfrm>
            <a:off x="16878482" y="360910"/>
            <a:ext cx="1104536" cy="9861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62BF33-753D-43B0-9FDE-87302A5449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63" t="11071" r="14166" b="5537"/>
          <a:stretch/>
        </p:blipFill>
        <p:spPr>
          <a:xfrm>
            <a:off x="0" y="1708338"/>
            <a:ext cx="12035019" cy="8578662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9BB27C5B-15C6-41C2-8CFA-4C5216822E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303" y="3986683"/>
            <a:ext cx="3895732" cy="38957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4B84B3-C0C9-4709-912A-CD30D3262884}"/>
              </a:ext>
            </a:extLst>
          </p:cNvPr>
          <p:cNvSpPr txBox="1"/>
          <p:nvPr/>
        </p:nvSpPr>
        <p:spPr>
          <a:xfrm>
            <a:off x="0" y="9405979"/>
            <a:ext cx="7162800" cy="461665"/>
          </a:xfrm>
          <a:prstGeom prst="rect">
            <a:avLst/>
          </a:prstGeom>
          <a:solidFill>
            <a:srgbClr val="00AAD3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FFFF"/>
                </a:solidFill>
                <a:latin typeface="Assistant Bold" panose="020B0604020202020204" charset="-79"/>
                <a:cs typeface="Assistant Bold" panose="020B0604020202020204" charset="-79"/>
              </a:rPr>
              <a:t>We invite you to visit campus!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58530877"/>
      </p:ext>
    </p:extLst>
  </p:cSld>
  <p:clrMapOvr>
    <a:masterClrMapping/>
  </p:clrMapOvr>
  <p:transition spd="med" advClick="0" advTm="275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9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714500" cy="102870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0" y="8572500"/>
            <a:ext cx="1714500" cy="1714500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pic>
        <p:nvPicPr>
          <p:cNvPr id="5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14500" y="478060"/>
            <a:ext cx="16573500" cy="933088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5400000">
            <a:off x="-2752342" y="4353758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002D72"/>
                </a:solidFill>
                <a:latin typeface="Arimo Bold"/>
              </a:rPr>
              <a:t>UNIVERSITY OF NORTH FLORIDA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5363" t="6758" r="37913" b="44112"/>
          <a:stretch>
            <a:fillRect/>
          </a:stretch>
        </p:blipFill>
        <p:spPr>
          <a:xfrm>
            <a:off x="304982" y="8936654"/>
            <a:ext cx="1104536" cy="9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6513"/>
      </p:ext>
    </p:extLst>
  </p:cSld>
  <p:clrMapOvr>
    <a:masterClrMapping/>
  </p:clrMapOvr>
  <p:transition spd="med" advClick="0" advTm="275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2">
            <a:extLst>
              <a:ext uri="{FF2B5EF4-FFF2-40B4-BE49-F238E27FC236}">
                <a16:creationId xmlns:a16="http://schemas.microsoft.com/office/drawing/2014/main" id="{AFBB4B59-083E-4896-A5E1-90000A74FF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0414" r="779" b="35148"/>
          <a:stretch/>
        </p:blipFill>
        <p:spPr>
          <a:xfrm>
            <a:off x="0" y="-11206"/>
            <a:ext cx="18288000" cy="8718264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5400000">
            <a:off x="8286750" y="285750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7" name="Group 7"/>
          <p:cNvGrpSpPr/>
          <p:nvPr/>
        </p:nvGrpSpPr>
        <p:grpSpPr>
          <a:xfrm>
            <a:off x="16573500" y="8572500"/>
            <a:ext cx="1714500" cy="1714500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66969" y="9225932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l="25363" t="6758" r="37913" b="44112"/>
          <a:stretch>
            <a:fillRect/>
          </a:stretch>
        </p:blipFill>
        <p:spPr>
          <a:xfrm>
            <a:off x="16878482" y="8936654"/>
            <a:ext cx="1104536" cy="9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08962"/>
      </p:ext>
    </p:extLst>
  </p:cSld>
  <p:clrMapOvr>
    <a:masterClrMapping/>
  </p:clrMapOvr>
  <p:transition spd="med" advClick="0" advTm="1875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79F2EE7-D891-4097-ABA3-4F78CE0C54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" r="13031"/>
          <a:stretch/>
        </p:blipFill>
        <p:spPr>
          <a:xfrm>
            <a:off x="0" y="1687535"/>
            <a:ext cx="12185683" cy="8599465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 rot="5400000">
            <a:off x="13934457" y="4596244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1429999" y="4509939"/>
            <a:ext cx="6514919" cy="2954655"/>
            <a:chOff x="0" y="-1146925"/>
            <a:chExt cx="10311594" cy="3939542"/>
          </a:xfrm>
        </p:grpSpPr>
        <p:sp>
          <p:nvSpPr>
            <p:cNvPr id="34" name="TextBox 34"/>
            <p:cNvSpPr txBox="1"/>
            <p:nvPr/>
          </p:nvSpPr>
          <p:spPr>
            <a:xfrm>
              <a:off x="1771085" y="-1146925"/>
              <a:ext cx="8540509" cy="39395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F2043"/>
                  </a:solidFill>
                  <a:latin typeface="Assistant Bold" panose="020B0604020202020204" charset="-79"/>
                  <a:cs typeface="Assistant Bold" panose="020B0604020202020204" charset="-79"/>
                </a:rPr>
                <a:t>In 2022, UNF enrolled its most diverse class in school history!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653992"/>
              <a:ext cx="8758659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endParaRPr dirty="0"/>
            </a:p>
          </p:txBody>
        </p:sp>
      </p:grpSp>
      <p:sp>
        <p:nvSpPr>
          <p:cNvPr id="42" name="AutoShape 6">
            <a:extLst>
              <a:ext uri="{FF2B5EF4-FFF2-40B4-BE49-F238E27FC236}">
                <a16:creationId xmlns:a16="http://schemas.microsoft.com/office/drawing/2014/main" id="{EBCFDD50-0966-4029-8F8D-9F3FB329F653}"/>
              </a:ext>
            </a:extLst>
          </p:cNvPr>
          <p:cNvSpPr/>
          <p:nvPr/>
        </p:nvSpPr>
        <p:spPr>
          <a:xfrm rot="5400000">
            <a:off x="8286750" y="-8289994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43" name="Group 7">
            <a:extLst>
              <a:ext uri="{FF2B5EF4-FFF2-40B4-BE49-F238E27FC236}">
                <a16:creationId xmlns:a16="http://schemas.microsoft.com/office/drawing/2014/main" id="{6066460B-E151-4BDC-8114-01360917206A}"/>
              </a:ext>
            </a:extLst>
          </p:cNvPr>
          <p:cNvGrpSpPr/>
          <p:nvPr/>
        </p:nvGrpSpPr>
        <p:grpSpPr>
          <a:xfrm>
            <a:off x="16573500" y="-3244"/>
            <a:ext cx="1714500" cy="1714500"/>
            <a:chOff x="0" y="0"/>
            <a:chExt cx="1913890" cy="1913890"/>
          </a:xfrm>
        </p:grpSpPr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205BB01E-1F65-4BD9-BAEB-37E0AD9BC5C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45" name="TextBox 11">
            <a:extLst>
              <a:ext uri="{FF2B5EF4-FFF2-40B4-BE49-F238E27FC236}">
                <a16:creationId xmlns:a16="http://schemas.microsoft.com/office/drawing/2014/main" id="{E161968B-531B-48E4-A21F-1B79940A955E}"/>
              </a:ext>
            </a:extLst>
          </p:cNvPr>
          <p:cNvSpPr txBox="1"/>
          <p:nvPr/>
        </p:nvSpPr>
        <p:spPr>
          <a:xfrm>
            <a:off x="966969" y="650188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46" name="Picture 15">
            <a:extLst>
              <a:ext uri="{FF2B5EF4-FFF2-40B4-BE49-F238E27FC236}">
                <a16:creationId xmlns:a16="http://schemas.microsoft.com/office/drawing/2014/main" id="{632F681B-FCA8-42FD-9AD7-48E3F7D124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363" t="6758" r="37913" b="44112"/>
          <a:stretch>
            <a:fillRect/>
          </a:stretch>
        </p:blipFill>
        <p:spPr>
          <a:xfrm>
            <a:off x="16878482" y="360910"/>
            <a:ext cx="1104536" cy="98619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0DCEF10-BEEE-484F-B241-09610D7A9268}"/>
              </a:ext>
            </a:extLst>
          </p:cNvPr>
          <p:cNvSpPr txBox="1"/>
          <p:nvPr/>
        </p:nvSpPr>
        <p:spPr>
          <a:xfrm>
            <a:off x="0" y="9405979"/>
            <a:ext cx="7162800" cy="461665"/>
          </a:xfrm>
          <a:prstGeom prst="rect">
            <a:avLst/>
          </a:prstGeom>
          <a:solidFill>
            <a:srgbClr val="00AAD3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" panose="020B0604020202020204" charset="-79"/>
                <a:cs typeface="Assistant Bold" panose="020B0604020202020204" charset="-79"/>
              </a:rPr>
              <a:t>www.unf.edu/admissions</a:t>
            </a:r>
          </a:p>
        </p:txBody>
      </p:sp>
    </p:spTree>
    <p:extLst>
      <p:ext uri="{BB962C8B-B14F-4D97-AF65-F5344CB8AC3E}">
        <p14:creationId xmlns:p14="http://schemas.microsoft.com/office/powerpoint/2010/main" val="2627254539"/>
      </p:ext>
    </p:extLst>
  </p:cSld>
  <p:clrMapOvr>
    <a:masterClrMapping/>
  </p:clrMapOvr>
  <p:transition spd="med" advClick="0" advTm="1875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CCB89F3-86E8-4C8C-AAEE-77298768E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89"/>
            <a:ext cx="18288000" cy="870900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5400000">
            <a:off x="8286750" y="285750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7" name="Group 7"/>
          <p:cNvGrpSpPr/>
          <p:nvPr/>
        </p:nvGrpSpPr>
        <p:grpSpPr>
          <a:xfrm>
            <a:off x="16573500" y="8572500"/>
            <a:ext cx="1714500" cy="1714500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66969" y="9225932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l="25363" t="6758" r="37913" b="44112"/>
          <a:stretch>
            <a:fillRect/>
          </a:stretch>
        </p:blipFill>
        <p:spPr>
          <a:xfrm>
            <a:off x="16878482" y="8936654"/>
            <a:ext cx="1104536" cy="9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73905"/>
      </p:ext>
    </p:extLst>
  </p:cSld>
  <p:clrMapOvr>
    <a:masterClrMapping/>
  </p:clrMapOvr>
  <p:transition spd="med" advClick="0" advTm="1875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4" descr="FN11222009_281.jpg">
            <a:extLst>
              <a:ext uri="{FF2B5EF4-FFF2-40B4-BE49-F238E27FC236}">
                <a16:creationId xmlns:a16="http://schemas.microsoft.com/office/drawing/2014/main" id="{C9C55FFC-8DE6-4A75-A863-F9339EF856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3"/>
          <a:stretch/>
        </p:blipFill>
        <p:spPr>
          <a:xfrm>
            <a:off x="-16566" y="0"/>
            <a:ext cx="18304565" cy="870809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AutoShape 6"/>
          <p:cNvSpPr/>
          <p:nvPr/>
        </p:nvSpPr>
        <p:spPr>
          <a:xfrm rot="5400000">
            <a:off x="8286750" y="285750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7" name="Group 7"/>
          <p:cNvGrpSpPr/>
          <p:nvPr/>
        </p:nvGrpSpPr>
        <p:grpSpPr>
          <a:xfrm>
            <a:off x="16573500" y="8572500"/>
            <a:ext cx="1714500" cy="1714500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966969" y="9225932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l="25363" t="6758" r="37913" b="44112"/>
          <a:stretch>
            <a:fillRect/>
          </a:stretch>
        </p:blipFill>
        <p:spPr>
          <a:xfrm>
            <a:off x="16878482" y="8936654"/>
            <a:ext cx="1104536" cy="9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8209"/>
      </p:ext>
    </p:extLst>
  </p:cSld>
  <p:clrMapOvr>
    <a:masterClrMapping/>
  </p:clrMapOvr>
  <p:transition spd="med" advClick="0" advTm="1875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3">
            <a:extLst>
              <a:ext uri="{FF2B5EF4-FFF2-40B4-BE49-F238E27FC236}">
                <a16:creationId xmlns:a16="http://schemas.microsoft.com/office/drawing/2014/main" id="{5D09581C-528E-41F1-879C-B7EEE57722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12" r="17932" b="13775"/>
          <a:stretch/>
        </p:blipFill>
        <p:spPr>
          <a:xfrm>
            <a:off x="0" y="1646330"/>
            <a:ext cx="12436268" cy="86406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6" name="TextBox 26"/>
          <p:cNvSpPr txBox="1"/>
          <p:nvPr/>
        </p:nvSpPr>
        <p:spPr>
          <a:xfrm rot="5400000">
            <a:off x="13934457" y="4596244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1470035" y="4309425"/>
            <a:ext cx="6538383" cy="3693319"/>
            <a:chOff x="0" y="-217460"/>
            <a:chExt cx="10264940" cy="4924427"/>
          </a:xfrm>
        </p:grpSpPr>
        <p:sp>
          <p:nvSpPr>
            <p:cNvPr id="34" name="TextBox 34"/>
            <p:cNvSpPr txBox="1"/>
            <p:nvPr/>
          </p:nvSpPr>
          <p:spPr>
            <a:xfrm>
              <a:off x="1724431" y="-217460"/>
              <a:ext cx="8540509" cy="49244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F2043"/>
                  </a:solidFill>
                  <a:latin typeface="Assistant Bold" panose="020B0604020202020204" charset="-79"/>
                  <a:cs typeface="Assistant Bold" panose="020B0604020202020204" charset="-79"/>
                </a:rPr>
                <a:t>The Hicks Honors College offers stipends to students for research and study abroad.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653992"/>
              <a:ext cx="8758659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endParaRPr dirty="0"/>
            </a:p>
          </p:txBody>
        </p:sp>
      </p:grpSp>
      <p:sp>
        <p:nvSpPr>
          <p:cNvPr id="42" name="AutoShape 6">
            <a:extLst>
              <a:ext uri="{FF2B5EF4-FFF2-40B4-BE49-F238E27FC236}">
                <a16:creationId xmlns:a16="http://schemas.microsoft.com/office/drawing/2014/main" id="{EBCFDD50-0966-4029-8F8D-9F3FB329F653}"/>
              </a:ext>
            </a:extLst>
          </p:cNvPr>
          <p:cNvSpPr/>
          <p:nvPr/>
        </p:nvSpPr>
        <p:spPr>
          <a:xfrm rot="5400000">
            <a:off x="8286750" y="-8289994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43" name="Group 7">
            <a:extLst>
              <a:ext uri="{FF2B5EF4-FFF2-40B4-BE49-F238E27FC236}">
                <a16:creationId xmlns:a16="http://schemas.microsoft.com/office/drawing/2014/main" id="{6066460B-E151-4BDC-8114-01360917206A}"/>
              </a:ext>
            </a:extLst>
          </p:cNvPr>
          <p:cNvGrpSpPr/>
          <p:nvPr/>
        </p:nvGrpSpPr>
        <p:grpSpPr>
          <a:xfrm>
            <a:off x="16573500" y="-3244"/>
            <a:ext cx="1714500" cy="1714500"/>
            <a:chOff x="0" y="0"/>
            <a:chExt cx="1913890" cy="1913890"/>
          </a:xfrm>
        </p:grpSpPr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205BB01E-1F65-4BD9-BAEB-37E0AD9BC5C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45" name="TextBox 11">
            <a:extLst>
              <a:ext uri="{FF2B5EF4-FFF2-40B4-BE49-F238E27FC236}">
                <a16:creationId xmlns:a16="http://schemas.microsoft.com/office/drawing/2014/main" id="{E161968B-531B-48E4-A21F-1B79940A955E}"/>
              </a:ext>
            </a:extLst>
          </p:cNvPr>
          <p:cNvSpPr txBox="1"/>
          <p:nvPr/>
        </p:nvSpPr>
        <p:spPr>
          <a:xfrm>
            <a:off x="966969" y="650188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46" name="Picture 15">
            <a:extLst>
              <a:ext uri="{FF2B5EF4-FFF2-40B4-BE49-F238E27FC236}">
                <a16:creationId xmlns:a16="http://schemas.microsoft.com/office/drawing/2014/main" id="{632F681B-FCA8-42FD-9AD7-48E3F7D124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363" t="6758" r="37913" b="44112"/>
          <a:stretch>
            <a:fillRect/>
          </a:stretch>
        </p:blipFill>
        <p:spPr>
          <a:xfrm>
            <a:off x="16878482" y="360910"/>
            <a:ext cx="1104536" cy="98619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0DCEF10-BEEE-484F-B241-09610D7A9268}"/>
              </a:ext>
            </a:extLst>
          </p:cNvPr>
          <p:cNvSpPr txBox="1"/>
          <p:nvPr/>
        </p:nvSpPr>
        <p:spPr>
          <a:xfrm>
            <a:off x="0" y="9405979"/>
            <a:ext cx="7162800" cy="461665"/>
          </a:xfrm>
          <a:prstGeom prst="rect">
            <a:avLst/>
          </a:prstGeom>
          <a:solidFill>
            <a:srgbClr val="00AAD3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FFFF"/>
                </a:solidFill>
                <a:latin typeface="Assistant Bold" panose="020B0604020202020204" charset="-79"/>
                <a:cs typeface="Assistant Bold" panose="020B0604020202020204" charset="-79"/>
              </a:rPr>
              <a:t>Hicks Honors College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sistant Bold" panose="020B0604020202020204" charset="-79"/>
              <a:cs typeface="Assistant Bol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63058101"/>
      </p:ext>
    </p:extLst>
  </p:cSld>
  <p:clrMapOvr>
    <a:masterClrMapping/>
  </p:clrMapOvr>
  <p:transition spd="med" advClick="0" advTm="1875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/>
          <p:nvPr/>
        </p:nvSpPr>
        <p:spPr>
          <a:xfrm rot="5400000">
            <a:off x="13934457" y="4596244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1394457" y="2607460"/>
            <a:ext cx="6677765" cy="7509748"/>
            <a:chOff x="0" y="-1927777"/>
            <a:chExt cx="10483763" cy="10013002"/>
          </a:xfrm>
        </p:grpSpPr>
        <p:sp>
          <p:nvSpPr>
            <p:cNvPr id="34" name="TextBox 34"/>
            <p:cNvSpPr txBox="1"/>
            <p:nvPr/>
          </p:nvSpPr>
          <p:spPr>
            <a:xfrm>
              <a:off x="1943254" y="-1927777"/>
              <a:ext cx="8540509" cy="100130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rgbClr val="0F2043"/>
                  </a:solidFill>
                  <a:latin typeface="Assistant Bold" panose="020B0604020202020204" charset="-79"/>
                  <a:cs typeface="Assistant Bold" panose="020B0604020202020204" charset="-79"/>
                </a:rPr>
                <a:t>More than 11,000 community service hours each year</a:t>
              </a:r>
            </a:p>
            <a:p>
              <a:pPr marL="685800" indent="-685800">
                <a:buFont typeface="Arial" panose="020B0604020202020204" pitchFamily="34" charset="0"/>
                <a:buChar char="•"/>
              </a:pPr>
              <a:endParaRPr lang="en-US" sz="4000" dirty="0">
                <a:solidFill>
                  <a:srgbClr val="0F2043"/>
                </a:solidFill>
                <a:latin typeface="Assistant Bold" panose="020B0604020202020204" charset="-79"/>
                <a:cs typeface="Assistant Bold" panose="020B0604020202020204" charset="-79"/>
              </a:endParaRPr>
            </a:p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rgbClr val="0F2043"/>
                  </a:solidFill>
                  <a:latin typeface="Assistant Bold" panose="020B0604020202020204" charset="-79"/>
                  <a:cs typeface="Assistant Bold" panose="020B0604020202020204" charset="-79"/>
                </a:rPr>
                <a:t>All Greek GPA is above 3.8</a:t>
              </a:r>
            </a:p>
            <a:p>
              <a:pPr marL="685800" indent="-685800">
                <a:buFont typeface="Arial" panose="020B0604020202020204" pitchFamily="34" charset="0"/>
                <a:buChar char="•"/>
              </a:pPr>
              <a:endParaRPr lang="en-US" sz="4000" dirty="0">
                <a:solidFill>
                  <a:srgbClr val="0F2043"/>
                </a:solidFill>
                <a:latin typeface="Assistant Bold" panose="020B0604020202020204" charset="-79"/>
                <a:cs typeface="Assistant Bold" panose="020B0604020202020204" charset="-79"/>
              </a:endParaRPr>
            </a:p>
            <a:p>
              <a:pPr marL="685800" indent="-685800"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rgbClr val="0F2043"/>
                  </a:solidFill>
                  <a:latin typeface="Assistant Bold" panose="020B0604020202020204" charset="-79"/>
                  <a:cs typeface="Assistant Bold" panose="020B0604020202020204" charset="-79"/>
                </a:rPr>
                <a:t>5</a:t>
              </a:r>
              <a:r>
                <a:rPr lang="en-US" sz="4000" baseline="30000" dirty="0">
                  <a:solidFill>
                    <a:srgbClr val="0F2043"/>
                  </a:solidFill>
                  <a:latin typeface="Assistant Bold" panose="020B0604020202020204" charset="-79"/>
                  <a:cs typeface="Assistant Bold" panose="020B0604020202020204" charset="-79"/>
                </a:rPr>
                <a:t>th</a:t>
              </a:r>
              <a:r>
                <a:rPr lang="en-US" sz="4000" dirty="0">
                  <a:solidFill>
                    <a:srgbClr val="0F2043"/>
                  </a:solidFill>
                  <a:latin typeface="Assistant Bold" panose="020B0604020202020204" charset="-79"/>
                  <a:cs typeface="Assistant Bold" panose="020B0604020202020204" charset="-79"/>
                </a:rPr>
                <a:t> largest FSL community in Florida</a:t>
              </a:r>
            </a:p>
            <a:p>
              <a:pPr marL="685800" indent="-685800">
                <a:buFont typeface="Arial" panose="020B0604020202020204" pitchFamily="34" charset="0"/>
                <a:buChar char="•"/>
              </a:pPr>
              <a:endParaRPr lang="en-US" sz="4000" dirty="0">
                <a:solidFill>
                  <a:srgbClr val="0F2043"/>
                </a:solidFill>
                <a:latin typeface="Assistant Bold" panose="020B0604020202020204" charset="-79"/>
                <a:cs typeface="Assistant Bold" panose="020B0604020202020204" charset="-79"/>
              </a:endParaRPr>
            </a:p>
            <a:p>
              <a:pPr marL="685800" indent="-685800" algn="ctr">
                <a:buFont typeface="Arial" panose="020B0604020202020204" pitchFamily="34" charset="0"/>
                <a:buChar char="•"/>
              </a:pPr>
              <a:endParaRPr lang="en-US" sz="4800" dirty="0">
                <a:solidFill>
                  <a:srgbClr val="0F2043"/>
                </a:solidFill>
                <a:latin typeface="Assistant Bold" panose="020B0604020202020204" charset="-79"/>
                <a:cs typeface="Assistant Bold" panose="020B0604020202020204" charset="-79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653992"/>
              <a:ext cx="8758659" cy="590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endParaRPr dirty="0"/>
            </a:p>
          </p:txBody>
        </p:sp>
      </p:grpSp>
      <p:sp>
        <p:nvSpPr>
          <p:cNvPr id="42" name="AutoShape 6">
            <a:extLst>
              <a:ext uri="{FF2B5EF4-FFF2-40B4-BE49-F238E27FC236}">
                <a16:creationId xmlns:a16="http://schemas.microsoft.com/office/drawing/2014/main" id="{EBCFDD50-0966-4029-8F8D-9F3FB329F653}"/>
              </a:ext>
            </a:extLst>
          </p:cNvPr>
          <p:cNvSpPr/>
          <p:nvPr/>
        </p:nvSpPr>
        <p:spPr>
          <a:xfrm rot="5400000">
            <a:off x="8286750" y="-8289994"/>
            <a:ext cx="1714500" cy="18288000"/>
          </a:xfrm>
          <a:prstGeom prst="rect">
            <a:avLst/>
          </a:prstGeom>
          <a:solidFill>
            <a:srgbClr val="0F2043"/>
          </a:solidFill>
        </p:spPr>
      </p:sp>
      <p:grpSp>
        <p:nvGrpSpPr>
          <p:cNvPr id="43" name="Group 7">
            <a:extLst>
              <a:ext uri="{FF2B5EF4-FFF2-40B4-BE49-F238E27FC236}">
                <a16:creationId xmlns:a16="http://schemas.microsoft.com/office/drawing/2014/main" id="{6066460B-E151-4BDC-8114-01360917206A}"/>
              </a:ext>
            </a:extLst>
          </p:cNvPr>
          <p:cNvGrpSpPr/>
          <p:nvPr/>
        </p:nvGrpSpPr>
        <p:grpSpPr>
          <a:xfrm>
            <a:off x="16573500" y="-3244"/>
            <a:ext cx="1714500" cy="1714500"/>
            <a:chOff x="0" y="0"/>
            <a:chExt cx="1913890" cy="1913890"/>
          </a:xfrm>
        </p:grpSpPr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205BB01E-1F65-4BD9-BAEB-37E0AD9BC5C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AAD3"/>
            </a:solidFill>
          </p:spPr>
        </p:sp>
      </p:grpSp>
      <p:sp>
        <p:nvSpPr>
          <p:cNvPr id="45" name="TextBox 11">
            <a:extLst>
              <a:ext uri="{FF2B5EF4-FFF2-40B4-BE49-F238E27FC236}">
                <a16:creationId xmlns:a16="http://schemas.microsoft.com/office/drawing/2014/main" id="{E161968B-531B-48E4-A21F-1B79940A955E}"/>
              </a:ext>
            </a:extLst>
          </p:cNvPr>
          <p:cNvSpPr txBox="1"/>
          <p:nvPr/>
        </p:nvSpPr>
        <p:spPr>
          <a:xfrm>
            <a:off x="966969" y="650188"/>
            <a:ext cx="7002110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520"/>
              </a:lnSpc>
              <a:spcBef>
                <a:spcPts val="1890"/>
              </a:spcBef>
            </a:pPr>
            <a:r>
              <a:rPr lang="en-US" sz="2100" spc="315" dirty="0">
                <a:solidFill>
                  <a:srgbClr val="FFFFFF"/>
                </a:solidFill>
                <a:latin typeface="Arimo"/>
              </a:rPr>
              <a:t>UNIVERSITY OF NORTH FLORIDA</a:t>
            </a:r>
          </a:p>
        </p:txBody>
      </p:sp>
      <p:pic>
        <p:nvPicPr>
          <p:cNvPr id="46" name="Picture 15">
            <a:extLst>
              <a:ext uri="{FF2B5EF4-FFF2-40B4-BE49-F238E27FC236}">
                <a16:creationId xmlns:a16="http://schemas.microsoft.com/office/drawing/2014/main" id="{632F681B-FCA8-42FD-9AD7-48E3F7D124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63" t="6758" r="37913" b="44112"/>
          <a:stretch>
            <a:fillRect/>
          </a:stretch>
        </p:blipFill>
        <p:spPr>
          <a:xfrm>
            <a:off x="16878482" y="360910"/>
            <a:ext cx="1104536" cy="98619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0DCEF10-BEEE-484F-B241-09610D7A9268}"/>
              </a:ext>
            </a:extLst>
          </p:cNvPr>
          <p:cNvSpPr txBox="1"/>
          <p:nvPr/>
        </p:nvSpPr>
        <p:spPr>
          <a:xfrm>
            <a:off x="0" y="9405979"/>
            <a:ext cx="7162800" cy="461665"/>
          </a:xfrm>
          <a:prstGeom prst="rect">
            <a:avLst/>
          </a:prstGeom>
          <a:solidFill>
            <a:srgbClr val="00AAD3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" panose="020B0604020202020204" charset="-79"/>
                <a:cs typeface="Assistant Bold" panose="020B0604020202020204" charset="-79"/>
              </a:rPr>
              <a:t>Osprey Life</a:t>
            </a:r>
          </a:p>
        </p:txBody>
      </p:sp>
      <p:pic>
        <p:nvPicPr>
          <p:cNvPr id="13" name="Picture Placeholder 10" descr="A group of people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E3A3E7ED-D755-40EB-8954-831F5867C9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" t="213" b="-213"/>
          <a:stretch/>
        </p:blipFill>
        <p:spPr>
          <a:xfrm>
            <a:off x="-40192" y="1711256"/>
            <a:ext cx="12322386" cy="8575744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5D72C5-E8C7-484A-95BC-3E754DA0ED14}"/>
              </a:ext>
            </a:extLst>
          </p:cNvPr>
          <p:cNvSpPr txBox="1"/>
          <p:nvPr/>
        </p:nvSpPr>
        <p:spPr>
          <a:xfrm>
            <a:off x="152400" y="9558379"/>
            <a:ext cx="7162800" cy="461665"/>
          </a:xfrm>
          <a:prstGeom prst="rect">
            <a:avLst/>
          </a:prstGeom>
          <a:solidFill>
            <a:srgbClr val="00AAD3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sistant Bold" panose="020B0604020202020204" charset="-79"/>
                <a:cs typeface="Assistant Bold" panose="020B0604020202020204" charset="-79"/>
              </a:rPr>
              <a:t>Osprey Life</a:t>
            </a:r>
          </a:p>
        </p:txBody>
      </p:sp>
    </p:spTree>
    <p:extLst>
      <p:ext uri="{BB962C8B-B14F-4D97-AF65-F5344CB8AC3E}">
        <p14:creationId xmlns:p14="http://schemas.microsoft.com/office/powerpoint/2010/main" val="1693356851"/>
      </p:ext>
    </p:extLst>
  </p:cSld>
  <p:clrMapOvr>
    <a:masterClrMapping/>
  </p:clrMapOvr>
  <p:transition spd="med" advClick="0" advTm="1875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EA11FDB502D440BF0FA59031F4EC96" ma:contentTypeVersion="12" ma:contentTypeDescription="Create a new document." ma:contentTypeScope="" ma:versionID="3544a039884e2067d14ca609e4d2daf0">
  <xsd:schema xmlns:xsd="http://www.w3.org/2001/XMLSchema" xmlns:xs="http://www.w3.org/2001/XMLSchema" xmlns:p="http://schemas.microsoft.com/office/2006/metadata/properties" xmlns:ns2="f2783ffb-5ccd-4701-bdc4-5ae590562bbf" xmlns:ns3="3f422995-1f91-4bde-b2e7-ad6af32cea02" targetNamespace="http://schemas.microsoft.com/office/2006/metadata/properties" ma:root="true" ma:fieldsID="f9c5afa29eabac32345b0809c1af9c2e" ns2:_="" ns3:_="">
    <xsd:import namespace="f2783ffb-5ccd-4701-bdc4-5ae590562bbf"/>
    <xsd:import namespace="3f422995-1f91-4bde-b2e7-ad6af32cea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83ffb-5ccd-4701-bdc4-5ae590562b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422995-1f91-4bde-b2e7-ad6af32cea0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CBA80A-CF24-406B-9081-9AD226DF26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AC5074-4BB5-4316-9F88-6A8FEA1357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83ffb-5ccd-4701-bdc4-5ae590562bbf"/>
    <ds:schemaRef ds:uri="3f422995-1f91-4bde-b2e7-ad6af32cea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9746</TotalTime>
  <Words>543</Words>
  <Application>Microsoft Office PowerPoint</Application>
  <PresentationFormat>Custom</PresentationFormat>
  <Paragraphs>133</Paragraphs>
  <Slides>32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Arimo</vt:lpstr>
      <vt:lpstr>Open Sans</vt:lpstr>
      <vt:lpstr>Arial</vt:lpstr>
      <vt:lpstr>Arimo Bold</vt:lpstr>
      <vt:lpstr>Calibri</vt:lpstr>
      <vt:lpstr>Assistant Bold</vt:lpstr>
      <vt:lpstr>Inter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Honors</dc:title>
  <dc:creator>Dentzau, Kara</dc:creator>
  <cp:lastModifiedBy>Page, Lynda</cp:lastModifiedBy>
  <cp:revision>37</cp:revision>
  <dcterms:created xsi:type="dcterms:W3CDTF">2006-08-16T00:00:00Z</dcterms:created>
  <dcterms:modified xsi:type="dcterms:W3CDTF">2022-09-20T17:12:40Z</dcterms:modified>
  <dc:identifier>DAEW_Eyv1fE</dc:identifier>
</cp:coreProperties>
</file>