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4"/>
  </p:sldMasterIdLst>
  <p:notesMasterIdLst>
    <p:notesMasterId r:id="rId2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x="12192000" cy="6858000"/>
  <p:notesSz cx="6858000" cy="9144000"/>
  <p:embeddedFontLst>
    <p:embeddedFont>
      <p:font typeface="Proxima Nova" panose="02000506030000020004" pitchFamily="50" charset="0"/>
      <p:regular r:id="rId23"/>
      <p:bold r:id="rId24"/>
      <p:italic r:id="rId25"/>
      <p:boldItalic r:id="rId26"/>
    </p:embeddedFont>
    <p:embeddedFont>
      <p:font typeface="Proxima Nova Semibold" panose="020B0604020202020204" charset="0"/>
      <p:regular r:id="rId27"/>
      <p:bold r:id="rId28"/>
      <p:boldItalic r:id="rId29"/>
    </p:embeddedFont>
    <p:embeddedFont>
      <p:font typeface="Calibri" panose="020F0502020204030204" pitchFamily="34" charset="0"/>
      <p:regular r:id="rId30"/>
      <p:bold r:id="rId31"/>
      <p:italic r:id="rId32"/>
      <p:boldItalic r:id="rId33"/>
    </p:embeddedFont>
    <p:embeddedFont>
      <p:font typeface="Proxima Nova Extrabold" panose="020B0604020202020204" charset="0"/>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B2E6E08-D852-494F-BAA3-3B46468B12A5}">
  <a:tblStyle styleId="{FB2E6E08-D852-494F-BAA3-3B46468B12A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904" autoAdjust="0"/>
  </p:normalViewPr>
  <p:slideViewPr>
    <p:cSldViewPr snapToGrid="0">
      <p:cViewPr varScale="1">
        <p:scale>
          <a:sx n="53" d="100"/>
          <a:sy n="53" d="100"/>
        </p:scale>
        <p:origin x="181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a:latin typeface="Arial"/>
                <a:ea typeface="Arial"/>
                <a:cs typeface="Arial"/>
                <a:sym typeface="Arial"/>
              </a:rPr>
              <a:t>Application Process</a:t>
            </a:r>
            <a:endParaRPr sz="1100" b="1">
              <a:latin typeface="Arial"/>
              <a:ea typeface="Arial"/>
              <a:cs typeface="Arial"/>
              <a:sym typeface="Arial"/>
            </a:endParaRPr>
          </a:p>
          <a:p>
            <a:pPr marL="457200" lvl="0" indent="-298450" algn="l" rtl="0">
              <a:spcBef>
                <a:spcPts val="0"/>
              </a:spcBef>
              <a:spcAft>
                <a:spcPts val="0"/>
              </a:spcAft>
              <a:buSzPts val="1100"/>
              <a:buFont typeface="Arial"/>
              <a:buChar char="●"/>
            </a:pPr>
            <a:r>
              <a:rPr lang="en-US" sz="1100">
                <a:latin typeface="Arial"/>
                <a:ea typeface="Arial"/>
                <a:cs typeface="Arial"/>
                <a:sym typeface="Arial"/>
              </a:rPr>
              <a:t>Common Application or NCF Application (no fee required)</a:t>
            </a:r>
            <a:endParaRPr sz="1100">
              <a:latin typeface="Arial"/>
              <a:ea typeface="Arial"/>
              <a:cs typeface="Arial"/>
              <a:sym typeface="Arial"/>
            </a:endParaRPr>
          </a:p>
          <a:p>
            <a:pPr marL="457200" lvl="0" indent="-298450" algn="l" rtl="0">
              <a:spcBef>
                <a:spcPts val="0"/>
              </a:spcBef>
              <a:spcAft>
                <a:spcPts val="0"/>
              </a:spcAft>
              <a:buSzPts val="1100"/>
              <a:buFont typeface="Arial"/>
              <a:buChar char="●"/>
            </a:pPr>
            <a:r>
              <a:rPr lang="en-US" sz="1100">
                <a:latin typeface="Arial"/>
                <a:ea typeface="Arial"/>
                <a:cs typeface="Arial"/>
                <a:sym typeface="Arial"/>
              </a:rPr>
              <a:t>Personal Statement/Essay</a:t>
            </a:r>
            <a:endParaRPr sz="1100">
              <a:latin typeface="Arial"/>
              <a:ea typeface="Arial"/>
              <a:cs typeface="Arial"/>
              <a:sym typeface="Arial"/>
            </a:endParaRPr>
          </a:p>
          <a:p>
            <a:pPr marL="457200" lvl="0" indent="-298450" algn="l" rtl="0">
              <a:spcBef>
                <a:spcPts val="0"/>
              </a:spcBef>
              <a:spcAft>
                <a:spcPts val="0"/>
              </a:spcAft>
              <a:buSzPts val="1100"/>
              <a:buFont typeface="Arial"/>
              <a:buChar char="●"/>
            </a:pPr>
            <a:r>
              <a:rPr lang="en-US" sz="1100">
                <a:latin typeface="Arial"/>
                <a:ea typeface="Arial"/>
                <a:cs typeface="Arial"/>
                <a:sym typeface="Arial"/>
              </a:rPr>
              <a:t>Transcripts from each high school/college attended (official or self-reported)</a:t>
            </a:r>
            <a:endParaRPr sz="1100">
              <a:latin typeface="Arial"/>
              <a:ea typeface="Arial"/>
              <a:cs typeface="Arial"/>
              <a:sym typeface="Arial"/>
            </a:endParaRPr>
          </a:p>
          <a:p>
            <a:pPr marL="457200" lvl="0" indent="-298450" algn="l" rtl="0">
              <a:spcBef>
                <a:spcPts val="0"/>
              </a:spcBef>
              <a:spcAft>
                <a:spcPts val="0"/>
              </a:spcAft>
              <a:buSzPts val="1100"/>
              <a:buFont typeface="Arial"/>
              <a:buChar char="●"/>
            </a:pPr>
            <a:r>
              <a:rPr lang="en-US" sz="1100">
                <a:latin typeface="Arial"/>
                <a:ea typeface="Arial"/>
                <a:cs typeface="Arial"/>
                <a:sym typeface="Arial"/>
              </a:rPr>
              <a:t>SAT or ACT Scores (official or self-reported)</a:t>
            </a:r>
            <a:endParaRPr sz="1100">
              <a:latin typeface="Arial"/>
              <a:ea typeface="Arial"/>
              <a:cs typeface="Arial"/>
              <a:sym typeface="Arial"/>
            </a:endParaRPr>
          </a:p>
          <a:p>
            <a:pPr marL="457200" lvl="0" indent="-298450" algn="l" rtl="0">
              <a:spcBef>
                <a:spcPts val="0"/>
              </a:spcBef>
              <a:spcAft>
                <a:spcPts val="0"/>
              </a:spcAft>
              <a:buSzPts val="1100"/>
              <a:buFont typeface="Arial"/>
              <a:buChar char="●"/>
            </a:pPr>
            <a:r>
              <a:rPr lang="en-US" sz="1100">
                <a:latin typeface="Arial"/>
                <a:ea typeface="Arial"/>
                <a:cs typeface="Arial"/>
                <a:sym typeface="Arial"/>
              </a:rPr>
              <a:t>Counselor/Teacher Recommendations are optional</a:t>
            </a: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r>
              <a:rPr lang="en-US" sz="1100" b="1">
                <a:latin typeface="Arial"/>
                <a:ea typeface="Arial"/>
                <a:cs typeface="Arial"/>
                <a:sym typeface="Arial"/>
              </a:rPr>
              <a:t>Fall 2021 Admitted Class Profile (middle 50%)</a:t>
            </a:r>
            <a:endParaRPr sz="1100" b="1">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457200" lvl="0" indent="-298450" algn="l" rtl="0">
              <a:spcBef>
                <a:spcPts val="0"/>
              </a:spcBef>
              <a:spcAft>
                <a:spcPts val="0"/>
              </a:spcAft>
              <a:buSzPts val="1100"/>
              <a:buFont typeface="Arial"/>
              <a:buChar char="●"/>
            </a:pPr>
            <a:r>
              <a:rPr lang="en-US" sz="1100" b="1">
                <a:latin typeface="Arial"/>
                <a:ea typeface="Arial"/>
                <a:cs typeface="Arial"/>
                <a:sym typeface="Arial"/>
              </a:rPr>
              <a:t>NCF GPA: 3.68 - 4.31</a:t>
            </a:r>
            <a:endParaRPr sz="1100">
              <a:latin typeface="Arial"/>
              <a:ea typeface="Arial"/>
              <a:cs typeface="Arial"/>
              <a:sym typeface="Arial"/>
            </a:endParaRPr>
          </a:p>
          <a:p>
            <a:pPr marL="457200" lvl="0" indent="-298450" algn="l" rtl="0">
              <a:spcBef>
                <a:spcPts val="0"/>
              </a:spcBef>
              <a:spcAft>
                <a:spcPts val="0"/>
              </a:spcAft>
              <a:buSzPts val="1100"/>
              <a:buFont typeface="Arial"/>
              <a:buChar char="●"/>
            </a:pPr>
            <a:r>
              <a:rPr lang="en-US" sz="1100" b="1">
                <a:latin typeface="Arial"/>
                <a:ea typeface="Arial"/>
                <a:cs typeface="Arial"/>
                <a:sym typeface="Arial"/>
              </a:rPr>
              <a:t>SAT: 1100 - 1310</a:t>
            </a:r>
            <a:endParaRPr sz="1100">
              <a:latin typeface="Arial"/>
              <a:ea typeface="Arial"/>
              <a:cs typeface="Arial"/>
              <a:sym typeface="Arial"/>
            </a:endParaRPr>
          </a:p>
          <a:p>
            <a:pPr marL="457200" lvl="0" indent="-298450" algn="l" rtl="0">
              <a:spcBef>
                <a:spcPts val="0"/>
              </a:spcBef>
              <a:spcAft>
                <a:spcPts val="0"/>
              </a:spcAft>
              <a:buSzPts val="1100"/>
              <a:buFont typeface="Arial"/>
              <a:buChar char="●"/>
            </a:pPr>
            <a:r>
              <a:rPr lang="en-US" sz="1100" b="1">
                <a:latin typeface="Arial"/>
                <a:ea typeface="Arial"/>
                <a:cs typeface="Arial"/>
                <a:sym typeface="Arial"/>
              </a:rPr>
              <a:t>ACT: 23-30</a:t>
            </a:r>
            <a:r>
              <a:rPr lang="en-US" sz="1100">
                <a:solidFill>
                  <a:schemeClr val="lt1"/>
                </a:solidFill>
                <a:latin typeface="Arial"/>
                <a:ea typeface="Arial"/>
                <a:cs typeface="Arial"/>
                <a:sym typeface="Arial"/>
              </a:rPr>
              <a:t>  </a:t>
            </a:r>
            <a:endParaRPr/>
          </a:p>
        </p:txBody>
      </p:sp>
      <p:sp>
        <p:nvSpPr>
          <p:cNvPr id="200" name="Google Shape;20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b="1">
                <a:latin typeface="Arial"/>
                <a:ea typeface="Arial"/>
                <a:cs typeface="Arial"/>
                <a:sym typeface="Arial"/>
              </a:rPr>
              <a:t>Affordability:</a:t>
            </a:r>
            <a:endParaRPr sz="11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b="1">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New college is affordable! Our tuition and fees are $6,916 for an in-state student and $29,944 for an out-of-state student when compared to $50,000+ at many private colleges.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state university system has not raised tuition and fees in 7 years.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Generous scholarships - almost every admitted student receives a scholarship</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Average net cost after scholarships and financial aid is $6,110</a:t>
            </a:r>
            <a:r>
              <a:rPr lang="en-US" sz="1100">
                <a:latin typeface="Arial"/>
                <a:ea typeface="Arial"/>
                <a:cs typeface="Arial"/>
                <a:sym typeface="Arial"/>
              </a:rPr>
              <a:t>, and 59% graduate with zero debt.</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Kiplinger’s, Fiske, and The Princeton Review rank New College among the top 30 “best value public colleges” in the nation.</a:t>
            </a:r>
            <a:endParaRPr/>
          </a:p>
        </p:txBody>
      </p:sp>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b="1" dirty="0">
                <a:latin typeface="Arial"/>
                <a:ea typeface="Arial"/>
                <a:cs typeface="Arial"/>
                <a:sym typeface="Arial"/>
              </a:rPr>
              <a:t>Affordability:</a:t>
            </a:r>
            <a:endParaRPr sz="1100" dirty="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dirty="0">
                <a:latin typeface="Arial"/>
                <a:ea typeface="Arial"/>
                <a:cs typeface="Arial"/>
                <a:sym typeface="Arial"/>
              </a:rPr>
              <a:t>New college is affordable! Our tuition and fees are $6,916 for an in-state student and $29,944 for an out-of-state student when compared to $50,000+ at many private colleges.</a:t>
            </a:r>
            <a:endParaRPr sz="1100" dirty="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dirty="0">
                <a:latin typeface="Arial"/>
                <a:ea typeface="Arial"/>
                <a:cs typeface="Arial"/>
                <a:sym typeface="Arial"/>
              </a:rPr>
              <a:t>The state university system has not raised tuition and fees in 7 years.</a:t>
            </a:r>
            <a:endParaRPr sz="1100" dirty="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dirty="0">
                <a:latin typeface="Arial"/>
                <a:ea typeface="Arial"/>
                <a:cs typeface="Arial"/>
                <a:sym typeface="Arial"/>
              </a:rPr>
              <a:t>Generous scholarships - almost every admitted student receives a scholarship</a:t>
            </a:r>
            <a:endParaRPr sz="1100" dirty="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b="1" dirty="0">
                <a:latin typeface="Arial"/>
                <a:ea typeface="Arial"/>
                <a:cs typeface="Arial"/>
                <a:sym typeface="Arial"/>
              </a:rPr>
              <a:t>Average net cost after scholarships and financial aid for in-state students is $7,300</a:t>
            </a:r>
            <a:r>
              <a:rPr lang="en-US" sz="1100" dirty="0">
                <a:latin typeface="Arial"/>
                <a:ea typeface="Arial"/>
                <a:cs typeface="Arial"/>
                <a:sym typeface="Arial"/>
              </a:rPr>
              <a:t> and </a:t>
            </a:r>
            <a:r>
              <a:rPr lang="en-US" sz="1100" b="1" dirty="0">
                <a:latin typeface="Arial"/>
                <a:ea typeface="Arial"/>
                <a:cs typeface="Arial"/>
                <a:sym typeface="Arial"/>
              </a:rPr>
              <a:t>63% graduate with zero debt.</a:t>
            </a:r>
            <a:endParaRPr sz="1100" b="1" dirty="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dirty="0">
                <a:latin typeface="Arial"/>
                <a:ea typeface="Arial"/>
                <a:cs typeface="Arial"/>
                <a:sym typeface="Arial"/>
              </a:rPr>
              <a:t>Kiplinger’s, Fiske, and The Princeton Review rank New College among the top 20 “best value public colleges” in the nation.</a:t>
            </a:r>
            <a:endParaRPr sz="1100" dirty="0"/>
          </a:p>
        </p:txBody>
      </p:sp>
      <p:sp>
        <p:nvSpPr>
          <p:cNvPr id="223" name="Google Shape;22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latin typeface="Arial"/>
                <a:ea typeface="Arial"/>
                <a:cs typeface="Arial"/>
                <a:sym typeface="Arial"/>
              </a:rPr>
              <a:t>NCF Scholarship Awards for First Year Students - 2022-2023 Year (NEW!)</a:t>
            </a:r>
            <a:endParaRPr b="1">
              <a:latin typeface="Arial"/>
              <a:ea typeface="Arial"/>
              <a:cs typeface="Arial"/>
              <a:sym typeface="Arial"/>
            </a:endParaRPr>
          </a:p>
          <a:p>
            <a:pPr marL="457200" lvl="0" indent="-317500" algn="l" rtl="0">
              <a:spcBef>
                <a:spcPts val="0"/>
              </a:spcBef>
              <a:spcAft>
                <a:spcPts val="0"/>
              </a:spcAft>
              <a:buSzPts val="1400"/>
              <a:buChar char="●"/>
            </a:pPr>
            <a:r>
              <a:rPr lang="en-US">
                <a:latin typeface="Arial"/>
                <a:ea typeface="Arial"/>
                <a:cs typeface="Arial"/>
                <a:sym typeface="Arial"/>
              </a:rPr>
              <a:t>Students automatically considered for these new scholarships when they apply for admission</a:t>
            </a:r>
            <a:endParaRPr>
              <a:latin typeface="Arial"/>
              <a:ea typeface="Arial"/>
              <a:cs typeface="Arial"/>
              <a:sym typeface="Arial"/>
            </a:endParaRPr>
          </a:p>
          <a:p>
            <a:pPr marL="457200" lvl="0" indent="-317500" algn="l" rtl="0">
              <a:spcBef>
                <a:spcPts val="0"/>
              </a:spcBef>
              <a:spcAft>
                <a:spcPts val="0"/>
              </a:spcAft>
              <a:buSzPts val="1400"/>
              <a:buFont typeface="Arial"/>
              <a:buChar char="●"/>
            </a:pPr>
            <a:r>
              <a:rPr lang="en-US">
                <a:latin typeface="Arial"/>
                <a:ea typeface="Arial"/>
                <a:cs typeface="Arial"/>
                <a:sym typeface="Arial"/>
              </a:rPr>
              <a:t>Pell-eligible - FAFSA required</a:t>
            </a:r>
            <a:endParaRPr>
              <a:latin typeface="Arial"/>
              <a:ea typeface="Arial"/>
              <a:cs typeface="Arial"/>
              <a:sym typeface="Arial"/>
            </a:endParaRPr>
          </a:p>
          <a:p>
            <a:pPr marL="457200" lvl="0" indent="-317500" algn="l" rtl="0">
              <a:spcBef>
                <a:spcPts val="0"/>
              </a:spcBef>
              <a:spcAft>
                <a:spcPts val="0"/>
              </a:spcAft>
              <a:buSzPts val="1400"/>
              <a:buFont typeface="Arial"/>
              <a:buChar char="●"/>
            </a:pPr>
            <a:r>
              <a:rPr lang="en-US">
                <a:latin typeface="Arial"/>
                <a:ea typeface="Arial"/>
                <a:cs typeface="Arial"/>
                <a:sym typeface="Arial"/>
              </a:rPr>
              <a:t>If a student qualifies for multiple, student will receive the award with highest dollar amount.</a:t>
            </a:r>
            <a:endParaRPr>
              <a:latin typeface="Arial"/>
              <a:ea typeface="Arial"/>
              <a:cs typeface="Arial"/>
              <a:sym typeface="Arial"/>
            </a:endParaRPr>
          </a:p>
        </p:txBody>
      </p:sp>
      <p:sp>
        <p:nvSpPr>
          <p:cNvPr id="234" name="Google Shape;23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19b248825f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latin typeface="Arial"/>
                <a:ea typeface="Arial"/>
                <a:cs typeface="Arial"/>
                <a:sym typeface="Arial"/>
              </a:rPr>
              <a:t>Application-based Scholarships</a:t>
            </a:r>
            <a:endParaRPr b="1">
              <a:latin typeface="Arial"/>
              <a:ea typeface="Arial"/>
              <a:cs typeface="Arial"/>
              <a:sym typeface="Arial"/>
            </a:endParaRPr>
          </a:p>
          <a:p>
            <a:pPr marL="457200" lvl="0" indent="-317500" algn="l" rtl="0">
              <a:spcBef>
                <a:spcPts val="0"/>
              </a:spcBef>
              <a:spcAft>
                <a:spcPts val="0"/>
              </a:spcAft>
              <a:buSzPts val="1400"/>
              <a:buChar char="●"/>
            </a:pPr>
            <a:r>
              <a:rPr lang="en-US">
                <a:latin typeface="Arial"/>
                <a:ea typeface="Arial"/>
                <a:cs typeface="Arial"/>
                <a:sym typeface="Arial"/>
              </a:rPr>
              <a:t>Require additional application. Students are invited to apply after they apply for admission</a:t>
            </a:r>
            <a:endParaRPr>
              <a:latin typeface="Arial"/>
              <a:ea typeface="Arial"/>
              <a:cs typeface="Arial"/>
              <a:sym typeface="Arial"/>
            </a:endParaRPr>
          </a:p>
          <a:p>
            <a:pPr marL="457200" lvl="0" indent="-317500" algn="l" rtl="0">
              <a:spcBef>
                <a:spcPts val="0"/>
              </a:spcBef>
              <a:spcAft>
                <a:spcPts val="0"/>
              </a:spcAft>
              <a:buSzPts val="1400"/>
              <a:buChar char="●"/>
            </a:pPr>
            <a:r>
              <a:rPr lang="en-US">
                <a:latin typeface="Arial"/>
                <a:ea typeface="Arial"/>
                <a:cs typeface="Arial"/>
                <a:sym typeface="Arial"/>
              </a:rPr>
              <a:t>Archimedes STEM Scholarship: $40,000 over 4 years</a:t>
            </a:r>
            <a:endParaRPr>
              <a:latin typeface="Arial"/>
              <a:ea typeface="Arial"/>
              <a:cs typeface="Arial"/>
              <a:sym typeface="Arial"/>
            </a:endParaRPr>
          </a:p>
          <a:p>
            <a:pPr marL="457200" lvl="0" indent="-317500" algn="l" rtl="0">
              <a:spcBef>
                <a:spcPts val="0"/>
              </a:spcBef>
              <a:spcAft>
                <a:spcPts val="0"/>
              </a:spcAft>
              <a:buSzPts val="1400"/>
              <a:buChar char="●"/>
            </a:pPr>
            <a:r>
              <a:rPr lang="en-US">
                <a:latin typeface="Arial"/>
                <a:ea typeface="Arial"/>
                <a:cs typeface="Arial"/>
                <a:sym typeface="Arial"/>
              </a:rPr>
              <a:t>Jakes Writing Scholarship: $2,000 in first year</a:t>
            </a:r>
            <a:endParaRPr>
              <a:latin typeface="Arial"/>
              <a:ea typeface="Arial"/>
              <a:cs typeface="Arial"/>
              <a:sym typeface="Arial"/>
            </a:endParaRPr>
          </a:p>
          <a:p>
            <a:pPr marL="457200" lvl="0" indent="-317500" algn="l" rtl="0">
              <a:spcBef>
                <a:spcPts val="0"/>
              </a:spcBef>
              <a:spcAft>
                <a:spcPts val="0"/>
              </a:spcAft>
              <a:buSzPts val="1400"/>
              <a:buChar char="●"/>
            </a:pPr>
            <a:r>
              <a:rPr lang="en-US">
                <a:latin typeface="Arial"/>
                <a:ea typeface="Arial"/>
                <a:cs typeface="Arial"/>
                <a:sym typeface="Arial"/>
              </a:rPr>
              <a:t>Skestos Scholarship &amp; Leadership Program: $25,000 over 4 years + 4-year leadership development program and certificate.</a:t>
            </a:r>
            <a:endParaRPr>
              <a:latin typeface="Arial"/>
              <a:ea typeface="Arial"/>
              <a:cs typeface="Arial"/>
              <a:sym typeface="Arial"/>
            </a:endParaRPr>
          </a:p>
        </p:txBody>
      </p:sp>
      <p:sp>
        <p:nvSpPr>
          <p:cNvPr id="242" name="Google Shape;242;g119b248825f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000" b="1">
                <a:latin typeface="Arial"/>
                <a:ea typeface="Arial"/>
                <a:cs typeface="Arial"/>
                <a:sym typeface="Arial"/>
              </a:rPr>
              <a:t>Barancik Access Leadership Scholarship - Specifically for SARASOTA &amp; MANATEE COUNTY FIRST YEAR &amp; TRANSFER STUDENTS</a:t>
            </a:r>
            <a:endParaRPr sz="1000" b="1">
              <a:latin typeface="Arial"/>
              <a:ea typeface="Arial"/>
              <a:cs typeface="Arial"/>
              <a:sym typeface="Arial"/>
            </a:endParaRPr>
          </a:p>
          <a:p>
            <a:pPr marL="0" lvl="0" indent="0" algn="l" rtl="0">
              <a:lnSpc>
                <a:spcPct val="115000"/>
              </a:lnSpc>
              <a:spcBef>
                <a:spcPts val="0"/>
              </a:spcBef>
              <a:spcAft>
                <a:spcPts val="0"/>
              </a:spcAft>
              <a:buNone/>
            </a:pP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000">
                <a:latin typeface="Arial"/>
                <a:ea typeface="Arial"/>
                <a:cs typeface="Arial"/>
                <a:sym typeface="Arial"/>
              </a:rPr>
              <a:t>The Barancik Access Leadership Scholarship is a New College scholarship program created to engage and support high potential students with ties to the Sarasota/Manatee area.</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1000">
                <a:latin typeface="Arial"/>
                <a:ea typeface="Arial"/>
                <a:cs typeface="Arial"/>
                <a:sym typeface="Arial"/>
              </a:rPr>
              <a:t>First-year seminar course Civitas</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1000">
                <a:latin typeface="Arial"/>
                <a:ea typeface="Arial"/>
                <a:cs typeface="Arial"/>
                <a:sym typeface="Arial"/>
              </a:rPr>
              <a:t>Peer mentor</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1000">
                <a:latin typeface="Arial"/>
                <a:ea typeface="Arial"/>
                <a:cs typeface="Arial"/>
                <a:sym typeface="Arial"/>
              </a:rPr>
              <a:t>Monthly leadership development programs</a:t>
            </a:r>
            <a:endParaRPr sz="1000">
              <a:latin typeface="Arial"/>
              <a:ea typeface="Arial"/>
              <a:cs typeface="Arial"/>
              <a:sym typeface="Arial"/>
            </a:endParaRPr>
          </a:p>
          <a:p>
            <a:pPr marL="0" lvl="0" indent="0" algn="l" rtl="0">
              <a:lnSpc>
                <a:spcPct val="115000"/>
              </a:lnSpc>
              <a:spcBef>
                <a:spcPts val="0"/>
              </a:spcBef>
              <a:spcAft>
                <a:spcPts val="0"/>
              </a:spcAft>
              <a:buNone/>
            </a:pPr>
            <a:endParaRPr sz="10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000" b="1">
                <a:latin typeface="Arial"/>
                <a:ea typeface="Arial"/>
                <a:cs typeface="Arial"/>
                <a:sym typeface="Arial"/>
              </a:rPr>
              <a:t>Award:</a:t>
            </a:r>
            <a:r>
              <a:rPr lang="en-US" sz="1000">
                <a:latin typeface="Arial"/>
                <a:ea typeface="Arial"/>
                <a:cs typeface="Arial"/>
                <a:sym typeface="Arial"/>
              </a:rPr>
              <a:t> </a:t>
            </a:r>
            <a:r>
              <a:rPr lang="en-US" sz="1000" b="1">
                <a:latin typeface="Arial"/>
                <a:ea typeface="Arial"/>
                <a:cs typeface="Arial"/>
                <a:sym typeface="Arial"/>
              </a:rPr>
              <a:t>up to $7500</a:t>
            </a:r>
            <a:r>
              <a:rPr lang="en-US" sz="1000">
                <a:latin typeface="Arial"/>
                <a:ea typeface="Arial"/>
                <a:cs typeface="Arial"/>
                <a:sym typeface="Arial"/>
              </a:rPr>
              <a:t> each year for on-campus students; </a:t>
            </a:r>
            <a:r>
              <a:rPr lang="en-US" sz="1000" b="1">
                <a:latin typeface="Arial"/>
                <a:ea typeface="Arial"/>
                <a:cs typeface="Arial"/>
                <a:sym typeface="Arial"/>
              </a:rPr>
              <a:t>up to $2500 </a:t>
            </a:r>
            <a:r>
              <a:rPr lang="en-US" sz="1000">
                <a:latin typeface="Arial"/>
                <a:ea typeface="Arial"/>
                <a:cs typeface="Arial"/>
                <a:sym typeface="Arial"/>
              </a:rPr>
              <a:t>each year for off-campus students.</a:t>
            </a:r>
            <a:endParaRPr sz="1000">
              <a:latin typeface="Arial"/>
              <a:ea typeface="Arial"/>
              <a:cs typeface="Arial"/>
              <a:sym typeface="Arial"/>
            </a:endParaRPr>
          </a:p>
          <a:p>
            <a:pPr marL="0" lvl="0" indent="0" algn="l" rtl="0">
              <a:lnSpc>
                <a:spcPct val="115000"/>
              </a:lnSpc>
              <a:spcBef>
                <a:spcPts val="0"/>
              </a:spcBef>
              <a:spcAft>
                <a:spcPts val="0"/>
              </a:spcAft>
              <a:buNone/>
            </a:pPr>
            <a:endParaRPr sz="10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000" b="1">
                <a:latin typeface="Arial"/>
                <a:ea typeface="Arial"/>
                <a:cs typeface="Arial"/>
                <a:sym typeface="Arial"/>
              </a:rPr>
              <a:t>FAFSA</a:t>
            </a:r>
            <a:r>
              <a:rPr lang="en-US" sz="1000">
                <a:latin typeface="Arial"/>
                <a:ea typeface="Arial"/>
                <a:cs typeface="Arial"/>
                <a:sym typeface="Arial"/>
              </a:rPr>
              <a:t> (Free Application for Federal Student Aid) is required, as Barancik is a financial need-based scholarship.</a:t>
            </a:r>
            <a:endParaRPr sz="1000">
              <a:latin typeface="Arial"/>
              <a:ea typeface="Arial"/>
              <a:cs typeface="Arial"/>
              <a:sym typeface="Arial"/>
            </a:endParaRPr>
          </a:p>
          <a:p>
            <a:pPr marL="0" lvl="0" indent="0" algn="l" rtl="0">
              <a:lnSpc>
                <a:spcPct val="115000"/>
              </a:lnSpc>
              <a:spcBef>
                <a:spcPts val="0"/>
              </a:spcBef>
              <a:spcAft>
                <a:spcPts val="0"/>
              </a:spcAft>
              <a:buNone/>
            </a:pPr>
            <a:endParaRPr sz="10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000" b="1">
                <a:latin typeface="Arial"/>
                <a:ea typeface="Arial"/>
                <a:cs typeface="Arial"/>
                <a:sym typeface="Arial"/>
              </a:rPr>
              <a:t>Visit ncf.edu/scholarships for more information.</a:t>
            </a:r>
            <a:endParaRPr sz="1000" b="1">
              <a:latin typeface="Arial"/>
              <a:ea typeface="Arial"/>
              <a:cs typeface="Arial"/>
              <a:sym typeface="Arial"/>
            </a:endParaRPr>
          </a:p>
          <a:p>
            <a:pPr marL="0" lvl="0" indent="0" algn="l" rtl="0">
              <a:lnSpc>
                <a:spcPct val="115000"/>
              </a:lnSpc>
              <a:spcBef>
                <a:spcPts val="0"/>
              </a:spcBef>
              <a:spcAft>
                <a:spcPts val="0"/>
              </a:spcAft>
              <a:buNone/>
            </a:pPr>
            <a:endParaRPr sz="1000" b="1">
              <a:latin typeface="Arial"/>
              <a:ea typeface="Arial"/>
              <a:cs typeface="Arial"/>
              <a:sym typeface="Arial"/>
            </a:endParaRPr>
          </a:p>
          <a:p>
            <a:pPr marL="0" lvl="0" indent="0" algn="l" rtl="0">
              <a:lnSpc>
                <a:spcPct val="115000"/>
              </a:lnSpc>
              <a:spcBef>
                <a:spcPts val="0"/>
              </a:spcBef>
              <a:spcAft>
                <a:spcPts val="0"/>
              </a:spcAft>
              <a:buNone/>
            </a:pPr>
            <a:r>
              <a:rPr lang="en-US" sz="1000" b="1">
                <a:latin typeface="Arial"/>
                <a:ea typeface="Arial"/>
                <a:cs typeface="Arial"/>
                <a:sym typeface="Arial"/>
              </a:rPr>
              <a:t>How to Apply: After applying for admission, Sarasota/Manatee county applicants will receive an email invitation inviting them to apply for the scholarship.</a:t>
            </a:r>
            <a:endParaRPr sz="1000" b="1">
              <a:latin typeface="Arial"/>
              <a:ea typeface="Arial"/>
              <a:cs typeface="Arial"/>
              <a:sym typeface="Arial"/>
            </a:endParaRPr>
          </a:p>
          <a:p>
            <a:pPr marL="0" lvl="0" indent="0" algn="l" rtl="0">
              <a:lnSpc>
                <a:spcPct val="115000"/>
              </a:lnSpc>
              <a:spcBef>
                <a:spcPts val="0"/>
              </a:spcBef>
              <a:spcAft>
                <a:spcPts val="0"/>
              </a:spcAft>
              <a:buNone/>
            </a:pPr>
            <a:endParaRPr sz="10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000" b="1">
                <a:latin typeface="Arial"/>
                <a:ea typeface="Arial"/>
                <a:cs typeface="Arial"/>
                <a:sym typeface="Arial"/>
              </a:rPr>
              <a:t>Priority Application Deadline: December 1, 2021</a:t>
            </a:r>
            <a:endParaRPr sz="1000" b="1">
              <a:latin typeface="Arial"/>
              <a:ea typeface="Arial"/>
              <a:cs typeface="Arial"/>
              <a:sym typeface="Arial"/>
            </a:endParaRPr>
          </a:p>
          <a:p>
            <a:pPr marL="0" lvl="0" indent="0" algn="l" rtl="0">
              <a:lnSpc>
                <a:spcPct val="115000"/>
              </a:lnSpc>
              <a:spcBef>
                <a:spcPts val="0"/>
              </a:spcBef>
              <a:spcAft>
                <a:spcPts val="0"/>
              </a:spcAft>
              <a:buNone/>
            </a:pPr>
            <a:endParaRPr sz="1000" b="1">
              <a:latin typeface="Arial"/>
              <a:ea typeface="Arial"/>
              <a:cs typeface="Arial"/>
              <a:sym typeface="Arial"/>
            </a:endParaRPr>
          </a:p>
          <a:p>
            <a:pPr marL="0" lvl="0" indent="0" algn="l" rtl="0">
              <a:spcBef>
                <a:spcPts val="0"/>
              </a:spcBef>
              <a:spcAft>
                <a:spcPts val="0"/>
              </a:spcAft>
              <a:buClr>
                <a:schemeClr val="dk1"/>
              </a:buClr>
              <a:buFont typeface="Arial"/>
              <a:buNone/>
            </a:pPr>
            <a:endParaRPr sz="1100" b="1">
              <a:latin typeface="Arial"/>
              <a:ea typeface="Arial"/>
              <a:cs typeface="Arial"/>
              <a:sym typeface="Arial"/>
            </a:endParaRPr>
          </a:p>
          <a:p>
            <a:pPr marL="0" lvl="0" indent="0" algn="l" rtl="0">
              <a:spcBef>
                <a:spcPts val="0"/>
              </a:spcBef>
              <a:spcAft>
                <a:spcPts val="0"/>
              </a:spcAft>
              <a:buClr>
                <a:schemeClr val="dk1"/>
              </a:buClr>
              <a:buFont typeface="Arial"/>
              <a:buNone/>
            </a:pPr>
            <a:r>
              <a:rPr lang="en-US" sz="1800" b="1">
                <a:solidFill>
                  <a:schemeClr val="lt1"/>
                </a:solidFill>
                <a:latin typeface="Proxima Nova Semibold"/>
                <a:ea typeface="Proxima Nova Semibold"/>
                <a:cs typeface="Proxima Nova Semibold"/>
                <a:sym typeface="Proxima Nova Semibold"/>
              </a:rPr>
              <a:t>The priority application deadline for the Barancik Scholarship is December 1, 2021.</a:t>
            </a:r>
            <a:endParaRPr/>
          </a:p>
        </p:txBody>
      </p:sp>
      <p:sp>
        <p:nvSpPr>
          <p:cNvPr id="251" name="Google Shape;25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3146937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dirty="0">
                <a:latin typeface="Arial"/>
                <a:ea typeface="Arial"/>
                <a:cs typeface="Arial"/>
                <a:sym typeface="Arial"/>
              </a:rPr>
              <a:t>What is New College of Florida?</a:t>
            </a:r>
            <a:endParaRPr lang="en-US" sz="1100" b="1" i="0" u="none" strike="noStrike" cap="none" dirty="0">
              <a:solidFill>
                <a:schemeClr val="dk1"/>
              </a:solidFill>
              <a:effectLs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lang="en-US" sz="1100" b="1" i="0" u="none" strike="noStrike" cap="none" dirty="0">
              <a:solidFill>
                <a:schemeClr val="dk1"/>
              </a:solidFill>
              <a:effectLst/>
              <a:latin typeface="Arial"/>
              <a:ea typeface="Calibri"/>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200" b="0" i="0" u="none" strike="noStrike" cap="none" dirty="0">
                <a:solidFill>
                  <a:schemeClr val="dk1"/>
                </a:solidFill>
                <a:effectLst/>
                <a:latin typeface="Calibri"/>
                <a:ea typeface="Calibri"/>
                <a:cs typeface="Calibri"/>
                <a:sym typeface="Calibri"/>
              </a:rPr>
              <a:t>Here at New College, we do things differently because we understand that developing the next generation of trailblazers is needed now more than ever.</a:t>
            </a:r>
            <a:endParaRPr lang="en-US" sz="1100" b="0" i="0" u="none" strike="noStrike" cap="none" dirty="0">
              <a:solidFill>
                <a:schemeClr val="dk1"/>
              </a:solidFill>
              <a:effectLs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0" i="0" u="none" strike="noStrike" cap="none" dirty="0">
                <a:solidFill>
                  <a:schemeClr val="dk1"/>
                </a:solidFill>
                <a:effectLst/>
                <a:latin typeface="Calibri"/>
                <a:ea typeface="Calibri"/>
                <a:cs typeface="Calibri"/>
                <a:sym typeface="Calibri"/>
              </a:rPr>
              <a:t>New College is an education without boundaries. It's a community that fosters curiosity, independence, and initiative, risk taking and discovery, and lifelong relationships. To be a Novo is to be an original–someone seeking a transformative educational experience.</a:t>
            </a:r>
            <a:endParaRPr lang="en-US" sz="1100" b="0" dirty="0">
              <a:effectLst/>
            </a:endParaRPr>
          </a:p>
          <a:p>
            <a:r>
              <a:rPr lang="en-US" sz="1100" dirty="0"/>
              <a:t/>
            </a:r>
            <a:br>
              <a:rPr lang="en-US" sz="1100" dirty="0"/>
            </a:br>
            <a:r>
              <a:rPr lang="en-US" sz="1100" dirty="0">
                <a:latin typeface="Arial"/>
                <a:ea typeface="Arial"/>
                <a:cs typeface="Arial"/>
                <a:sym typeface="Arial"/>
              </a:rPr>
              <a:t>Public honors college</a:t>
            </a:r>
            <a:endParaRPr sz="1100" dirty="0">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US" sz="1100" dirty="0">
                <a:latin typeface="Arial"/>
                <a:ea typeface="Arial"/>
                <a:cs typeface="Arial"/>
                <a:sym typeface="Arial"/>
              </a:rPr>
              <a:t>Member of the State University System of Florida</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dirty="0">
                <a:latin typeface="Arial"/>
                <a:ea typeface="Arial"/>
                <a:cs typeface="Arial"/>
                <a:sym typeface="Arial"/>
              </a:rPr>
              <a:t>What does it mean to be an honors college?</a:t>
            </a:r>
            <a:endParaRPr sz="1100" dirty="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dirty="0">
                <a:latin typeface="Arial"/>
                <a:ea typeface="Arial"/>
                <a:cs typeface="Arial"/>
                <a:sym typeface="Arial"/>
              </a:rPr>
              <a:t>Undergraduate focused, all classes are rigorous, small classes, personal attention from full-time faculty who know you by name. </a:t>
            </a:r>
            <a:endParaRPr sz="1100" dirty="0">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US" sz="1100" dirty="0">
                <a:latin typeface="Arial"/>
                <a:ea typeface="Arial"/>
                <a:cs typeface="Arial"/>
                <a:sym typeface="Arial"/>
              </a:rPr>
              <a:t>700 students enrolled</a:t>
            </a:r>
          </a:p>
          <a:p>
            <a:pPr marL="457200" lvl="0" indent="-298450" algn="l" rtl="0">
              <a:lnSpc>
                <a:spcPct val="115000"/>
              </a:lnSpc>
              <a:spcBef>
                <a:spcPts val="0"/>
              </a:spcBef>
              <a:spcAft>
                <a:spcPts val="0"/>
              </a:spcAft>
              <a:buSzPts val="1100"/>
              <a:buFont typeface="Arial"/>
              <a:buChar char="●"/>
            </a:pPr>
            <a:r>
              <a:rPr lang="en-US" sz="1100" dirty="0">
                <a:latin typeface="Arial"/>
                <a:ea typeface="Arial"/>
                <a:cs typeface="Arial"/>
                <a:sym typeface="Arial"/>
              </a:rPr>
              <a:t>#5 Public Liberal Arts College in the nation according to U.S. News and World report.</a:t>
            </a:r>
            <a:endParaRPr sz="1100" dirty="0">
              <a:latin typeface="Arial"/>
              <a:ea typeface="Arial"/>
              <a:cs typeface="Arial"/>
              <a:sym typeface="Arial"/>
            </a:endParaRPr>
          </a:p>
          <a:p>
            <a:pPr marL="0" lvl="0" indent="0" algn="l" rtl="0">
              <a:spcBef>
                <a:spcPts val="0"/>
              </a:spcBef>
              <a:spcAft>
                <a:spcPts val="0"/>
              </a:spcAft>
              <a:buNone/>
            </a:pPr>
            <a:endParaRPr dirty="0"/>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dirty="0">
                <a:latin typeface="Arial"/>
                <a:ea typeface="Arial"/>
                <a:cs typeface="Arial"/>
                <a:sym typeface="Arial"/>
              </a:rPr>
              <a:t>At New College, students get to BE ORGINAL, BE THEMSELVES. </a:t>
            </a:r>
          </a:p>
          <a:p>
            <a:pPr marL="0" lvl="0" indent="0" algn="l" rtl="0">
              <a:spcBef>
                <a:spcPts val="0"/>
              </a:spcBef>
              <a:spcAft>
                <a:spcPts val="0"/>
              </a:spcAft>
              <a:buNone/>
            </a:pPr>
            <a:endParaRPr lang="en-US" sz="1100" b="1" dirty="0">
              <a:latin typeface="Arial"/>
              <a:ea typeface="Arial"/>
              <a:cs typeface="Arial"/>
              <a:sym typeface="Arial"/>
            </a:endParaRPr>
          </a:p>
          <a:p>
            <a:pPr marL="0" lvl="0" indent="0" algn="l" rtl="0">
              <a:spcBef>
                <a:spcPts val="0"/>
              </a:spcBef>
              <a:spcAft>
                <a:spcPts val="0"/>
              </a:spcAft>
              <a:buNone/>
            </a:pPr>
            <a:r>
              <a:rPr lang="en-US" sz="1100" b="1" dirty="0">
                <a:latin typeface="Arial"/>
                <a:ea typeface="Arial"/>
                <a:cs typeface="Arial"/>
                <a:sym typeface="Arial"/>
              </a:rPr>
              <a:t>An Education Without Boundaries: Fostering curiosity, independence, and initiative.</a:t>
            </a:r>
          </a:p>
          <a:p>
            <a:pPr marL="0" lvl="0" indent="0" algn="l" rtl="0">
              <a:spcBef>
                <a:spcPts val="0"/>
              </a:spcBef>
              <a:spcAft>
                <a:spcPts val="0"/>
              </a:spcAft>
              <a:buNone/>
            </a:pPr>
            <a:endParaRPr lang="en-US" sz="1100" b="1" dirty="0">
              <a:latin typeface="Arial"/>
              <a:ea typeface="Arial"/>
              <a:cs typeface="Arial"/>
              <a:sym typeface="Arial"/>
            </a:endParaRPr>
          </a:p>
          <a:p>
            <a:pPr marL="0" lvl="0" indent="0" algn="l" rtl="0">
              <a:spcBef>
                <a:spcPts val="0"/>
              </a:spcBef>
              <a:spcAft>
                <a:spcPts val="0"/>
              </a:spcAft>
              <a:buNone/>
            </a:pPr>
            <a:r>
              <a:rPr lang="en-US" sz="1100" b="1" dirty="0">
                <a:latin typeface="Arial"/>
                <a:ea typeface="Arial"/>
                <a:cs typeface="Arial"/>
                <a:sym typeface="Arial"/>
              </a:rPr>
              <a:t>Customized Curriculum:</a:t>
            </a:r>
            <a:r>
              <a:rPr lang="en-US" sz="1100" dirty="0">
                <a:latin typeface="Arial"/>
                <a:ea typeface="Arial"/>
                <a:cs typeface="Arial"/>
                <a:sym typeface="Arial"/>
              </a:rPr>
              <a:t> </a:t>
            </a:r>
            <a:endParaRPr sz="1100" dirty="0">
              <a:latin typeface="Arial"/>
              <a:ea typeface="Arial"/>
              <a:cs typeface="Arial"/>
              <a:sym typeface="Arial"/>
            </a:endParaRPr>
          </a:p>
          <a:p>
            <a:pPr marL="457200" lvl="0" indent="-298450" algn="l" rtl="0">
              <a:spcBef>
                <a:spcPts val="0"/>
              </a:spcBef>
              <a:spcAft>
                <a:spcPts val="0"/>
              </a:spcAft>
              <a:buSzPts val="1100"/>
              <a:buChar char="●"/>
            </a:pPr>
            <a:r>
              <a:rPr lang="en-US" sz="1100" dirty="0">
                <a:latin typeface="Arial"/>
                <a:ea typeface="Arial"/>
                <a:cs typeface="Arial"/>
                <a:sym typeface="Arial"/>
              </a:rPr>
              <a:t>Tailored to your interests, passions, areas of growth, short and long-term goals. The way we do that is through the academic contract system.</a:t>
            </a:r>
            <a:endParaRPr sz="1100" dirty="0">
              <a:latin typeface="Arial"/>
              <a:ea typeface="Arial"/>
              <a:cs typeface="Arial"/>
              <a:sym typeface="Arial"/>
            </a:endParaRPr>
          </a:p>
          <a:p>
            <a:pPr marL="0" lvl="0" indent="0" algn="l" rtl="0">
              <a:spcBef>
                <a:spcPts val="0"/>
              </a:spcBef>
              <a:spcAft>
                <a:spcPts val="0"/>
              </a:spcAft>
              <a:buNone/>
            </a:pPr>
            <a:endParaRPr sz="1100" dirty="0">
              <a:latin typeface="Arial"/>
              <a:ea typeface="Arial"/>
              <a:cs typeface="Arial"/>
              <a:sym typeface="Arial"/>
            </a:endParaRPr>
          </a:p>
          <a:p>
            <a:pPr marL="457200" lvl="0" indent="-288925" algn="l" rtl="0">
              <a:lnSpc>
                <a:spcPct val="115000"/>
              </a:lnSpc>
              <a:spcBef>
                <a:spcPts val="0"/>
              </a:spcBef>
              <a:spcAft>
                <a:spcPts val="0"/>
              </a:spcAft>
              <a:buClr>
                <a:schemeClr val="dk1"/>
              </a:buClr>
              <a:buSzPts val="950"/>
              <a:buChar char="●"/>
            </a:pPr>
            <a:r>
              <a:rPr lang="en-US" sz="950" dirty="0">
                <a:latin typeface="Arial"/>
                <a:ea typeface="Arial"/>
                <a:cs typeface="Arial"/>
                <a:sym typeface="Arial"/>
              </a:rPr>
              <a:t>Contracts -</a:t>
            </a:r>
            <a:endParaRPr sz="950" dirty="0">
              <a:latin typeface="Arial"/>
              <a:ea typeface="Arial"/>
              <a:cs typeface="Arial"/>
              <a:sym typeface="Arial"/>
            </a:endParaRPr>
          </a:p>
          <a:p>
            <a:pPr marL="914400" lvl="1" indent="-288925" algn="l" rtl="0">
              <a:lnSpc>
                <a:spcPct val="115000"/>
              </a:lnSpc>
              <a:spcBef>
                <a:spcPts val="0"/>
              </a:spcBef>
              <a:spcAft>
                <a:spcPts val="0"/>
              </a:spcAft>
              <a:buClr>
                <a:schemeClr val="dk1"/>
              </a:buClr>
              <a:buSzPts val="950"/>
              <a:buChar char="○"/>
            </a:pPr>
            <a:r>
              <a:rPr lang="en-US" sz="950" u="sng" dirty="0">
                <a:latin typeface="Arial"/>
                <a:ea typeface="Arial"/>
                <a:cs typeface="Arial"/>
                <a:sym typeface="Arial"/>
              </a:rPr>
              <a:t>Academic Contracts</a:t>
            </a:r>
            <a:r>
              <a:rPr lang="en-US" sz="950" dirty="0">
                <a:latin typeface="Arial"/>
                <a:ea typeface="Arial"/>
                <a:cs typeface="Arial"/>
                <a:sym typeface="Arial"/>
              </a:rPr>
              <a:t> - Rather than checking off a list of required courses, you collaborate with your faculty adviser on an academic contract that includes all of your classroom and cocurricular activities as well as goals for the coming semester.</a:t>
            </a:r>
            <a:endParaRPr sz="950" dirty="0">
              <a:latin typeface="Arial"/>
              <a:ea typeface="Arial"/>
              <a:cs typeface="Arial"/>
              <a:sym typeface="Arial"/>
            </a:endParaRPr>
          </a:p>
          <a:p>
            <a:pPr marL="0" lvl="0" indent="0" algn="l" rtl="0">
              <a:lnSpc>
                <a:spcPct val="115000"/>
              </a:lnSpc>
              <a:spcBef>
                <a:spcPts val="0"/>
              </a:spcBef>
              <a:spcAft>
                <a:spcPts val="0"/>
              </a:spcAft>
              <a:buNone/>
            </a:pPr>
            <a:endParaRPr sz="950" dirty="0">
              <a:latin typeface="Arial"/>
              <a:ea typeface="Arial"/>
              <a:cs typeface="Arial"/>
              <a:sym typeface="Arial"/>
            </a:endParaRPr>
          </a:p>
          <a:p>
            <a:pPr marL="457200" lvl="0" indent="-288925" algn="l" rtl="0">
              <a:lnSpc>
                <a:spcPct val="115000"/>
              </a:lnSpc>
              <a:spcBef>
                <a:spcPts val="0"/>
              </a:spcBef>
              <a:spcAft>
                <a:spcPts val="0"/>
              </a:spcAft>
              <a:buClr>
                <a:schemeClr val="dk1"/>
              </a:buClr>
              <a:buSzPts val="950"/>
              <a:buChar char="●"/>
            </a:pPr>
            <a:r>
              <a:rPr lang="en-US" sz="950" dirty="0">
                <a:latin typeface="Arial"/>
                <a:ea typeface="Arial"/>
                <a:cs typeface="Arial"/>
                <a:sym typeface="Arial"/>
              </a:rPr>
              <a:t>Tutorials</a:t>
            </a:r>
            <a:endParaRPr sz="950" dirty="0">
              <a:latin typeface="Arial"/>
              <a:ea typeface="Arial"/>
              <a:cs typeface="Arial"/>
              <a:sym typeface="Arial"/>
            </a:endParaRPr>
          </a:p>
          <a:p>
            <a:pPr marL="914400" lvl="1" indent="-288925" algn="l" rtl="0">
              <a:lnSpc>
                <a:spcPct val="115000"/>
              </a:lnSpc>
              <a:spcBef>
                <a:spcPts val="0"/>
              </a:spcBef>
              <a:spcAft>
                <a:spcPts val="0"/>
              </a:spcAft>
              <a:buClr>
                <a:schemeClr val="dk1"/>
              </a:buClr>
              <a:buSzPts val="950"/>
              <a:buChar char="○"/>
            </a:pPr>
            <a:r>
              <a:rPr lang="en-US" sz="950" dirty="0">
                <a:latin typeface="Arial"/>
                <a:ea typeface="Arial"/>
                <a:cs typeface="Arial"/>
                <a:sym typeface="Arial"/>
              </a:rPr>
              <a:t>An additional opportunity for students to embrace the flexible curriculum is to take advantage of a tutorial, which is a self designed or group designed course.</a:t>
            </a:r>
            <a:endParaRPr sz="950" dirty="0">
              <a:latin typeface="Arial"/>
              <a:ea typeface="Arial"/>
              <a:cs typeface="Arial"/>
              <a:sym typeface="Arial"/>
            </a:endParaRPr>
          </a:p>
          <a:p>
            <a:pPr marL="1371600" lvl="0" indent="0" algn="l" rtl="0">
              <a:lnSpc>
                <a:spcPct val="115000"/>
              </a:lnSpc>
              <a:spcBef>
                <a:spcPts val="0"/>
              </a:spcBef>
              <a:spcAft>
                <a:spcPts val="0"/>
              </a:spcAft>
              <a:buNone/>
            </a:pPr>
            <a:endParaRPr sz="950" dirty="0">
              <a:latin typeface="Arial"/>
              <a:ea typeface="Arial"/>
              <a:cs typeface="Arial"/>
              <a:sym typeface="Arial"/>
            </a:endParaRPr>
          </a:p>
          <a:p>
            <a:pPr marL="457200" lvl="0" indent="-288925" algn="l" rtl="0">
              <a:lnSpc>
                <a:spcPct val="115000"/>
              </a:lnSpc>
              <a:spcBef>
                <a:spcPts val="0"/>
              </a:spcBef>
              <a:spcAft>
                <a:spcPts val="0"/>
              </a:spcAft>
              <a:buClr>
                <a:schemeClr val="dk1"/>
              </a:buClr>
              <a:buSzPts val="950"/>
              <a:buChar char="●"/>
            </a:pPr>
            <a:r>
              <a:rPr lang="en-US" sz="950" dirty="0">
                <a:latin typeface="Arial"/>
                <a:ea typeface="Arial"/>
                <a:cs typeface="Arial"/>
                <a:sym typeface="Arial"/>
              </a:rPr>
              <a:t>Independent Study Projects</a:t>
            </a:r>
            <a:endParaRPr sz="950" dirty="0">
              <a:latin typeface="Arial"/>
              <a:ea typeface="Arial"/>
              <a:cs typeface="Arial"/>
              <a:sym typeface="Arial"/>
            </a:endParaRPr>
          </a:p>
          <a:p>
            <a:pPr marL="914400" lvl="1" indent="-288925" algn="l" rtl="0">
              <a:lnSpc>
                <a:spcPct val="115000"/>
              </a:lnSpc>
              <a:spcBef>
                <a:spcPts val="0"/>
              </a:spcBef>
              <a:spcAft>
                <a:spcPts val="0"/>
              </a:spcAft>
              <a:buClr>
                <a:schemeClr val="dk1"/>
              </a:buClr>
              <a:buSzPts val="950"/>
              <a:buChar char="○"/>
            </a:pPr>
            <a:r>
              <a:rPr lang="en-US" sz="950" dirty="0">
                <a:latin typeface="Arial"/>
                <a:ea typeface="Arial"/>
                <a:cs typeface="Arial"/>
                <a:sym typeface="Arial"/>
              </a:rPr>
              <a:t>One of the opportunities for hands-on learning at NCF is our Independent Study Project (ISP) Term. Thirty days in January dedicated to research, internship, study abroad, which students can do one on one with a professor or in small groups.</a:t>
            </a:r>
            <a:endParaRPr sz="950" dirty="0">
              <a:latin typeface="Arial"/>
              <a:ea typeface="Arial"/>
              <a:cs typeface="Arial"/>
              <a:sym typeface="Arial"/>
            </a:endParaRPr>
          </a:p>
          <a:p>
            <a:pPr marL="1371600" lvl="0" indent="0" algn="l" rtl="0">
              <a:lnSpc>
                <a:spcPct val="115000"/>
              </a:lnSpc>
              <a:spcBef>
                <a:spcPts val="0"/>
              </a:spcBef>
              <a:spcAft>
                <a:spcPts val="0"/>
              </a:spcAft>
              <a:buNone/>
            </a:pPr>
            <a:endParaRPr sz="950" dirty="0">
              <a:latin typeface="Arial"/>
              <a:ea typeface="Arial"/>
              <a:cs typeface="Arial"/>
              <a:sym typeface="Arial"/>
            </a:endParaRPr>
          </a:p>
          <a:p>
            <a:pPr marL="457200" lvl="0" indent="-288925" algn="l" rtl="0">
              <a:lnSpc>
                <a:spcPct val="115000"/>
              </a:lnSpc>
              <a:spcBef>
                <a:spcPts val="0"/>
              </a:spcBef>
              <a:spcAft>
                <a:spcPts val="0"/>
              </a:spcAft>
              <a:buClr>
                <a:schemeClr val="dk1"/>
              </a:buClr>
              <a:buSzPts val="950"/>
              <a:buChar char="●"/>
            </a:pPr>
            <a:r>
              <a:rPr lang="en-US" sz="950" dirty="0">
                <a:latin typeface="Arial"/>
                <a:ea typeface="Arial"/>
                <a:cs typeface="Arial"/>
                <a:sym typeface="Arial"/>
              </a:rPr>
              <a:t>Capstone Project/Senior Thesis</a:t>
            </a:r>
            <a:endParaRPr sz="950" dirty="0">
              <a:latin typeface="Arial"/>
              <a:ea typeface="Arial"/>
              <a:cs typeface="Arial"/>
              <a:sym typeface="Arial"/>
            </a:endParaRPr>
          </a:p>
          <a:p>
            <a:pPr marL="914400" lvl="1" indent="-288925" algn="l" rtl="0">
              <a:lnSpc>
                <a:spcPct val="115000"/>
              </a:lnSpc>
              <a:spcBef>
                <a:spcPts val="0"/>
              </a:spcBef>
              <a:spcAft>
                <a:spcPts val="0"/>
              </a:spcAft>
              <a:buClr>
                <a:schemeClr val="dk1"/>
              </a:buClr>
              <a:buSzPts val="950"/>
              <a:buChar char="○"/>
            </a:pPr>
            <a:r>
              <a:rPr lang="en-US" sz="950" dirty="0">
                <a:latin typeface="Arial"/>
                <a:ea typeface="Arial"/>
                <a:cs typeface="Arial"/>
                <a:sym typeface="Arial"/>
              </a:rPr>
              <a:t>Like an entrepreneur, every student comes up with an idea for a senior capstone project, finds the resources to create it, and advocates for its value before a faculty committee. Every student’s capstone will be different and will look different depending upon their area of concentration (e.g. literary analysis in humanities, experiment in STEM, artwork portfolio in the arts) </a:t>
            </a:r>
            <a:endParaRPr sz="950" b="1" dirty="0">
              <a:latin typeface="Arial"/>
              <a:ea typeface="Arial"/>
              <a:cs typeface="Arial"/>
              <a:sym typeface="Arial"/>
            </a:endParaRPr>
          </a:p>
          <a:p>
            <a:pPr marL="457200" lvl="0" indent="-298450" algn="l" rtl="0">
              <a:spcBef>
                <a:spcPts val="0"/>
              </a:spcBef>
              <a:spcAft>
                <a:spcPts val="0"/>
              </a:spcAft>
              <a:buSzPts val="1100"/>
              <a:buFont typeface="Arial"/>
              <a:buChar char="●"/>
            </a:pPr>
            <a:endParaRPr sz="1100" b="1" dirty="0">
              <a:latin typeface="Arial"/>
              <a:ea typeface="Arial"/>
              <a:cs typeface="Arial"/>
              <a:sym typeface="Arial"/>
            </a:endParaRPr>
          </a:p>
        </p:txBody>
      </p:sp>
      <p:sp>
        <p:nvSpPr>
          <p:cNvPr id="125" name="Google Shape;12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f4bebadcf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b="1" dirty="0">
                <a:latin typeface="Arial"/>
                <a:ea typeface="Arial"/>
                <a:cs typeface="Arial"/>
                <a:sym typeface="Arial"/>
              </a:rPr>
              <a:t>Narrative Evaluations</a:t>
            </a:r>
            <a:endParaRPr sz="1100" b="1" dirty="0">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US" sz="1100" dirty="0">
                <a:latin typeface="Arial"/>
                <a:ea typeface="Arial"/>
                <a:cs typeface="Arial"/>
                <a:sym typeface="Arial"/>
              </a:rPr>
              <a:t>A New College Education is an education without boundaries. </a:t>
            </a:r>
          </a:p>
          <a:p>
            <a:pPr marL="457200" lvl="0" indent="-298450" algn="l" rtl="0">
              <a:lnSpc>
                <a:spcPct val="115000"/>
              </a:lnSpc>
              <a:spcBef>
                <a:spcPts val="0"/>
              </a:spcBef>
              <a:spcAft>
                <a:spcPts val="0"/>
              </a:spcAft>
              <a:buSzPts val="1100"/>
              <a:buFont typeface="Arial"/>
              <a:buChar char="●"/>
            </a:pPr>
            <a:r>
              <a:rPr lang="en-US" sz="1100" dirty="0">
                <a:latin typeface="Arial"/>
                <a:ea typeface="Arial"/>
                <a:cs typeface="Arial"/>
                <a:sym typeface="Arial"/>
              </a:rPr>
              <a:t>WE ENCOURAGE RISK TAKING. WE WANT STUDENTS TO TRY THINGS OUT</a:t>
            </a:r>
          </a:p>
          <a:p>
            <a:pPr marL="457200" lvl="0" indent="-298450" algn="l" rtl="0">
              <a:lnSpc>
                <a:spcPct val="115000"/>
              </a:lnSpc>
              <a:spcBef>
                <a:spcPts val="0"/>
              </a:spcBef>
              <a:spcAft>
                <a:spcPts val="0"/>
              </a:spcAft>
              <a:buSzPts val="1100"/>
              <a:buFont typeface="Arial"/>
              <a:buChar char="●"/>
            </a:pPr>
            <a:r>
              <a:rPr lang="en-US" sz="1100" dirty="0">
                <a:latin typeface="Arial"/>
                <a:ea typeface="Arial"/>
                <a:cs typeface="Arial"/>
                <a:sym typeface="Arial"/>
              </a:rPr>
              <a:t>To reflect this philosophy, we believe that traditional letter or number grades do not encourage learning and instead hinder it.</a:t>
            </a:r>
          </a:p>
          <a:p>
            <a:pPr marL="457200" lvl="0" indent="-298450" algn="l" rtl="0">
              <a:lnSpc>
                <a:spcPct val="115000"/>
              </a:lnSpc>
              <a:spcBef>
                <a:spcPts val="0"/>
              </a:spcBef>
              <a:spcAft>
                <a:spcPts val="0"/>
              </a:spcAft>
              <a:buSzPts val="1100"/>
              <a:buFont typeface="Arial"/>
              <a:buChar char="●"/>
            </a:pPr>
            <a:r>
              <a:rPr lang="en-US" sz="1100" dirty="0">
                <a:latin typeface="Arial"/>
                <a:ea typeface="Arial"/>
                <a:cs typeface="Arial"/>
                <a:sym typeface="Arial"/>
              </a:rPr>
              <a:t>So, just like in the professional world, instead of letter grades, we give detailed written evaluations which provides students with valuable feedback about learning and performance. This allows students to take risks with their learning instead of worrying about a GPA.</a:t>
            </a:r>
            <a:endParaRPr sz="1100" dirty="0">
              <a:latin typeface="Arial"/>
              <a:ea typeface="Arial"/>
              <a:cs typeface="Arial"/>
              <a:sym typeface="Arial"/>
            </a:endParaRPr>
          </a:p>
          <a:p>
            <a:pPr marL="0" lvl="0" indent="0" algn="l" rtl="0">
              <a:spcBef>
                <a:spcPts val="0"/>
              </a:spcBef>
              <a:spcAft>
                <a:spcPts val="0"/>
              </a:spcAft>
              <a:buNone/>
            </a:pPr>
            <a:endParaRPr dirty="0"/>
          </a:p>
        </p:txBody>
      </p:sp>
      <p:sp>
        <p:nvSpPr>
          <p:cNvPr id="136" name="Google Shape;136;gf4bebadcf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a:latin typeface="Arial"/>
                <a:ea typeface="Arial"/>
                <a:cs typeface="Arial"/>
                <a:sym typeface="Arial"/>
              </a:rPr>
              <a:t>Hands-on Learning: </a:t>
            </a:r>
            <a:r>
              <a:rPr lang="en-US" sz="1100">
                <a:latin typeface="Arial"/>
                <a:ea typeface="Arial"/>
                <a:cs typeface="Arial"/>
                <a:sym typeface="Arial"/>
              </a:rPr>
              <a:t>At New College, students get hands-on, real world learning experiences that both employers and graduate schools value. </a:t>
            </a:r>
            <a:endParaRPr sz="1100">
              <a:latin typeface="Arial"/>
              <a:ea typeface="Arial"/>
              <a:cs typeface="Arial"/>
              <a:sym typeface="Arial"/>
            </a:endParaRPr>
          </a:p>
          <a:p>
            <a:pPr marL="0" lvl="0" indent="0" algn="l" rtl="0">
              <a:spcBef>
                <a:spcPts val="0"/>
              </a:spcBef>
              <a:spcAft>
                <a:spcPts val="0"/>
              </a:spcAft>
              <a:buNone/>
            </a:pPr>
            <a:r>
              <a:rPr lang="en-US" sz="1100">
                <a:latin typeface="Arial"/>
                <a:ea typeface="Arial"/>
                <a:cs typeface="Arial"/>
                <a:sym typeface="Arial"/>
              </a:rPr>
              <a:t>Learning environment encourages innovative thinking and an entrepreneurial mindset.</a:t>
            </a: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r>
              <a:rPr lang="en-US" sz="1100" b="1">
                <a:latin typeface="Arial"/>
                <a:ea typeface="Arial"/>
                <a:cs typeface="Arial"/>
                <a:sym typeface="Arial"/>
              </a:rPr>
              <a:t>Independent Study Projects:</a:t>
            </a:r>
            <a:r>
              <a:rPr lang="en-US" sz="1100">
                <a:latin typeface="Arial"/>
                <a:ea typeface="Arial"/>
                <a:cs typeface="Arial"/>
                <a:sym typeface="Arial"/>
              </a:rPr>
              <a:t> Take place during the month of January where students are decided to one particular topic or project. Students can do research, study abroad, or do an internship for the 30 days in January. This is an opportunity for students to delve into a particular topic that interests them, regardless of whether it is related to their area of concentration or not. Students complete 3 ISPs before they graduate.</a:t>
            </a: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r>
              <a:rPr lang="en-US" sz="1100" b="1">
                <a:latin typeface="Arial"/>
                <a:ea typeface="Arial"/>
                <a:cs typeface="Arial"/>
                <a:sym typeface="Arial"/>
              </a:rPr>
              <a:t>Graduate-level research opportunities</a:t>
            </a:r>
            <a:r>
              <a:rPr lang="en-US" sz="1100">
                <a:latin typeface="Arial"/>
                <a:ea typeface="Arial"/>
                <a:cs typeface="Arial"/>
                <a:sym typeface="Arial"/>
              </a:rPr>
              <a:t>: Because we are an undergraduate-focused college, our students get to conduct graduate level research alongside faculty starting their first year. Our students don’t have to wait in line to get this research experience like they do at larger universities.</a:t>
            </a: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r>
              <a:rPr lang="en-US" sz="1100" b="1">
                <a:latin typeface="Arial"/>
                <a:ea typeface="Arial"/>
                <a:cs typeface="Arial"/>
                <a:sym typeface="Arial"/>
              </a:rPr>
              <a:t>Senior Capstone Project:</a:t>
            </a:r>
            <a:r>
              <a:rPr lang="en-US" sz="1100">
                <a:latin typeface="Arial"/>
                <a:ea typeface="Arial"/>
                <a:cs typeface="Arial"/>
                <a:sym typeface="Arial"/>
              </a:rPr>
              <a:t> Culminating experience for every NCF student. Every student comes up with an idea, finds the resources to create the idea, creates the idea, and advocates for its value in front of a faculty committee. Many of these projects solve real-world problems like a solar-powered cart port than won an Ozy Genius Award, a patent-pending algorithm for measuring climate change, a financial literacy program for teens, and a farmer’s market in a low-income rural community.</a:t>
            </a:r>
            <a:endParaRPr sz="1100">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8" name="Google Shape;14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b="1">
                <a:latin typeface="Arial"/>
                <a:ea typeface="Arial"/>
                <a:cs typeface="Arial"/>
                <a:sym typeface="Arial"/>
              </a:rPr>
              <a:t>Career Integration</a:t>
            </a:r>
            <a:endParaRPr sz="11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New College, we begin with the end in mind, and that’s why we emphasize </a:t>
            </a:r>
            <a:r>
              <a:rPr lang="en-US" sz="1100" b="1">
                <a:latin typeface="Arial"/>
                <a:ea typeface="Arial"/>
                <a:cs typeface="Arial"/>
                <a:sym typeface="Arial"/>
              </a:rPr>
              <a:t>career preparation and embed it into every aspect of the academic curriculum</a:t>
            </a:r>
            <a:r>
              <a:rPr lang="en-US" sz="1100">
                <a:latin typeface="Arial"/>
                <a:ea typeface="Arial"/>
                <a:cs typeface="Arial"/>
                <a:sym typeface="Arial"/>
              </a:rPr>
              <a:t>. In addition to a faculty advisor, every student is paired with a professional career coach, and our career services office has</a:t>
            </a:r>
            <a:r>
              <a:rPr lang="en-US" sz="1100" b="1">
                <a:latin typeface="Arial"/>
                <a:ea typeface="Arial"/>
                <a:cs typeface="Arial"/>
                <a:sym typeface="Arial"/>
              </a:rPr>
              <a:t> more career coaches per student than any university in the state.</a:t>
            </a:r>
            <a:endParaRPr sz="1100" b="1">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Internships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Mock Interviews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Resume Building</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Graduate school admission test prep (free)</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Graduate and professional school preparation and advising (law, medicine, health)</a:t>
            </a:r>
            <a:endParaRPr sz="1100"/>
          </a:p>
        </p:txBody>
      </p:sp>
      <p:sp>
        <p:nvSpPr>
          <p:cNvPr id="177" name="Google Shape;17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b="1">
                <a:latin typeface="Arial"/>
                <a:ea typeface="Arial"/>
                <a:cs typeface="Arial"/>
                <a:sym typeface="Arial"/>
              </a:rPr>
              <a:t>Student Life &amp; Support</a:t>
            </a:r>
            <a:endParaRPr sz="1100" b="1">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US" sz="1100">
                <a:latin typeface="Arial"/>
                <a:ea typeface="Arial"/>
                <a:cs typeface="Arial"/>
                <a:sym typeface="Arial"/>
              </a:rPr>
              <a:t>Housing &amp; Residence Life</a:t>
            </a:r>
            <a:endParaRPr sz="1100">
              <a:latin typeface="Arial"/>
              <a:ea typeface="Arial"/>
              <a:cs typeface="Arial"/>
              <a:sym typeface="Arial"/>
            </a:endParaRPr>
          </a:p>
          <a:p>
            <a:pPr marL="914400" lvl="1" indent="-298450" algn="l" rtl="0">
              <a:lnSpc>
                <a:spcPct val="115000"/>
              </a:lnSpc>
              <a:spcBef>
                <a:spcPts val="0"/>
              </a:spcBef>
              <a:spcAft>
                <a:spcPts val="0"/>
              </a:spcAft>
              <a:buSzPts val="1100"/>
              <a:buFont typeface="Arial"/>
              <a:buChar char="○"/>
            </a:pPr>
            <a:r>
              <a:rPr lang="en-US" sz="1100">
                <a:latin typeface="Arial"/>
                <a:ea typeface="Arial"/>
                <a:cs typeface="Arial"/>
                <a:sym typeface="Arial"/>
              </a:rPr>
              <a:t>Over 80 percent of the student population lives on campus for all 4 years.</a:t>
            </a:r>
            <a:endParaRPr sz="1100">
              <a:latin typeface="Arial"/>
              <a:ea typeface="Arial"/>
              <a:cs typeface="Arial"/>
              <a:sym typeface="Arial"/>
            </a:endParaRPr>
          </a:p>
          <a:p>
            <a:pPr marL="914400" lvl="1" indent="-298450" algn="l" rtl="0">
              <a:lnSpc>
                <a:spcPct val="115000"/>
              </a:lnSpc>
              <a:spcBef>
                <a:spcPts val="0"/>
              </a:spcBef>
              <a:spcAft>
                <a:spcPts val="0"/>
              </a:spcAft>
              <a:buSzPts val="1100"/>
              <a:buFont typeface="Arial"/>
              <a:buChar char="○"/>
            </a:pPr>
            <a:r>
              <a:rPr lang="en-US" sz="1100">
                <a:latin typeface="Arial"/>
                <a:ea typeface="Arial"/>
                <a:cs typeface="Arial"/>
                <a:sym typeface="Arial"/>
              </a:rPr>
              <a:t>Living learning communities or LLC’s - based on common interests like: sustainability, writing, outdoor adventure, and LGBTQ culture.</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US" sz="1100">
                <a:latin typeface="Arial"/>
                <a:ea typeface="Arial"/>
                <a:cs typeface="Arial"/>
                <a:sym typeface="Arial"/>
              </a:rPr>
              <a:t>SAuCE (Student Activities &amp; Campus Engagement)</a:t>
            </a:r>
            <a:endParaRPr sz="1100">
              <a:latin typeface="Arial"/>
              <a:ea typeface="Arial"/>
              <a:cs typeface="Arial"/>
              <a:sym typeface="Arial"/>
            </a:endParaRPr>
          </a:p>
          <a:p>
            <a:pPr marL="914400" lvl="1" indent="-298450" algn="l" rtl="0">
              <a:lnSpc>
                <a:spcPct val="115000"/>
              </a:lnSpc>
              <a:spcBef>
                <a:spcPts val="0"/>
              </a:spcBef>
              <a:spcAft>
                <a:spcPts val="0"/>
              </a:spcAft>
              <a:buSzPts val="1100"/>
              <a:buFont typeface="Arial"/>
              <a:buChar char="○"/>
            </a:pPr>
            <a:r>
              <a:rPr lang="en-US" sz="1100">
                <a:latin typeface="Arial"/>
                <a:ea typeface="Arial"/>
                <a:cs typeface="Arial"/>
                <a:sym typeface="Arial"/>
              </a:rPr>
              <a:t>More than 60 student organizations offer activities that range across hobbies, sports, community advocacy, and future professions.</a:t>
            </a:r>
            <a:endParaRPr sz="1100">
              <a:latin typeface="Arial"/>
              <a:ea typeface="Arial"/>
              <a:cs typeface="Arial"/>
              <a:sym typeface="Arial"/>
            </a:endParaRPr>
          </a:p>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 name="Google Shape;86;p13"/>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87" name="Google Shape;87;p13"/>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93" name="Google Shape;93;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94" name="Google Shape;94;p14"/>
          <p:cNvPicPr preferRelativeResize="0"/>
          <p:nvPr/>
        </p:nvPicPr>
        <p:blipFill rotWithShape="1">
          <a:blip r:embed="rId3">
            <a:alphaModFix/>
          </a:blip>
          <a:srcRect/>
          <a:stretch/>
        </p:blipFill>
        <p:spPr>
          <a:xfrm>
            <a:off x="0" y="-757676"/>
            <a:ext cx="12192000" cy="8128000"/>
          </a:xfrm>
          <a:prstGeom prst="rect">
            <a:avLst/>
          </a:prstGeom>
          <a:noFill/>
          <a:ln>
            <a:noFill/>
          </a:ln>
        </p:spPr>
      </p:pic>
      <p:sp>
        <p:nvSpPr>
          <p:cNvPr id="95" name="Google Shape;95;p14"/>
          <p:cNvSpPr/>
          <p:nvPr/>
        </p:nvSpPr>
        <p:spPr>
          <a:xfrm>
            <a:off x="0" y="-712951"/>
            <a:ext cx="12192000" cy="8127900"/>
          </a:xfrm>
          <a:prstGeom prst="rect">
            <a:avLst/>
          </a:prstGeom>
          <a:gradFill>
            <a:gsLst>
              <a:gs pos="0">
                <a:srgbClr val="0054EB">
                  <a:alpha val="56078"/>
                </a:srgbClr>
              </a:gs>
              <a:gs pos="5000">
                <a:srgbClr val="0054EB">
                  <a:alpha val="56078"/>
                </a:srgbClr>
              </a:gs>
              <a:gs pos="100000">
                <a:srgbClr val="7C2272"/>
              </a:gs>
            </a:gsLst>
            <a:lin ang="4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6" name="Google Shape;96;p14"/>
          <p:cNvPicPr preferRelativeResize="0"/>
          <p:nvPr/>
        </p:nvPicPr>
        <p:blipFill rotWithShape="1">
          <a:blip r:embed="rId4">
            <a:alphaModFix/>
          </a:blip>
          <a:srcRect/>
          <a:stretch/>
        </p:blipFill>
        <p:spPr>
          <a:xfrm>
            <a:off x="2918726" y="2153389"/>
            <a:ext cx="6997100" cy="255122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23" descr="Shape&#10;&#10;Description automatically generated with medium confidence"/>
          <p:cNvPicPr preferRelativeResize="0">
            <a:picLocks noGrp="1"/>
          </p:cNvPicPr>
          <p:nvPr>
            <p:ph type="body" idx="1"/>
          </p:nvPr>
        </p:nvPicPr>
        <p:blipFill rotWithShape="1">
          <a:blip r:embed="rId3">
            <a:alphaModFix/>
          </a:blip>
          <a:srcRect/>
          <a:stretch/>
        </p:blipFill>
        <p:spPr>
          <a:xfrm>
            <a:off x="-123112" y="31336"/>
            <a:ext cx="12315112" cy="6927251"/>
          </a:xfrm>
          <a:prstGeom prst="rect">
            <a:avLst/>
          </a:prstGeom>
          <a:noFill/>
          <a:ln>
            <a:noFill/>
          </a:ln>
        </p:spPr>
      </p:pic>
      <p:sp>
        <p:nvSpPr>
          <p:cNvPr id="203" name="Google Shape;203;p23"/>
          <p:cNvSpPr/>
          <p:nvPr/>
        </p:nvSpPr>
        <p:spPr>
          <a:xfrm>
            <a:off x="378939" y="316541"/>
            <a:ext cx="11434119"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7AAFD3"/>
                </a:solidFill>
                <a:latin typeface="Proxima Nova Semibold"/>
                <a:ea typeface="Proxima Nova Semibold"/>
                <a:cs typeface="Proxima Nova Semibold"/>
                <a:sym typeface="Proxima Nova Semibold"/>
              </a:rPr>
              <a:t>ADMISSION PROCESS: </a:t>
            </a:r>
            <a:r>
              <a:rPr lang="en-US" sz="3200" b="1" dirty="0">
                <a:solidFill>
                  <a:schemeClr val="lt1"/>
                </a:solidFill>
                <a:latin typeface="Proxima Nova Semibold"/>
                <a:ea typeface="Proxima Nova Semibold"/>
                <a:cs typeface="Proxima Nova Semibold"/>
                <a:sym typeface="Proxima Nova Semibold"/>
              </a:rPr>
              <a:t>NCF.EDU/APPLY</a:t>
            </a:r>
            <a:endParaRPr sz="3200" b="1" dirty="0">
              <a:solidFill>
                <a:schemeClr val="lt1"/>
              </a:solidFill>
              <a:latin typeface="Proxima Nova Semibold"/>
              <a:ea typeface="Proxima Nova Semibold"/>
              <a:cs typeface="Proxima Nova Semibold"/>
              <a:sym typeface="Proxima Nova Semibold"/>
            </a:endParaRPr>
          </a:p>
        </p:txBody>
      </p:sp>
      <p:cxnSp>
        <p:nvCxnSpPr>
          <p:cNvPr id="204" name="Google Shape;204;p23"/>
          <p:cNvCxnSpPr/>
          <p:nvPr/>
        </p:nvCxnSpPr>
        <p:spPr>
          <a:xfrm>
            <a:off x="551935" y="953959"/>
            <a:ext cx="7245179" cy="0"/>
          </a:xfrm>
          <a:prstGeom prst="straightConnector1">
            <a:avLst/>
          </a:prstGeom>
          <a:noFill/>
          <a:ln w="82550" cap="rnd" cmpd="sng">
            <a:solidFill>
              <a:srgbClr val="D8D8D8"/>
            </a:solidFill>
            <a:prstDash val="dot"/>
            <a:miter lim="800000"/>
            <a:headEnd type="none" w="sm" len="sm"/>
            <a:tailEnd type="none" w="sm" len="sm"/>
          </a:ln>
        </p:spPr>
      </p:cxnSp>
      <p:sp>
        <p:nvSpPr>
          <p:cNvPr id="205" name="Google Shape;205;p23"/>
          <p:cNvSpPr/>
          <p:nvPr/>
        </p:nvSpPr>
        <p:spPr>
          <a:xfrm>
            <a:off x="378939" y="1489673"/>
            <a:ext cx="299445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DBC3B"/>
                </a:solidFill>
                <a:latin typeface="Proxima Nova"/>
                <a:ea typeface="Proxima Nova"/>
                <a:cs typeface="Proxima Nova"/>
                <a:sym typeface="Proxima Nova"/>
              </a:rPr>
              <a:t>How to Apply</a:t>
            </a:r>
            <a:endParaRPr sz="2400" dirty="0">
              <a:solidFill>
                <a:srgbClr val="FDBC3B"/>
              </a:solidFill>
              <a:latin typeface="Proxima Nova"/>
              <a:ea typeface="Proxima Nova"/>
              <a:cs typeface="Proxima Nova"/>
              <a:sym typeface="Proxima Nova"/>
            </a:endParaRPr>
          </a:p>
        </p:txBody>
      </p:sp>
      <p:sp>
        <p:nvSpPr>
          <p:cNvPr id="206" name="Google Shape;206;p23"/>
          <p:cNvSpPr/>
          <p:nvPr/>
        </p:nvSpPr>
        <p:spPr>
          <a:xfrm>
            <a:off x="378950" y="2136350"/>
            <a:ext cx="6228900" cy="20313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lt1"/>
              </a:buClr>
              <a:buSzPts val="1800"/>
              <a:buFont typeface="Courier New"/>
              <a:buChar char="o"/>
            </a:pPr>
            <a:r>
              <a:rPr lang="en-US" sz="1800" dirty="0">
                <a:solidFill>
                  <a:schemeClr val="lt1"/>
                </a:solidFill>
                <a:latin typeface="Arial" panose="020B0604020202020204" pitchFamily="34" charset="0"/>
                <a:ea typeface="Proxima Nova"/>
                <a:cs typeface="Arial" panose="020B0604020202020204" pitchFamily="34" charset="0"/>
                <a:sym typeface="Proxima Nova"/>
              </a:rPr>
              <a:t>Common Application or NCF Application (no fee required)</a:t>
            </a:r>
            <a:endParaRPr dirty="0">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lt1"/>
              </a:buClr>
              <a:buSzPts val="1800"/>
              <a:buFont typeface="Courier New"/>
              <a:buChar char="o"/>
            </a:pPr>
            <a:r>
              <a:rPr lang="en-US" sz="1800" dirty="0">
                <a:solidFill>
                  <a:schemeClr val="lt1"/>
                </a:solidFill>
                <a:latin typeface="Arial" panose="020B0604020202020204" pitchFamily="34" charset="0"/>
                <a:ea typeface="Proxima Nova"/>
                <a:cs typeface="Arial" panose="020B0604020202020204" pitchFamily="34" charset="0"/>
                <a:sym typeface="Proxima Nova"/>
              </a:rPr>
              <a:t>Personal Statement/Essay</a:t>
            </a:r>
            <a:endParaRPr dirty="0">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lt1"/>
              </a:buClr>
              <a:buSzPts val="1800"/>
              <a:buFont typeface="Courier New"/>
              <a:buChar char="o"/>
            </a:pPr>
            <a:r>
              <a:rPr lang="en-US" sz="1800" dirty="0">
                <a:solidFill>
                  <a:schemeClr val="lt1"/>
                </a:solidFill>
                <a:latin typeface="Arial" panose="020B0604020202020204" pitchFamily="34" charset="0"/>
                <a:ea typeface="Proxima Nova"/>
                <a:cs typeface="Arial" panose="020B0604020202020204" pitchFamily="34" charset="0"/>
                <a:sym typeface="Proxima Nova"/>
              </a:rPr>
              <a:t>Transcripts from each high school/college attended (official or self-reported)</a:t>
            </a:r>
            <a:endParaRPr dirty="0">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lt1"/>
              </a:buClr>
              <a:buSzPts val="1800"/>
              <a:buFont typeface="Courier New"/>
              <a:buChar char="o"/>
            </a:pPr>
            <a:r>
              <a:rPr lang="en-US" sz="1800" dirty="0">
                <a:solidFill>
                  <a:schemeClr val="lt1"/>
                </a:solidFill>
                <a:latin typeface="Arial" panose="020B0604020202020204" pitchFamily="34" charset="0"/>
                <a:ea typeface="Proxima Nova"/>
                <a:cs typeface="Arial" panose="020B0604020202020204" pitchFamily="34" charset="0"/>
                <a:sym typeface="Proxima Nova"/>
              </a:rPr>
              <a:t>SAT or ACT Scores (official or self-reported)</a:t>
            </a:r>
            <a:endParaRPr dirty="0">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lt1"/>
              </a:buClr>
              <a:buSzPts val="1800"/>
              <a:buFont typeface="Courier New"/>
              <a:buChar char="o"/>
            </a:pPr>
            <a:r>
              <a:rPr lang="en-US" sz="1800" dirty="0">
                <a:solidFill>
                  <a:schemeClr val="lt1"/>
                </a:solidFill>
                <a:latin typeface="Arial" panose="020B0604020202020204" pitchFamily="34" charset="0"/>
                <a:ea typeface="Proxima Nova"/>
                <a:cs typeface="Arial" panose="020B0604020202020204" pitchFamily="34" charset="0"/>
                <a:sym typeface="Proxima Nova"/>
              </a:rPr>
              <a:t>Counselor/Teacher Recommendations are optional</a:t>
            </a:r>
            <a:endParaRPr sz="1800" dirty="0">
              <a:solidFill>
                <a:schemeClr val="lt1"/>
              </a:solidFill>
              <a:latin typeface="Arial" panose="020B0604020202020204" pitchFamily="34" charset="0"/>
              <a:ea typeface="Proxima Nova"/>
              <a:cs typeface="Arial" panose="020B0604020202020204" pitchFamily="34" charset="0"/>
              <a:sym typeface="Proxima Nova"/>
            </a:endParaRPr>
          </a:p>
        </p:txBody>
      </p:sp>
      <p:sp>
        <p:nvSpPr>
          <p:cNvPr id="207" name="Google Shape;207;p23"/>
          <p:cNvSpPr/>
          <p:nvPr/>
        </p:nvSpPr>
        <p:spPr>
          <a:xfrm>
            <a:off x="378950" y="4429725"/>
            <a:ext cx="68106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DBC3B"/>
                </a:solidFill>
                <a:latin typeface="Arial" panose="020B0604020202020204" pitchFamily="34" charset="0"/>
                <a:ea typeface="Proxima Nova"/>
                <a:cs typeface="Arial" panose="020B0604020202020204" pitchFamily="34" charset="0"/>
                <a:sym typeface="Proxima Nova"/>
              </a:rPr>
              <a:t>Fall 2022 Admitted Class Profile (middle 50%)</a:t>
            </a:r>
            <a:endParaRPr sz="2400" dirty="0">
              <a:solidFill>
                <a:srgbClr val="FDBC3B"/>
              </a:solidFill>
              <a:latin typeface="Arial" panose="020B0604020202020204" pitchFamily="34" charset="0"/>
              <a:ea typeface="Proxima Nova"/>
              <a:cs typeface="Arial" panose="020B0604020202020204" pitchFamily="34" charset="0"/>
              <a:sym typeface="Proxima Nova"/>
            </a:endParaRPr>
          </a:p>
        </p:txBody>
      </p:sp>
      <p:sp>
        <p:nvSpPr>
          <p:cNvPr id="208" name="Google Shape;208;p23"/>
          <p:cNvSpPr/>
          <p:nvPr/>
        </p:nvSpPr>
        <p:spPr>
          <a:xfrm>
            <a:off x="445389" y="5153498"/>
            <a:ext cx="6096000" cy="9234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rgbClr val="7BAFD4"/>
              </a:buClr>
              <a:buSzPts val="1800"/>
              <a:buFont typeface="Courier New"/>
              <a:buChar char="o"/>
            </a:pPr>
            <a:r>
              <a:rPr lang="en-US" sz="1800" b="1" dirty="0">
                <a:solidFill>
                  <a:srgbClr val="7BAFD4"/>
                </a:solidFill>
                <a:latin typeface="Arial" panose="020B0604020202020204" pitchFamily="34" charset="0"/>
                <a:ea typeface="Proxima Nova"/>
                <a:cs typeface="Arial" panose="020B0604020202020204" pitchFamily="34" charset="0"/>
                <a:sym typeface="Proxima Nova"/>
              </a:rPr>
              <a:t>NCF GPA</a:t>
            </a:r>
            <a:r>
              <a:rPr lang="en-US" sz="1800" dirty="0">
                <a:solidFill>
                  <a:schemeClr val="lt1"/>
                </a:solidFill>
                <a:latin typeface="Arial" panose="020B0604020202020204" pitchFamily="34" charset="0"/>
                <a:ea typeface="Proxima Nova"/>
                <a:cs typeface="Arial" panose="020B0604020202020204" pitchFamily="34" charset="0"/>
                <a:sym typeface="Proxima Nova"/>
              </a:rPr>
              <a:t>: 3.8 - 4.4</a:t>
            </a:r>
            <a:endParaRPr dirty="0">
              <a:latin typeface="Arial" panose="020B0604020202020204" pitchFamily="34" charset="0"/>
              <a:cs typeface="Arial" panose="020B0604020202020204" pitchFamily="34" charset="0"/>
            </a:endParaRPr>
          </a:p>
          <a:p>
            <a:pPr marL="285750" marR="0" lvl="0" indent="-285750" algn="l" rtl="0">
              <a:spcBef>
                <a:spcPts val="0"/>
              </a:spcBef>
              <a:spcAft>
                <a:spcPts val="0"/>
              </a:spcAft>
              <a:buClr>
                <a:srgbClr val="7BAFD4"/>
              </a:buClr>
              <a:buSzPts val="1800"/>
              <a:buFont typeface="Courier New"/>
              <a:buChar char="o"/>
            </a:pPr>
            <a:r>
              <a:rPr lang="en-US" sz="1800" b="1" dirty="0">
                <a:solidFill>
                  <a:srgbClr val="7BAFD4"/>
                </a:solidFill>
                <a:latin typeface="Arial" panose="020B0604020202020204" pitchFamily="34" charset="0"/>
                <a:ea typeface="Proxima Nova"/>
                <a:cs typeface="Arial" panose="020B0604020202020204" pitchFamily="34" charset="0"/>
                <a:sym typeface="Proxima Nova"/>
              </a:rPr>
              <a:t>SAT</a:t>
            </a:r>
            <a:r>
              <a:rPr lang="en-US" sz="1800" dirty="0">
                <a:solidFill>
                  <a:schemeClr val="lt1"/>
                </a:solidFill>
                <a:latin typeface="Arial" panose="020B0604020202020204" pitchFamily="34" charset="0"/>
                <a:ea typeface="Proxima Nova"/>
                <a:cs typeface="Arial" panose="020B0604020202020204" pitchFamily="34" charset="0"/>
                <a:sym typeface="Proxima Nova"/>
              </a:rPr>
              <a:t>: 1110 - 1320</a:t>
            </a:r>
            <a:endParaRPr dirty="0">
              <a:latin typeface="Arial" panose="020B0604020202020204" pitchFamily="34" charset="0"/>
              <a:cs typeface="Arial" panose="020B0604020202020204" pitchFamily="34" charset="0"/>
            </a:endParaRPr>
          </a:p>
          <a:p>
            <a:pPr marL="285750" marR="0" lvl="0" indent="-285750" algn="l" rtl="0">
              <a:spcBef>
                <a:spcPts val="0"/>
              </a:spcBef>
              <a:spcAft>
                <a:spcPts val="0"/>
              </a:spcAft>
              <a:buClr>
                <a:srgbClr val="7BAFD4"/>
              </a:buClr>
              <a:buSzPts val="1800"/>
              <a:buFont typeface="Courier New"/>
              <a:buChar char="o"/>
            </a:pPr>
            <a:r>
              <a:rPr lang="en-US" sz="1800" b="1" dirty="0">
                <a:solidFill>
                  <a:srgbClr val="7BAFD4"/>
                </a:solidFill>
                <a:latin typeface="Arial" panose="020B0604020202020204" pitchFamily="34" charset="0"/>
                <a:ea typeface="Proxima Nova"/>
                <a:cs typeface="Arial" panose="020B0604020202020204" pitchFamily="34" charset="0"/>
                <a:sym typeface="Proxima Nova"/>
              </a:rPr>
              <a:t>ACT</a:t>
            </a:r>
            <a:r>
              <a:rPr lang="en-US" sz="1800" dirty="0">
                <a:solidFill>
                  <a:schemeClr val="lt1"/>
                </a:solidFill>
                <a:latin typeface="Arial" panose="020B0604020202020204" pitchFamily="34" charset="0"/>
                <a:ea typeface="Proxima Nova"/>
                <a:cs typeface="Arial" panose="020B0604020202020204" pitchFamily="34" charset="0"/>
                <a:sym typeface="Proxima Nova"/>
              </a:rPr>
              <a:t>: 22 - 29</a:t>
            </a:r>
            <a:endParaRPr sz="1800" dirty="0">
              <a:solidFill>
                <a:schemeClr val="lt1"/>
              </a:solidFill>
              <a:latin typeface="Arial" panose="020B0604020202020204" pitchFamily="34" charset="0"/>
              <a:ea typeface="Proxima Nova"/>
              <a:cs typeface="Arial" panose="020B0604020202020204" pitchFamily="34" charset="0"/>
              <a:sym typeface="Proxima Nova"/>
            </a:endParaRPr>
          </a:p>
        </p:txBody>
      </p:sp>
      <p:sp>
        <p:nvSpPr>
          <p:cNvPr id="209" name="Google Shape;209;p23"/>
          <p:cNvSpPr/>
          <p:nvPr/>
        </p:nvSpPr>
        <p:spPr>
          <a:xfrm>
            <a:off x="7344549" y="4610071"/>
            <a:ext cx="4847451" cy="2317180"/>
          </a:xfrm>
          <a:prstGeom prst="rect">
            <a:avLst/>
          </a:prstGeom>
          <a:solidFill>
            <a:srgbClr val="7BAF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23"/>
          <p:cNvSpPr/>
          <p:nvPr/>
        </p:nvSpPr>
        <p:spPr>
          <a:xfrm>
            <a:off x="7611825" y="5594497"/>
            <a:ext cx="60960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468B"/>
                </a:solidFill>
                <a:latin typeface="Proxima Nova"/>
                <a:ea typeface="Proxima Nova"/>
                <a:cs typeface="Proxima Nova"/>
                <a:sym typeface="Proxima Nova"/>
              </a:rPr>
              <a:t>Nov. 1</a:t>
            </a:r>
            <a:r>
              <a:rPr lang="en-US" sz="1800">
                <a:solidFill>
                  <a:srgbClr val="00468B"/>
                </a:solidFill>
                <a:latin typeface="Proxima Nova"/>
                <a:ea typeface="Proxima Nova"/>
                <a:cs typeface="Proxima Nova"/>
                <a:sym typeface="Proxima Nova"/>
              </a:rPr>
              <a:t> - Early Action Deadline</a:t>
            </a:r>
            <a:endParaRPr/>
          </a:p>
          <a:p>
            <a:pPr marL="0" marR="0" lvl="0" indent="0" algn="l" rtl="0">
              <a:spcBef>
                <a:spcPts val="0"/>
              </a:spcBef>
              <a:spcAft>
                <a:spcPts val="0"/>
              </a:spcAft>
              <a:buNone/>
            </a:pPr>
            <a:r>
              <a:rPr lang="en-US" sz="1800" b="1">
                <a:solidFill>
                  <a:srgbClr val="00468B"/>
                </a:solidFill>
                <a:latin typeface="Proxima Nova"/>
                <a:ea typeface="Proxima Nova"/>
                <a:cs typeface="Proxima Nova"/>
                <a:sym typeface="Proxima Nova"/>
              </a:rPr>
              <a:t>Feb. 1 </a:t>
            </a:r>
            <a:r>
              <a:rPr lang="en-US" sz="1800">
                <a:solidFill>
                  <a:srgbClr val="00468B"/>
                </a:solidFill>
                <a:latin typeface="Proxima Nova"/>
                <a:ea typeface="Proxima Nova"/>
                <a:cs typeface="Proxima Nova"/>
                <a:sym typeface="Proxima Nova"/>
              </a:rPr>
              <a:t>- Regular Application Deadline</a:t>
            </a:r>
            <a:endParaRPr sz="1800">
              <a:solidFill>
                <a:srgbClr val="00468B"/>
              </a:solidFill>
              <a:latin typeface="Proxima Nova"/>
              <a:ea typeface="Proxima Nova"/>
              <a:cs typeface="Proxima Nova"/>
              <a:sym typeface="Proxima Nova"/>
            </a:endParaRPr>
          </a:p>
          <a:p>
            <a:pPr marL="0" marR="0" lvl="0" indent="0" algn="l" rtl="0">
              <a:spcBef>
                <a:spcPts val="0"/>
              </a:spcBef>
              <a:spcAft>
                <a:spcPts val="0"/>
              </a:spcAft>
              <a:buNone/>
            </a:pPr>
            <a:r>
              <a:rPr lang="en-US" sz="1800" b="1">
                <a:solidFill>
                  <a:srgbClr val="00468B"/>
                </a:solidFill>
                <a:latin typeface="Proxima Nova"/>
                <a:ea typeface="Proxima Nova"/>
                <a:cs typeface="Proxima Nova"/>
                <a:sym typeface="Proxima Nova"/>
              </a:rPr>
              <a:t>Apr. 1 </a:t>
            </a:r>
            <a:r>
              <a:rPr lang="en-US" sz="1800">
                <a:solidFill>
                  <a:srgbClr val="00468B"/>
                </a:solidFill>
                <a:latin typeface="Proxima Nova"/>
                <a:ea typeface="Proxima Nova"/>
                <a:cs typeface="Proxima Nova"/>
                <a:sym typeface="Proxima Nova"/>
              </a:rPr>
              <a:t>- Final Application Deadline</a:t>
            </a:r>
            <a:endParaRPr sz="1800">
              <a:solidFill>
                <a:srgbClr val="00468B"/>
              </a:solidFill>
              <a:latin typeface="Proxima Nova"/>
              <a:ea typeface="Proxima Nova"/>
              <a:cs typeface="Proxima Nova"/>
              <a:sym typeface="Proxima Nova"/>
            </a:endParaRPr>
          </a:p>
        </p:txBody>
      </p:sp>
      <p:sp>
        <p:nvSpPr>
          <p:cNvPr id="211" name="Google Shape;211;p23"/>
          <p:cNvSpPr/>
          <p:nvPr/>
        </p:nvSpPr>
        <p:spPr>
          <a:xfrm>
            <a:off x="7636532" y="4980707"/>
            <a:ext cx="1890527"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00468B"/>
                </a:solidFill>
                <a:latin typeface="Proxima Nova"/>
                <a:ea typeface="Proxima Nova"/>
                <a:cs typeface="Proxima Nova"/>
                <a:sym typeface="Proxima Nova"/>
              </a:rPr>
              <a:t>Deadlines</a:t>
            </a:r>
            <a:endParaRPr sz="2400">
              <a:solidFill>
                <a:srgbClr val="00468B"/>
              </a:solidFill>
              <a:latin typeface="Proxima Nova"/>
              <a:ea typeface="Proxima Nova"/>
              <a:cs typeface="Proxima Nova"/>
              <a:sym typeface="Proxima Nova"/>
            </a:endParaRPr>
          </a:p>
        </p:txBody>
      </p:sp>
      <p:pic>
        <p:nvPicPr>
          <p:cNvPr id="212" name="Google Shape;212;p23"/>
          <p:cNvPicPr preferRelativeResize="0"/>
          <p:nvPr/>
        </p:nvPicPr>
        <p:blipFill>
          <a:blip r:embed="rId4">
            <a:alphaModFix/>
          </a:blip>
          <a:stretch>
            <a:fillRect/>
          </a:stretch>
        </p:blipFill>
        <p:spPr>
          <a:xfrm>
            <a:off x="7344550" y="1389925"/>
            <a:ext cx="4905149" cy="32716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24" descr="Shape&#10;&#10;Description automatically generated with medium confidence"/>
          <p:cNvPicPr preferRelativeResize="0">
            <a:picLocks noGrp="1"/>
          </p:cNvPicPr>
          <p:nvPr>
            <p:ph type="body" idx="1"/>
          </p:nvPr>
        </p:nvPicPr>
        <p:blipFill rotWithShape="1">
          <a:blip r:embed="rId3">
            <a:alphaModFix/>
          </a:blip>
          <a:srcRect/>
          <a:stretch/>
        </p:blipFill>
        <p:spPr>
          <a:xfrm>
            <a:off x="0" y="0"/>
            <a:ext cx="12315112" cy="6927251"/>
          </a:xfrm>
          <a:prstGeom prst="rect">
            <a:avLst/>
          </a:prstGeom>
          <a:noFill/>
          <a:ln>
            <a:noFill/>
          </a:ln>
        </p:spPr>
      </p:pic>
      <p:sp>
        <p:nvSpPr>
          <p:cNvPr id="218" name="Google Shape;218;p24"/>
          <p:cNvSpPr/>
          <p:nvPr/>
        </p:nvSpPr>
        <p:spPr>
          <a:xfrm>
            <a:off x="378939" y="316541"/>
            <a:ext cx="11434119"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7AAFD3"/>
                </a:solidFill>
                <a:latin typeface="Proxima Nova Semibold"/>
                <a:ea typeface="Proxima Nova Semibold"/>
                <a:cs typeface="Proxima Nova Semibold"/>
                <a:sym typeface="Proxima Nova Semibold"/>
              </a:rPr>
              <a:t>TUITION &amp; COSTS</a:t>
            </a:r>
            <a:endParaRPr sz="3200" b="1">
              <a:solidFill>
                <a:srgbClr val="7AAFD3"/>
              </a:solidFill>
              <a:latin typeface="Proxima Nova Semibold"/>
              <a:ea typeface="Proxima Nova Semibold"/>
              <a:cs typeface="Proxima Nova Semibold"/>
              <a:sym typeface="Proxima Nova Semibold"/>
            </a:endParaRPr>
          </a:p>
        </p:txBody>
      </p:sp>
      <p:cxnSp>
        <p:nvCxnSpPr>
          <p:cNvPr id="219" name="Google Shape;219;p24"/>
          <p:cNvCxnSpPr/>
          <p:nvPr/>
        </p:nvCxnSpPr>
        <p:spPr>
          <a:xfrm rot="10800000" flipH="1">
            <a:off x="551935" y="951859"/>
            <a:ext cx="3555000" cy="2100"/>
          </a:xfrm>
          <a:prstGeom prst="straightConnector1">
            <a:avLst/>
          </a:prstGeom>
          <a:noFill/>
          <a:ln w="82550" cap="rnd" cmpd="sng">
            <a:solidFill>
              <a:srgbClr val="D8D8D8"/>
            </a:solidFill>
            <a:prstDash val="dot"/>
            <a:miter lim="800000"/>
            <a:headEnd type="none" w="sm" len="sm"/>
            <a:tailEnd type="none" w="sm" len="sm"/>
          </a:ln>
        </p:spPr>
      </p:cxnSp>
      <p:pic>
        <p:nvPicPr>
          <p:cNvPr id="220" name="Google Shape;220;p24"/>
          <p:cNvPicPr preferRelativeResize="0"/>
          <p:nvPr/>
        </p:nvPicPr>
        <p:blipFill>
          <a:blip r:embed="rId4">
            <a:alphaModFix/>
          </a:blip>
          <a:stretch>
            <a:fillRect/>
          </a:stretch>
        </p:blipFill>
        <p:spPr>
          <a:xfrm>
            <a:off x="1246815" y="901316"/>
            <a:ext cx="10114924" cy="5689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25" descr="Shape&#10;&#10;Description automatically generated with medium confidence"/>
          <p:cNvPicPr preferRelativeResize="0">
            <a:picLocks noGrp="1"/>
          </p:cNvPicPr>
          <p:nvPr>
            <p:ph type="body" idx="1"/>
          </p:nvPr>
        </p:nvPicPr>
        <p:blipFill rotWithShape="1">
          <a:blip r:embed="rId3">
            <a:alphaModFix/>
          </a:blip>
          <a:srcRect/>
          <a:stretch/>
        </p:blipFill>
        <p:spPr>
          <a:xfrm>
            <a:off x="0" y="0"/>
            <a:ext cx="12315112" cy="6927251"/>
          </a:xfrm>
          <a:prstGeom prst="rect">
            <a:avLst/>
          </a:prstGeom>
          <a:noFill/>
          <a:ln>
            <a:noFill/>
          </a:ln>
        </p:spPr>
      </p:pic>
      <p:sp>
        <p:nvSpPr>
          <p:cNvPr id="226" name="Google Shape;226;p25"/>
          <p:cNvSpPr/>
          <p:nvPr/>
        </p:nvSpPr>
        <p:spPr>
          <a:xfrm>
            <a:off x="378939" y="316541"/>
            <a:ext cx="11434119"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7AAFD3"/>
                </a:solidFill>
                <a:latin typeface="Proxima Nova Semibold"/>
                <a:ea typeface="Proxima Nova Semibold"/>
                <a:cs typeface="Proxima Nova Semibold"/>
                <a:sym typeface="Proxima Nova Semibold"/>
              </a:rPr>
              <a:t>SCHOLARSHIPS &amp; FINANCIAL AID</a:t>
            </a:r>
            <a:endParaRPr sz="3200" b="1">
              <a:solidFill>
                <a:srgbClr val="7AAFD3"/>
              </a:solidFill>
              <a:latin typeface="Proxima Nova Semibold"/>
              <a:ea typeface="Proxima Nova Semibold"/>
              <a:cs typeface="Proxima Nova Semibold"/>
              <a:sym typeface="Proxima Nova Semibold"/>
            </a:endParaRPr>
          </a:p>
        </p:txBody>
      </p:sp>
      <p:cxnSp>
        <p:nvCxnSpPr>
          <p:cNvPr id="227" name="Google Shape;227;p25"/>
          <p:cNvCxnSpPr/>
          <p:nvPr/>
        </p:nvCxnSpPr>
        <p:spPr>
          <a:xfrm>
            <a:off x="551935" y="953959"/>
            <a:ext cx="6120714" cy="0"/>
          </a:xfrm>
          <a:prstGeom prst="straightConnector1">
            <a:avLst/>
          </a:prstGeom>
          <a:noFill/>
          <a:ln w="82550" cap="rnd" cmpd="sng">
            <a:solidFill>
              <a:srgbClr val="D8D8D8"/>
            </a:solidFill>
            <a:prstDash val="dot"/>
            <a:miter lim="800000"/>
            <a:headEnd type="none" w="sm" len="sm"/>
            <a:tailEnd type="none" w="sm" len="sm"/>
          </a:ln>
        </p:spPr>
      </p:cxnSp>
      <p:sp>
        <p:nvSpPr>
          <p:cNvPr id="228" name="Google Shape;228;p25"/>
          <p:cNvSpPr/>
          <p:nvPr/>
        </p:nvSpPr>
        <p:spPr>
          <a:xfrm>
            <a:off x="551935" y="1180351"/>
            <a:ext cx="103812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EBD3B"/>
                </a:solidFill>
                <a:latin typeface="Proxima Nova Extrabold"/>
                <a:ea typeface="Proxima Nova Extrabold"/>
                <a:cs typeface="Proxima Nova Extrabold"/>
                <a:sym typeface="Proxima Nova Extrabold"/>
              </a:rPr>
              <a:t>NEW COLLEGE SCHOLARSHIPS (NO SEPARATE APPLICATION)</a:t>
            </a:r>
            <a:endParaRPr dirty="0"/>
          </a:p>
        </p:txBody>
      </p:sp>
      <p:sp>
        <p:nvSpPr>
          <p:cNvPr id="229" name="Google Shape;229;p25"/>
          <p:cNvSpPr/>
          <p:nvPr/>
        </p:nvSpPr>
        <p:spPr>
          <a:xfrm>
            <a:off x="580088" y="6304223"/>
            <a:ext cx="11261123"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EBD3B"/>
                </a:solidFill>
                <a:latin typeface="Proxima Nova Extrabold"/>
                <a:ea typeface="Proxima Nova Extrabold"/>
                <a:cs typeface="Proxima Nova Extrabold"/>
                <a:sym typeface="Proxima Nova Extrabold"/>
              </a:rPr>
              <a:t>FAFSA</a:t>
            </a:r>
            <a:r>
              <a:rPr lang="en-US" sz="2400" dirty="0">
                <a:solidFill>
                  <a:schemeClr val="lt1"/>
                </a:solidFill>
                <a:latin typeface="Proxima Nova"/>
                <a:ea typeface="Proxima Nova"/>
                <a:cs typeface="Proxima Nova"/>
                <a:sym typeface="Proxima Nova"/>
              </a:rPr>
              <a:t>: Federal need-based grants, work study, loans. Visit </a:t>
            </a:r>
            <a:r>
              <a:rPr lang="en-US" sz="2400" b="1" dirty="0">
                <a:solidFill>
                  <a:srgbClr val="7BAFD4"/>
                </a:solidFill>
                <a:latin typeface="Proxima Nova"/>
                <a:ea typeface="Proxima Nova"/>
                <a:cs typeface="Proxima Nova"/>
                <a:sym typeface="Proxima Nova"/>
              </a:rPr>
              <a:t>fafsa.gov</a:t>
            </a:r>
            <a:r>
              <a:rPr lang="en-US" sz="2400" dirty="0">
                <a:solidFill>
                  <a:schemeClr val="lt1"/>
                </a:solidFill>
                <a:latin typeface="Proxima Nova"/>
                <a:ea typeface="Proxima Nova"/>
                <a:cs typeface="Proxima Nova"/>
                <a:sym typeface="Proxima Nova"/>
              </a:rPr>
              <a:t>. </a:t>
            </a:r>
            <a:endParaRPr sz="2400" b="1" dirty="0">
              <a:solidFill>
                <a:srgbClr val="FEBD3B"/>
              </a:solidFill>
              <a:latin typeface="Proxima Nova Extrabold"/>
              <a:ea typeface="Proxima Nova Extrabold"/>
              <a:cs typeface="Proxima Nova Extrabold"/>
              <a:sym typeface="Proxima Nova Extrabold"/>
            </a:endParaRPr>
          </a:p>
        </p:txBody>
      </p:sp>
      <p:graphicFrame>
        <p:nvGraphicFramePr>
          <p:cNvPr id="230" name="Google Shape;230;p25"/>
          <p:cNvGraphicFramePr/>
          <p:nvPr>
            <p:extLst>
              <p:ext uri="{D42A27DB-BD31-4B8C-83A1-F6EECF244321}">
                <p14:modId xmlns:p14="http://schemas.microsoft.com/office/powerpoint/2010/main" val="801379478"/>
              </p:ext>
            </p:extLst>
          </p:nvPr>
        </p:nvGraphicFramePr>
        <p:xfrm>
          <a:off x="1060197" y="1614537"/>
          <a:ext cx="9872938" cy="4528323"/>
        </p:xfrm>
        <a:graphic>
          <a:graphicData uri="http://schemas.openxmlformats.org/drawingml/2006/table">
            <a:tbl>
              <a:tblPr>
                <a:noFill/>
                <a:tableStyleId>{FB2E6E08-D852-494F-BAA3-3B46468B12A5}</a:tableStyleId>
              </a:tblPr>
              <a:tblGrid>
                <a:gridCol w="4936469">
                  <a:extLst>
                    <a:ext uri="{9D8B030D-6E8A-4147-A177-3AD203B41FA5}">
                      <a16:colId xmlns:a16="http://schemas.microsoft.com/office/drawing/2014/main" val="20000"/>
                    </a:ext>
                  </a:extLst>
                </a:gridCol>
                <a:gridCol w="4936469">
                  <a:extLst>
                    <a:ext uri="{9D8B030D-6E8A-4147-A177-3AD203B41FA5}">
                      <a16:colId xmlns:a16="http://schemas.microsoft.com/office/drawing/2014/main" val="20001"/>
                    </a:ext>
                  </a:extLst>
                </a:gridCol>
              </a:tblGrid>
              <a:tr h="219652">
                <a:tc>
                  <a:txBody>
                    <a:bodyPr/>
                    <a:lstStyle/>
                    <a:p>
                      <a:pPr marL="0" lvl="0" indent="0" algn="ctr" rtl="0">
                        <a:spcBef>
                          <a:spcPts val="0"/>
                        </a:spcBef>
                        <a:spcAft>
                          <a:spcPts val="0"/>
                        </a:spcAft>
                        <a:buNone/>
                      </a:pPr>
                      <a:r>
                        <a:rPr lang="en-US" sz="2800" dirty="0">
                          <a:solidFill>
                            <a:schemeClr val="bg1"/>
                          </a:solidFill>
                          <a:latin typeface="Proxima Nova" panose="020B0604020202020204" charset="0"/>
                        </a:rPr>
                        <a:t>FLORIDA RESIDENTS</a:t>
                      </a:r>
                      <a:endParaRPr sz="2800" dirty="0">
                        <a:solidFill>
                          <a:schemeClr val="bg1"/>
                        </a:solidFill>
                        <a:latin typeface="Proxima Nova" panose="020B060402020202020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Font typeface="Arial"/>
                        <a:buNone/>
                      </a:pPr>
                      <a:r>
                        <a:rPr lang="en-US" sz="2800" b="0" i="0" u="none" strike="noStrike" cap="none" dirty="0">
                          <a:solidFill>
                            <a:schemeClr val="bg1"/>
                          </a:solidFill>
                          <a:latin typeface="Proxima Nova" panose="020B0604020202020204" charset="0"/>
                          <a:cs typeface="Arial"/>
                          <a:sym typeface="Arial"/>
                        </a:rPr>
                        <a:t>OUT OF STATE RESIDENTS</a:t>
                      </a:r>
                      <a:endParaRPr sz="2800" b="0" i="0" u="none" strike="noStrike" cap="none" dirty="0">
                        <a:solidFill>
                          <a:schemeClr val="bg1"/>
                        </a:solidFill>
                        <a:latin typeface="Proxima Nova" panose="020B0604020202020204" charset="0"/>
                        <a:cs typeface="Arial"/>
                        <a:sym typeface="Arial"/>
                      </a:endParaRPr>
                    </a:p>
                  </a:txBody>
                  <a:tcPr marL="91425" marR="91425" marT="91425" marB="91425"/>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2400" b="1" dirty="0">
                          <a:solidFill>
                            <a:schemeClr val="bg1"/>
                          </a:solidFill>
                          <a:latin typeface="Arial" panose="020B0604020202020204" pitchFamily="34" charset="0"/>
                          <a:cs typeface="Arial" panose="020B0604020202020204" pitchFamily="34" charset="0"/>
                        </a:rPr>
                        <a:t>Four Winds Scholarship</a:t>
                      </a:r>
                    </a:p>
                    <a:p>
                      <a:pPr marL="0" lvl="0" indent="0" algn="l" rtl="0">
                        <a:spcBef>
                          <a:spcPts val="0"/>
                        </a:spcBef>
                        <a:spcAft>
                          <a:spcPts val="0"/>
                        </a:spcAft>
                        <a:buNone/>
                      </a:pPr>
                      <a:r>
                        <a:rPr lang="en-US" sz="2400" dirty="0">
                          <a:solidFill>
                            <a:schemeClr val="bg1"/>
                          </a:solidFill>
                          <a:latin typeface="Arial" panose="020B0604020202020204" pitchFamily="34" charset="0"/>
                          <a:cs typeface="Arial" panose="020B0604020202020204" pitchFamily="34" charset="0"/>
                        </a:rPr>
                        <a:t>$1,000 - $3,000 per year</a:t>
                      </a:r>
                    </a:p>
                    <a:p>
                      <a:pPr marL="0" lvl="0" indent="0" algn="l" rtl="0">
                        <a:spcBef>
                          <a:spcPts val="0"/>
                        </a:spcBef>
                        <a:spcAft>
                          <a:spcPts val="0"/>
                        </a:spcAft>
                        <a:buNone/>
                      </a:pPr>
                      <a:r>
                        <a:rPr lang="en-US" sz="2400" dirty="0">
                          <a:solidFill>
                            <a:schemeClr val="bg1"/>
                          </a:solidFill>
                          <a:latin typeface="Arial" panose="020B0604020202020204" pitchFamily="34" charset="0"/>
                          <a:cs typeface="Arial" panose="020B0604020202020204" pitchFamily="34" charset="0"/>
                        </a:rPr>
                        <a:t>$4,000 - $12,000 over 4 Years</a:t>
                      </a:r>
                      <a:endParaRPr sz="2400" dirty="0">
                        <a:solidFill>
                          <a:schemeClr val="bg1"/>
                        </a:solidFill>
                        <a:latin typeface="Arial" panose="020B0604020202020204" pitchFamily="34" charset="0"/>
                        <a:cs typeface="Arial" panose="020B0604020202020204" pitchFamily="34" charset="0"/>
                      </a:endParaRPr>
                    </a:p>
                  </a:txBody>
                  <a:tcPr marL="91425" marR="91425" marT="91425" marB="91425"/>
                </a:tc>
                <a:tc>
                  <a:txBody>
                    <a:bodyPr/>
                    <a:lstStyle/>
                    <a:p>
                      <a:pPr marL="0" lvl="0" indent="0" algn="l" rtl="0">
                        <a:spcBef>
                          <a:spcPts val="0"/>
                        </a:spcBef>
                        <a:spcAft>
                          <a:spcPts val="0"/>
                        </a:spcAft>
                        <a:buNone/>
                      </a:pPr>
                      <a:r>
                        <a:rPr lang="en-US" sz="2400" b="1" dirty="0">
                          <a:solidFill>
                            <a:schemeClr val="bg1"/>
                          </a:solidFill>
                          <a:latin typeface="Arial" panose="020B0604020202020204" pitchFamily="34" charset="0"/>
                          <a:cs typeface="Arial" panose="020B0604020202020204" pitchFamily="34" charset="0"/>
                        </a:rPr>
                        <a:t>Four Winds Scholarship</a:t>
                      </a:r>
                    </a:p>
                    <a:p>
                      <a:pPr marL="0" lvl="0" indent="0" algn="l" rtl="0">
                        <a:spcBef>
                          <a:spcPts val="0"/>
                        </a:spcBef>
                        <a:spcAft>
                          <a:spcPts val="0"/>
                        </a:spcAft>
                        <a:buNone/>
                      </a:pPr>
                      <a:r>
                        <a:rPr lang="en-US" sz="2400" dirty="0">
                          <a:solidFill>
                            <a:schemeClr val="bg1"/>
                          </a:solidFill>
                          <a:latin typeface="Arial" panose="020B0604020202020204" pitchFamily="34" charset="0"/>
                          <a:cs typeface="Arial" panose="020B0604020202020204" pitchFamily="34" charset="0"/>
                        </a:rPr>
                        <a:t>$1,000 - $3,000 per year</a:t>
                      </a:r>
                    </a:p>
                    <a:p>
                      <a:pPr marL="0" lvl="0" indent="0" algn="l" rtl="0">
                        <a:spcBef>
                          <a:spcPts val="0"/>
                        </a:spcBef>
                        <a:spcAft>
                          <a:spcPts val="0"/>
                        </a:spcAft>
                        <a:buNone/>
                      </a:pPr>
                      <a:r>
                        <a:rPr lang="en-US" sz="2400" dirty="0">
                          <a:solidFill>
                            <a:schemeClr val="bg1"/>
                          </a:solidFill>
                          <a:latin typeface="Arial" panose="020B0604020202020204" pitchFamily="34" charset="0"/>
                          <a:cs typeface="Arial" panose="020B0604020202020204" pitchFamily="34" charset="0"/>
                        </a:rPr>
                        <a:t>$4,000 - $12,000 over 4 Years</a:t>
                      </a:r>
                    </a:p>
                    <a:p>
                      <a:pPr marL="0" lvl="0" indent="0" algn="l" rtl="0">
                        <a:spcBef>
                          <a:spcPts val="0"/>
                        </a:spcBef>
                        <a:spcAft>
                          <a:spcPts val="0"/>
                        </a:spcAft>
                        <a:buNone/>
                      </a:pPr>
                      <a:endParaRPr lang="en-US" sz="2400" dirty="0">
                        <a:solidFill>
                          <a:schemeClr val="bg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2400" b="1" dirty="0">
                          <a:solidFill>
                            <a:schemeClr val="bg1"/>
                          </a:solidFill>
                          <a:latin typeface="Arial" panose="020B0604020202020204" pitchFamily="34" charset="0"/>
                          <a:cs typeface="Arial" panose="020B0604020202020204" pitchFamily="34" charset="0"/>
                        </a:rPr>
                        <a:t>Out of State Scholarship</a:t>
                      </a:r>
                    </a:p>
                    <a:p>
                      <a:pPr marL="0" lvl="0" indent="0" algn="l" rtl="0">
                        <a:spcBef>
                          <a:spcPts val="0"/>
                        </a:spcBef>
                        <a:spcAft>
                          <a:spcPts val="0"/>
                        </a:spcAft>
                        <a:buNone/>
                      </a:pPr>
                      <a:r>
                        <a:rPr lang="en-US" sz="2400" dirty="0">
                          <a:solidFill>
                            <a:schemeClr val="bg1"/>
                          </a:solidFill>
                          <a:latin typeface="Arial" panose="020B0604020202020204" pitchFamily="34" charset="0"/>
                          <a:cs typeface="Arial" panose="020B0604020202020204" pitchFamily="34" charset="0"/>
                        </a:rPr>
                        <a:t>$10,000 per year</a:t>
                      </a:r>
                    </a:p>
                    <a:p>
                      <a:pPr marL="0" lvl="0" indent="0" algn="l" rtl="0">
                        <a:spcBef>
                          <a:spcPts val="0"/>
                        </a:spcBef>
                        <a:spcAft>
                          <a:spcPts val="0"/>
                        </a:spcAft>
                        <a:buNone/>
                      </a:pPr>
                      <a:r>
                        <a:rPr lang="en-US" sz="2400" dirty="0">
                          <a:solidFill>
                            <a:schemeClr val="bg1"/>
                          </a:solidFill>
                          <a:latin typeface="Arial" panose="020B0604020202020204" pitchFamily="34" charset="0"/>
                          <a:cs typeface="Arial" panose="020B0604020202020204" pitchFamily="34" charset="0"/>
                        </a:rPr>
                        <a:t>$40,000 over 4 years</a:t>
                      </a:r>
                    </a:p>
                    <a:p>
                      <a:pPr marL="0" lvl="0" indent="0" algn="l" rtl="0">
                        <a:spcBef>
                          <a:spcPts val="0"/>
                        </a:spcBef>
                        <a:spcAft>
                          <a:spcPts val="0"/>
                        </a:spcAft>
                        <a:buNone/>
                      </a:pPr>
                      <a:endParaRPr sz="1800" dirty="0">
                        <a:solidFill>
                          <a:schemeClr val="bg1"/>
                        </a:solidFill>
                        <a:latin typeface="Arial" panose="020B0604020202020204" pitchFamily="34" charset="0"/>
                        <a:cs typeface="Arial" panose="020B0604020202020204" pitchFamily="34" charset="0"/>
                      </a:endParaRPr>
                    </a:p>
                  </a:txBody>
                  <a:tcPr marL="91425" marR="91425" marT="91425" marB="91425"/>
                </a:tc>
                <a:extLst>
                  <a:ext uri="{0D108BD9-81ED-4DB2-BD59-A6C34878D82A}">
                    <a16:rowId xmlns:a16="http://schemas.microsoft.com/office/drawing/2014/main" val="10001"/>
                  </a:ext>
                </a:extLst>
              </a:tr>
              <a:tr h="901263">
                <a:tc>
                  <a:txBody>
                    <a:bodyPr/>
                    <a:lstStyle/>
                    <a:p>
                      <a:pPr marL="0" lvl="0" indent="0" algn="l" rtl="0">
                        <a:spcBef>
                          <a:spcPts val="0"/>
                        </a:spcBef>
                        <a:spcAft>
                          <a:spcPts val="0"/>
                        </a:spcAft>
                        <a:buNone/>
                      </a:pPr>
                      <a:r>
                        <a:rPr lang="en-US" sz="2400" b="1" dirty="0">
                          <a:solidFill>
                            <a:schemeClr val="bg1"/>
                          </a:solidFill>
                          <a:latin typeface="Proxima Nova" panose="020B0604020202020204" charset="0"/>
                        </a:rPr>
                        <a:t>AVERAGE NET PRICE: $7,300</a:t>
                      </a:r>
                    </a:p>
                  </a:txBody>
                  <a:tcPr marL="91425" marR="91425" marT="91425" marB="91425"/>
                </a:tc>
                <a:tc>
                  <a:txBody>
                    <a:bodyPr/>
                    <a:lstStyle/>
                    <a:p>
                      <a:pPr marL="0" marR="0" lvl="0" indent="0" algn="l" rtl="0">
                        <a:lnSpc>
                          <a:spcPct val="100000"/>
                        </a:lnSpc>
                        <a:spcBef>
                          <a:spcPts val="0"/>
                        </a:spcBef>
                        <a:spcAft>
                          <a:spcPts val="0"/>
                        </a:spcAft>
                        <a:buClr>
                          <a:srgbClr val="000000"/>
                        </a:buClr>
                        <a:buFont typeface="Arial"/>
                        <a:buNone/>
                      </a:pPr>
                      <a:r>
                        <a:rPr lang="en-US" sz="2400" b="1" i="0" u="none" strike="noStrike" cap="none" dirty="0">
                          <a:solidFill>
                            <a:schemeClr val="bg1"/>
                          </a:solidFill>
                          <a:latin typeface="Proxima Nova" panose="020B0604020202020204" charset="0"/>
                          <a:cs typeface="Arial"/>
                          <a:sym typeface="Arial"/>
                        </a:rPr>
                        <a:t>AVERAGE NET PRICE: $13,600</a:t>
                      </a:r>
                      <a:endParaRPr sz="2400" b="1" i="0" u="none" strike="noStrike" cap="none" dirty="0">
                        <a:solidFill>
                          <a:schemeClr val="bg1"/>
                        </a:solidFill>
                        <a:latin typeface="Proxima Nova" panose="020B0604020202020204" charset="0"/>
                        <a:cs typeface="Arial"/>
                        <a:sym typeface="Arial"/>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235"/>
        <p:cNvGrpSpPr/>
        <p:nvPr/>
      </p:nvGrpSpPr>
      <p:grpSpPr>
        <a:xfrm>
          <a:off x="0" y="0"/>
          <a:ext cx="0" cy="0"/>
          <a:chOff x="0" y="0"/>
          <a:chExt cx="0" cy="0"/>
        </a:xfrm>
      </p:grpSpPr>
      <p:pic>
        <p:nvPicPr>
          <p:cNvPr id="236" name="Google Shape;236;p26" descr="Shape&#10;&#10;Description automatically generated with medium confidence"/>
          <p:cNvPicPr preferRelativeResize="0">
            <a:picLocks noGrp="1"/>
          </p:cNvPicPr>
          <p:nvPr>
            <p:ph type="body" idx="1"/>
          </p:nvPr>
        </p:nvPicPr>
        <p:blipFill rotWithShape="1">
          <a:blip r:embed="rId3">
            <a:alphaModFix/>
          </a:blip>
          <a:srcRect/>
          <a:stretch/>
        </p:blipFill>
        <p:spPr>
          <a:xfrm>
            <a:off x="0" y="-69250"/>
            <a:ext cx="12542700" cy="6927300"/>
          </a:xfrm>
          <a:prstGeom prst="rect">
            <a:avLst/>
          </a:prstGeom>
          <a:noFill/>
          <a:ln>
            <a:noFill/>
          </a:ln>
        </p:spPr>
      </p:pic>
      <p:sp>
        <p:nvSpPr>
          <p:cNvPr id="237" name="Google Shape;237;p26"/>
          <p:cNvSpPr/>
          <p:nvPr/>
        </p:nvSpPr>
        <p:spPr>
          <a:xfrm>
            <a:off x="397250" y="2200000"/>
            <a:ext cx="11520600" cy="420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Proxima Nova"/>
              <a:ea typeface="Proxima Nova"/>
              <a:cs typeface="Proxima Nova"/>
              <a:sym typeface="Proxima Nova"/>
            </a:endParaRPr>
          </a:p>
        </p:txBody>
      </p:sp>
      <p:pic>
        <p:nvPicPr>
          <p:cNvPr id="238" name="Google Shape;238;p26"/>
          <p:cNvPicPr preferRelativeResize="0"/>
          <p:nvPr/>
        </p:nvPicPr>
        <p:blipFill>
          <a:blip r:embed="rId4">
            <a:alphaModFix/>
          </a:blip>
          <a:stretch>
            <a:fillRect/>
          </a:stretch>
        </p:blipFill>
        <p:spPr>
          <a:xfrm>
            <a:off x="1915000" y="831300"/>
            <a:ext cx="8712696" cy="6026700"/>
          </a:xfrm>
          <a:prstGeom prst="rect">
            <a:avLst/>
          </a:prstGeom>
          <a:noFill/>
          <a:ln>
            <a:noFill/>
          </a:ln>
        </p:spPr>
      </p:pic>
      <p:sp>
        <p:nvSpPr>
          <p:cNvPr id="239" name="Google Shape;239;p26"/>
          <p:cNvSpPr txBox="1"/>
          <p:nvPr/>
        </p:nvSpPr>
        <p:spPr>
          <a:xfrm>
            <a:off x="804200" y="0"/>
            <a:ext cx="10706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a:solidFill>
                  <a:srgbClr val="7AAFD3"/>
                </a:solidFill>
                <a:latin typeface="Proxima Nova Semibold"/>
                <a:ea typeface="Proxima Nova Semibold"/>
                <a:cs typeface="Proxima Nova Semibold"/>
                <a:sym typeface="Proxima Nova Semibold"/>
              </a:rPr>
              <a:t>NEW COLLEGE OF FLORIDA SCHOLARSHIP AWARDS </a:t>
            </a:r>
            <a:endParaRPr sz="2100" b="1">
              <a:solidFill>
                <a:srgbClr val="7AAFD3"/>
              </a:solidFill>
              <a:latin typeface="Proxima Nova Semibold"/>
              <a:ea typeface="Proxima Nova Semibold"/>
              <a:cs typeface="Proxima Nova Semibold"/>
              <a:sym typeface="Proxima Nova Semibold"/>
            </a:endParaRPr>
          </a:p>
          <a:p>
            <a:pPr marL="0" lvl="0" indent="0" algn="ctr" rtl="0">
              <a:spcBef>
                <a:spcPts val="0"/>
              </a:spcBef>
              <a:spcAft>
                <a:spcPts val="0"/>
              </a:spcAft>
              <a:buNone/>
            </a:pPr>
            <a:r>
              <a:rPr lang="en-US" sz="2100" b="1">
                <a:solidFill>
                  <a:srgbClr val="7AAFD3"/>
                </a:solidFill>
                <a:latin typeface="Proxima Nova Semibold"/>
                <a:ea typeface="Proxima Nova Semibold"/>
                <a:cs typeface="Proxima Nova Semibold"/>
                <a:sym typeface="Proxima Nova Semibold"/>
              </a:rPr>
              <a:t>FIRST-YEAR STUDENTS 2022-2023  | </a:t>
            </a:r>
            <a:r>
              <a:rPr lang="en-US" sz="2100" b="1">
                <a:solidFill>
                  <a:schemeClr val="accent4"/>
                </a:solidFill>
                <a:latin typeface="Proxima Nova Semibold"/>
                <a:ea typeface="Proxima Nova Semibold"/>
                <a:cs typeface="Proxima Nova Semibold"/>
                <a:sym typeface="Proxima Nova Semibold"/>
              </a:rPr>
              <a:t>ncf.edu/scholarships</a:t>
            </a:r>
            <a:endParaRPr sz="2100" b="1">
              <a:solidFill>
                <a:schemeClr val="accent4"/>
              </a:solidFill>
              <a:latin typeface="Proxima Nova Semibold"/>
              <a:ea typeface="Proxima Nova Semibold"/>
              <a:cs typeface="Proxima Nova Semibold"/>
              <a:sym typeface="Proxima Nova Semibold"/>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27" descr="Shape&#10;&#10;Description automatically generated with medium confidence"/>
          <p:cNvPicPr preferRelativeResize="0">
            <a:picLocks noGrp="1"/>
          </p:cNvPicPr>
          <p:nvPr>
            <p:ph type="body" idx="1"/>
          </p:nvPr>
        </p:nvPicPr>
        <p:blipFill rotWithShape="1">
          <a:blip r:embed="rId3">
            <a:alphaModFix/>
          </a:blip>
          <a:srcRect/>
          <a:stretch/>
        </p:blipFill>
        <p:spPr>
          <a:xfrm>
            <a:off x="0" y="-34626"/>
            <a:ext cx="12315000" cy="6927300"/>
          </a:xfrm>
          <a:prstGeom prst="rect">
            <a:avLst/>
          </a:prstGeom>
          <a:noFill/>
          <a:ln>
            <a:noFill/>
          </a:ln>
        </p:spPr>
      </p:pic>
      <p:sp>
        <p:nvSpPr>
          <p:cNvPr id="245" name="Google Shape;245;p27"/>
          <p:cNvSpPr/>
          <p:nvPr/>
        </p:nvSpPr>
        <p:spPr>
          <a:xfrm>
            <a:off x="378939" y="316541"/>
            <a:ext cx="114342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7AAFD3"/>
                </a:solidFill>
                <a:latin typeface="Proxima Nova Semibold"/>
                <a:ea typeface="Proxima Nova Semibold"/>
                <a:cs typeface="Proxima Nova Semibold"/>
                <a:sym typeface="Proxima Nova Semibold"/>
              </a:rPr>
              <a:t>ADDITIONAL APPLICATION-BASED SCHOLARSHIPS</a:t>
            </a:r>
            <a:endParaRPr sz="3200" b="1">
              <a:solidFill>
                <a:srgbClr val="7AAFD3"/>
              </a:solidFill>
              <a:latin typeface="Proxima Nova Semibold"/>
              <a:ea typeface="Proxima Nova Semibold"/>
              <a:cs typeface="Proxima Nova Semibold"/>
              <a:sym typeface="Proxima Nova Semibold"/>
            </a:endParaRPr>
          </a:p>
        </p:txBody>
      </p:sp>
      <p:cxnSp>
        <p:nvCxnSpPr>
          <p:cNvPr id="246" name="Google Shape;246;p27"/>
          <p:cNvCxnSpPr/>
          <p:nvPr/>
        </p:nvCxnSpPr>
        <p:spPr>
          <a:xfrm>
            <a:off x="551935" y="953959"/>
            <a:ext cx="6120600" cy="0"/>
          </a:xfrm>
          <a:prstGeom prst="straightConnector1">
            <a:avLst/>
          </a:prstGeom>
          <a:noFill/>
          <a:ln w="82550" cap="rnd" cmpd="sng">
            <a:solidFill>
              <a:srgbClr val="D8D8D8"/>
            </a:solidFill>
            <a:prstDash val="dot"/>
            <a:miter lim="800000"/>
            <a:headEnd type="none" w="sm" len="sm"/>
            <a:tailEnd type="none" w="sm" len="sm"/>
          </a:ln>
        </p:spPr>
      </p:cxnSp>
      <p:sp>
        <p:nvSpPr>
          <p:cNvPr id="247" name="Google Shape;247;p27"/>
          <p:cNvSpPr/>
          <p:nvPr/>
        </p:nvSpPr>
        <p:spPr>
          <a:xfrm>
            <a:off x="378939" y="1252408"/>
            <a:ext cx="102849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chemeClr val="lt1"/>
                </a:solidFill>
                <a:latin typeface="Proxima Nova"/>
                <a:ea typeface="Proxima Nova"/>
                <a:cs typeface="Proxima Nova"/>
                <a:sym typeface="Proxima Nova"/>
              </a:rPr>
              <a:t>Priority Application Deadline: February 1</a:t>
            </a:r>
            <a:endParaRPr sz="2400" b="1" dirty="0">
              <a:solidFill>
                <a:schemeClr val="lt1"/>
              </a:solidFill>
              <a:latin typeface="Proxima Nova"/>
              <a:ea typeface="Proxima Nova"/>
              <a:cs typeface="Proxima Nova"/>
              <a:sym typeface="Proxima Nova"/>
            </a:endParaRPr>
          </a:p>
          <a:p>
            <a:pPr marL="0" lvl="0" indent="0" algn="ctr" rtl="0">
              <a:spcBef>
                <a:spcPts val="0"/>
              </a:spcBef>
              <a:spcAft>
                <a:spcPts val="0"/>
              </a:spcAft>
              <a:buClr>
                <a:schemeClr val="dk1"/>
              </a:buClr>
              <a:buFont typeface="Arial"/>
              <a:buNone/>
            </a:pPr>
            <a:r>
              <a:rPr lang="en-US" sz="2400" b="1" dirty="0">
                <a:solidFill>
                  <a:srgbClr val="A4C8E1"/>
                </a:solidFill>
                <a:latin typeface="Proxima Nova"/>
                <a:ea typeface="Proxima Nova"/>
                <a:cs typeface="Proxima Nova"/>
                <a:sym typeface="Proxima Nova"/>
              </a:rPr>
              <a:t>ncf.edu/scholarships</a:t>
            </a:r>
            <a:endParaRPr sz="2400" b="1" dirty="0">
              <a:solidFill>
                <a:schemeClr val="lt1"/>
              </a:solidFill>
              <a:latin typeface="Proxima Nova"/>
              <a:ea typeface="Proxima Nova"/>
              <a:cs typeface="Proxima Nova"/>
              <a:sym typeface="Proxima Nova"/>
            </a:endParaRPr>
          </a:p>
        </p:txBody>
      </p:sp>
      <p:sp>
        <p:nvSpPr>
          <p:cNvPr id="248" name="Google Shape;248;p27"/>
          <p:cNvSpPr/>
          <p:nvPr/>
        </p:nvSpPr>
        <p:spPr>
          <a:xfrm>
            <a:off x="397200" y="2293091"/>
            <a:ext cx="11520600" cy="420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DBC3B"/>
                </a:solidFill>
                <a:latin typeface="Arial" panose="020B0604020202020204" pitchFamily="34" charset="0"/>
                <a:ea typeface="Proxima Nova"/>
                <a:cs typeface="Arial" panose="020B0604020202020204" pitchFamily="34" charset="0"/>
                <a:sym typeface="Proxima Nova"/>
              </a:rPr>
              <a:t>ARCHIMEDES STEM SCHOLARSHIP</a:t>
            </a:r>
            <a:endParaRPr sz="2400" dirty="0">
              <a:solidFill>
                <a:srgbClr val="FDBC3B"/>
              </a:solidFill>
              <a:latin typeface="Arial" panose="020B0604020202020204" pitchFamily="34" charset="0"/>
              <a:ea typeface="Proxima Nova"/>
              <a:cs typeface="Arial" panose="020B0604020202020204" pitchFamily="34" charset="0"/>
              <a:sym typeface="Proxima Nova"/>
            </a:endParaRPr>
          </a:p>
          <a:p>
            <a:pPr marL="0" marR="0" lvl="0" indent="0" algn="l" rtl="0">
              <a:spcBef>
                <a:spcPts val="0"/>
              </a:spcBef>
              <a:spcAft>
                <a:spcPts val="0"/>
              </a:spcAft>
              <a:buNone/>
            </a:pPr>
            <a:r>
              <a:rPr lang="en-US" sz="1800" dirty="0">
                <a:solidFill>
                  <a:schemeClr val="lt1"/>
                </a:solidFill>
                <a:latin typeface="Arial" panose="020B0604020202020204" pitchFamily="34" charset="0"/>
                <a:ea typeface="Proxima Nova"/>
                <a:cs typeface="Arial" panose="020B0604020202020204" pitchFamily="34" charset="0"/>
                <a:sym typeface="Proxima Nova"/>
              </a:rPr>
              <a:t>First-year students demonstrating interest and involvement in STEM throughout high school.</a:t>
            </a:r>
          </a:p>
          <a:p>
            <a:pPr marL="0" marR="0" lvl="0" indent="0" algn="l" rtl="0">
              <a:spcBef>
                <a:spcPts val="0"/>
              </a:spcBef>
              <a:spcAft>
                <a:spcPts val="0"/>
              </a:spcAft>
              <a:buNone/>
            </a:pPr>
            <a:r>
              <a:rPr lang="en-US" sz="1800" b="1" dirty="0">
                <a:solidFill>
                  <a:schemeClr val="lt1"/>
                </a:solidFill>
                <a:latin typeface="Arial" panose="020B0604020202020204" pitchFamily="34" charset="0"/>
                <a:ea typeface="Proxima Nova"/>
                <a:cs typeface="Arial" panose="020B0604020202020204" pitchFamily="34" charset="0"/>
                <a:sym typeface="Proxima Nova"/>
              </a:rPr>
              <a:t>Award</a:t>
            </a:r>
            <a:r>
              <a:rPr lang="en-US" sz="1800" dirty="0">
                <a:solidFill>
                  <a:schemeClr val="lt1"/>
                </a:solidFill>
                <a:latin typeface="Arial" panose="020B0604020202020204" pitchFamily="34" charset="0"/>
                <a:ea typeface="Proxima Nova"/>
                <a:cs typeface="Arial" panose="020B0604020202020204" pitchFamily="34" charset="0"/>
                <a:sym typeface="Proxima Nova"/>
              </a:rPr>
              <a:t>: </a:t>
            </a:r>
            <a:r>
              <a:rPr lang="en-US" sz="1800" b="1" dirty="0">
                <a:solidFill>
                  <a:schemeClr val="lt1"/>
                </a:solidFill>
                <a:latin typeface="Arial" panose="020B0604020202020204" pitchFamily="34" charset="0"/>
                <a:ea typeface="Proxima Nova"/>
                <a:cs typeface="Arial" panose="020B0604020202020204" pitchFamily="34" charset="0"/>
                <a:sym typeface="Proxima Nova"/>
              </a:rPr>
              <a:t>up to $40,000 </a:t>
            </a:r>
            <a:r>
              <a:rPr lang="en-US" sz="1800" dirty="0">
                <a:solidFill>
                  <a:schemeClr val="lt1"/>
                </a:solidFill>
                <a:latin typeface="Arial" panose="020B0604020202020204" pitchFamily="34" charset="0"/>
                <a:ea typeface="Proxima Nova"/>
                <a:cs typeface="Arial" panose="020B0604020202020204" pitchFamily="34" charset="0"/>
                <a:sym typeface="Proxima Nova"/>
              </a:rPr>
              <a:t>over four years. Award in year one will be $10,000 with renewal contingent upon meeting Satisfactory Academic Progress (SAP) requirements.</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sz="1800" dirty="0">
              <a:solidFill>
                <a:schemeClr val="dk1"/>
              </a:solidFill>
              <a:latin typeface="Arial" panose="020B0604020202020204" pitchFamily="34" charset="0"/>
              <a:ea typeface="Proxima Nova"/>
              <a:cs typeface="Arial" panose="020B0604020202020204" pitchFamily="34" charset="0"/>
              <a:sym typeface="Proxima Nova"/>
            </a:endParaRPr>
          </a:p>
          <a:p>
            <a:pPr marL="0" marR="0" lvl="0" indent="0" algn="l" rtl="0">
              <a:spcBef>
                <a:spcPts val="0"/>
              </a:spcBef>
              <a:spcAft>
                <a:spcPts val="0"/>
              </a:spcAft>
              <a:buNone/>
            </a:pPr>
            <a:r>
              <a:rPr lang="en-US" sz="2400" b="1" dirty="0">
                <a:solidFill>
                  <a:srgbClr val="FDBC3B"/>
                </a:solidFill>
                <a:latin typeface="Arial" panose="020B0604020202020204" pitchFamily="34" charset="0"/>
                <a:ea typeface="Proxima Nova"/>
                <a:cs typeface="Arial" panose="020B0604020202020204" pitchFamily="34" charset="0"/>
                <a:sym typeface="Proxima Nova"/>
              </a:rPr>
              <a:t>JOHN JAKES WRITING SCHOLARSHIP</a:t>
            </a:r>
            <a:endParaRPr sz="2400" dirty="0">
              <a:solidFill>
                <a:srgbClr val="FDBC3B"/>
              </a:solidFill>
              <a:latin typeface="Arial" panose="020B0604020202020204" pitchFamily="34" charset="0"/>
              <a:ea typeface="Proxima Nova"/>
              <a:cs typeface="Arial" panose="020B0604020202020204" pitchFamily="34" charset="0"/>
              <a:sym typeface="Proxima Nova"/>
            </a:endParaRPr>
          </a:p>
          <a:p>
            <a:pPr marL="0" marR="0" lvl="0" indent="0" algn="l" rtl="0">
              <a:spcBef>
                <a:spcPts val="0"/>
              </a:spcBef>
              <a:spcAft>
                <a:spcPts val="0"/>
              </a:spcAft>
              <a:buNone/>
            </a:pPr>
            <a:r>
              <a:rPr lang="en-US" sz="1800" dirty="0">
                <a:solidFill>
                  <a:schemeClr val="lt1"/>
                </a:solidFill>
                <a:latin typeface="Arial" panose="020B0604020202020204" pitchFamily="34" charset="0"/>
                <a:ea typeface="Proxima Nova"/>
                <a:cs typeface="Arial" panose="020B0604020202020204" pitchFamily="34" charset="0"/>
                <a:sym typeface="Proxima Nova"/>
              </a:rPr>
              <a:t>First-year and Transfer Students demonstrating interest and involvement in writing with a desire to</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800" dirty="0">
                <a:solidFill>
                  <a:schemeClr val="lt1"/>
                </a:solidFill>
                <a:latin typeface="Arial" panose="020B0604020202020204" pitchFamily="34" charset="0"/>
                <a:ea typeface="Proxima Nova"/>
                <a:cs typeface="Arial" panose="020B0604020202020204" pitchFamily="34" charset="0"/>
                <a:sym typeface="Proxima Nova"/>
              </a:rPr>
              <a:t>pursue careers in fields of writing. </a:t>
            </a:r>
            <a:br>
              <a:rPr lang="en-US" sz="1800" dirty="0">
                <a:solidFill>
                  <a:schemeClr val="lt1"/>
                </a:solidFill>
                <a:latin typeface="Arial" panose="020B0604020202020204" pitchFamily="34" charset="0"/>
                <a:ea typeface="Proxima Nova"/>
                <a:cs typeface="Arial" panose="020B0604020202020204" pitchFamily="34" charset="0"/>
                <a:sym typeface="Proxima Nova"/>
              </a:rPr>
            </a:br>
            <a:r>
              <a:rPr lang="en-US" sz="1800" b="1" dirty="0">
                <a:solidFill>
                  <a:schemeClr val="lt1"/>
                </a:solidFill>
                <a:latin typeface="Arial" panose="020B0604020202020204" pitchFamily="34" charset="0"/>
                <a:ea typeface="Proxima Nova"/>
                <a:cs typeface="Arial" panose="020B0604020202020204" pitchFamily="34" charset="0"/>
                <a:sym typeface="Proxima Nova"/>
              </a:rPr>
              <a:t>Award</a:t>
            </a:r>
            <a:r>
              <a:rPr lang="en-US" sz="1800" dirty="0">
                <a:solidFill>
                  <a:schemeClr val="lt1"/>
                </a:solidFill>
                <a:latin typeface="Arial" panose="020B0604020202020204" pitchFamily="34" charset="0"/>
                <a:ea typeface="Proxima Nova"/>
                <a:cs typeface="Arial" panose="020B0604020202020204" pitchFamily="34" charset="0"/>
                <a:sym typeface="Proxima Nova"/>
              </a:rPr>
              <a:t>: </a:t>
            </a:r>
            <a:r>
              <a:rPr lang="en-US" sz="1800" b="1" dirty="0">
                <a:solidFill>
                  <a:schemeClr val="lt1"/>
                </a:solidFill>
                <a:latin typeface="Arial" panose="020B0604020202020204" pitchFamily="34" charset="0"/>
                <a:ea typeface="Proxima Nova"/>
                <a:cs typeface="Arial" panose="020B0604020202020204" pitchFamily="34" charset="0"/>
                <a:sym typeface="Proxima Nova"/>
              </a:rPr>
              <a:t>non-renewable $2,000</a:t>
            </a:r>
            <a:r>
              <a:rPr lang="en-US" sz="1800" dirty="0">
                <a:solidFill>
                  <a:schemeClr val="lt1"/>
                </a:solidFill>
                <a:latin typeface="Arial" panose="020B0604020202020204" pitchFamily="34" charset="0"/>
                <a:ea typeface="Proxima Nova"/>
                <a:cs typeface="Arial" panose="020B0604020202020204" pitchFamily="34" charset="0"/>
                <a:sym typeface="Proxima Nova"/>
              </a:rPr>
              <a:t> scholarship during their first year of study</a:t>
            </a:r>
            <a:r>
              <a:rPr lang="en-US" sz="1800" dirty="0">
                <a:solidFill>
                  <a:schemeClr val="dk1"/>
                </a:solidFill>
                <a:latin typeface="Arial" panose="020B0604020202020204" pitchFamily="34" charset="0"/>
                <a:ea typeface="Proxima Nova"/>
                <a:cs typeface="Arial" panose="020B0604020202020204" pitchFamily="34" charset="0"/>
                <a:sym typeface="Proxima Nova"/>
              </a:rPr>
              <a:t>.</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sz="1800" dirty="0">
              <a:solidFill>
                <a:schemeClr val="dk1"/>
              </a:solidFill>
              <a:latin typeface="Arial" panose="020B0604020202020204" pitchFamily="34" charset="0"/>
              <a:ea typeface="Proxima Nova"/>
              <a:cs typeface="Arial" panose="020B0604020202020204" pitchFamily="34" charset="0"/>
              <a:sym typeface="Proxima Nova"/>
            </a:endParaRPr>
          </a:p>
          <a:p>
            <a:pPr marL="0" marR="0" lvl="0" indent="0" algn="l" rtl="0">
              <a:spcBef>
                <a:spcPts val="0"/>
              </a:spcBef>
              <a:spcAft>
                <a:spcPts val="0"/>
              </a:spcAft>
              <a:buNone/>
            </a:pPr>
            <a:r>
              <a:rPr lang="en-US" sz="2400" b="1" dirty="0">
                <a:solidFill>
                  <a:srgbClr val="FDBC3B"/>
                </a:solidFill>
                <a:latin typeface="Arial" panose="020B0604020202020204" pitchFamily="34" charset="0"/>
                <a:ea typeface="Proxima Nova"/>
                <a:cs typeface="Arial" panose="020B0604020202020204" pitchFamily="34" charset="0"/>
                <a:sym typeface="Proxima Nova"/>
              </a:rPr>
              <a:t>SKESTOS SCHOLARS LEADERSHIP PROGRAM</a:t>
            </a:r>
            <a:endParaRPr sz="2400" dirty="0">
              <a:solidFill>
                <a:srgbClr val="FDBC3B"/>
              </a:solidFill>
              <a:latin typeface="Arial" panose="020B0604020202020204" pitchFamily="34" charset="0"/>
              <a:ea typeface="Proxima Nova"/>
              <a:cs typeface="Arial" panose="020B0604020202020204" pitchFamily="34" charset="0"/>
              <a:sym typeface="Proxima Nova"/>
            </a:endParaRPr>
          </a:p>
          <a:p>
            <a:pPr marL="0" marR="0" lvl="0" indent="0" algn="l" rtl="0">
              <a:spcBef>
                <a:spcPts val="0"/>
              </a:spcBef>
              <a:spcAft>
                <a:spcPts val="0"/>
              </a:spcAft>
              <a:buNone/>
            </a:pPr>
            <a:r>
              <a:rPr lang="en-US" sz="1800" dirty="0">
                <a:solidFill>
                  <a:schemeClr val="lt1"/>
                </a:solidFill>
                <a:latin typeface="Arial" panose="020B0604020202020204" pitchFamily="34" charset="0"/>
                <a:ea typeface="Proxima Nova"/>
                <a:cs typeface="Arial" panose="020B0604020202020204" pitchFamily="34" charset="0"/>
                <a:sym typeface="Proxima Nova"/>
              </a:rPr>
              <a:t>First-year students demonstrating interest &amp; involvement in leadership development through high school.</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800" b="1" dirty="0">
                <a:solidFill>
                  <a:schemeClr val="lt1"/>
                </a:solidFill>
                <a:latin typeface="Arial" panose="020B0604020202020204" pitchFamily="34" charset="0"/>
                <a:ea typeface="Proxima Nova"/>
                <a:cs typeface="Arial" panose="020B0604020202020204" pitchFamily="34" charset="0"/>
                <a:sym typeface="Proxima Nova"/>
              </a:rPr>
              <a:t>Award</a:t>
            </a:r>
            <a:r>
              <a:rPr lang="en-US" sz="1800" dirty="0">
                <a:solidFill>
                  <a:schemeClr val="lt1"/>
                </a:solidFill>
                <a:latin typeface="Arial" panose="020B0604020202020204" pitchFamily="34" charset="0"/>
                <a:ea typeface="Proxima Nova"/>
                <a:cs typeface="Arial" panose="020B0604020202020204" pitchFamily="34" charset="0"/>
                <a:sym typeface="Proxima Nova"/>
              </a:rPr>
              <a:t>: </a:t>
            </a:r>
            <a:r>
              <a:rPr lang="en-US" sz="1800" b="1" dirty="0">
                <a:solidFill>
                  <a:schemeClr val="lt1"/>
                </a:solidFill>
                <a:latin typeface="Arial" panose="020B0604020202020204" pitchFamily="34" charset="0"/>
                <a:ea typeface="Proxima Nova"/>
                <a:cs typeface="Arial" panose="020B0604020202020204" pitchFamily="34" charset="0"/>
                <a:sym typeface="Proxima Nova"/>
              </a:rPr>
              <a:t>up to $25,000</a:t>
            </a:r>
            <a:r>
              <a:rPr lang="en-US" sz="1800" dirty="0">
                <a:solidFill>
                  <a:schemeClr val="lt1"/>
                </a:solidFill>
                <a:latin typeface="Arial" panose="020B0604020202020204" pitchFamily="34" charset="0"/>
                <a:ea typeface="Proxima Nova"/>
                <a:cs typeface="Arial" panose="020B0604020202020204" pitchFamily="34" charset="0"/>
                <a:sym typeface="Proxima Nova"/>
              </a:rPr>
              <a:t> over four years.</a:t>
            </a:r>
            <a:endParaRPr sz="1800" dirty="0">
              <a:solidFill>
                <a:schemeClr val="lt1"/>
              </a:solidFill>
              <a:latin typeface="Arial" panose="020B0604020202020204" pitchFamily="34" charset="0"/>
              <a:ea typeface="Proxima Nova"/>
              <a:cs typeface="Arial" panose="020B0604020202020204" pitchFamily="34" charset="0"/>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28" descr="Shape&#10;&#10;Description automatically generated with medium confidence"/>
          <p:cNvPicPr preferRelativeResize="0">
            <a:picLocks noGrp="1"/>
          </p:cNvPicPr>
          <p:nvPr>
            <p:ph type="body" idx="1"/>
          </p:nvPr>
        </p:nvPicPr>
        <p:blipFill rotWithShape="1">
          <a:blip r:embed="rId3">
            <a:alphaModFix/>
          </a:blip>
          <a:srcRect/>
          <a:stretch/>
        </p:blipFill>
        <p:spPr>
          <a:xfrm>
            <a:off x="0" y="0"/>
            <a:ext cx="12315112" cy="6927251"/>
          </a:xfrm>
          <a:prstGeom prst="rect">
            <a:avLst/>
          </a:prstGeom>
          <a:noFill/>
          <a:ln>
            <a:noFill/>
          </a:ln>
        </p:spPr>
      </p:pic>
      <p:sp>
        <p:nvSpPr>
          <p:cNvPr id="254" name="Google Shape;254;p28"/>
          <p:cNvSpPr/>
          <p:nvPr/>
        </p:nvSpPr>
        <p:spPr>
          <a:xfrm>
            <a:off x="378939" y="316541"/>
            <a:ext cx="11434119"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7AAFD3"/>
                </a:solidFill>
                <a:latin typeface="Proxima Nova Semibold"/>
                <a:ea typeface="Proxima Nova Semibold"/>
                <a:cs typeface="Proxima Nova Semibold"/>
                <a:sym typeface="Proxima Nova Semibold"/>
              </a:rPr>
              <a:t>BARANCIK ACCESS LEADERSHIP SCHOLARSHIP</a:t>
            </a:r>
            <a:endParaRPr sz="3200" b="1">
              <a:solidFill>
                <a:srgbClr val="7AAFD3"/>
              </a:solidFill>
              <a:latin typeface="Proxima Nova Semibold"/>
              <a:ea typeface="Proxima Nova Semibold"/>
              <a:cs typeface="Proxima Nova Semibold"/>
              <a:sym typeface="Proxima Nova Semibold"/>
            </a:endParaRPr>
          </a:p>
        </p:txBody>
      </p:sp>
      <p:cxnSp>
        <p:nvCxnSpPr>
          <p:cNvPr id="255" name="Google Shape;255;p28"/>
          <p:cNvCxnSpPr/>
          <p:nvPr/>
        </p:nvCxnSpPr>
        <p:spPr>
          <a:xfrm rot="10800000" flipH="1">
            <a:off x="551935" y="938659"/>
            <a:ext cx="8952900" cy="15300"/>
          </a:xfrm>
          <a:prstGeom prst="straightConnector1">
            <a:avLst/>
          </a:prstGeom>
          <a:noFill/>
          <a:ln w="82550" cap="rnd" cmpd="sng">
            <a:solidFill>
              <a:srgbClr val="D8D8D8"/>
            </a:solidFill>
            <a:prstDash val="dot"/>
            <a:miter lim="800000"/>
            <a:headEnd type="none" w="sm" len="sm"/>
            <a:tailEnd type="none" w="sm" len="sm"/>
          </a:ln>
        </p:spPr>
      </p:cxnSp>
      <p:sp>
        <p:nvSpPr>
          <p:cNvPr id="256" name="Google Shape;256;p28"/>
          <p:cNvSpPr txBox="1"/>
          <p:nvPr/>
        </p:nvSpPr>
        <p:spPr>
          <a:xfrm>
            <a:off x="783475" y="1196850"/>
            <a:ext cx="9474300" cy="578309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en-US" sz="2000" b="1" dirty="0">
                <a:solidFill>
                  <a:srgbClr val="FDBC3B"/>
                </a:solidFill>
                <a:latin typeface="Proxima Nova"/>
                <a:ea typeface="Proxima Nova"/>
                <a:cs typeface="Proxima Nova"/>
                <a:sym typeface="Proxima Nova"/>
              </a:rPr>
              <a:t>SARASOTA &amp; MANATEE COUNTY FIRST YEAR &amp; TRANSFER STUDENTS</a:t>
            </a:r>
            <a:endParaRPr sz="2000" dirty="0">
              <a:solidFill>
                <a:srgbClr val="FDBC3B"/>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800" dirty="0">
              <a:solidFill>
                <a:schemeClr val="lt1"/>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US" sz="1800" dirty="0">
                <a:solidFill>
                  <a:schemeClr val="lt1"/>
                </a:solidFill>
                <a:latin typeface="Arial" panose="020B0604020202020204" pitchFamily="34" charset="0"/>
                <a:ea typeface="Proxima Nova"/>
                <a:cs typeface="Arial" panose="020B0604020202020204" pitchFamily="34" charset="0"/>
                <a:sym typeface="Proxima Nova"/>
              </a:rPr>
              <a:t>The </a:t>
            </a:r>
            <a:r>
              <a:rPr lang="en-US" sz="1800" dirty="0" err="1">
                <a:solidFill>
                  <a:schemeClr val="lt1"/>
                </a:solidFill>
                <a:latin typeface="Arial" panose="020B0604020202020204" pitchFamily="34" charset="0"/>
                <a:ea typeface="Proxima Nova"/>
                <a:cs typeface="Arial" panose="020B0604020202020204" pitchFamily="34" charset="0"/>
                <a:sym typeface="Proxima Nova"/>
              </a:rPr>
              <a:t>Barancik</a:t>
            </a:r>
            <a:r>
              <a:rPr lang="en-US" sz="1800" dirty="0">
                <a:solidFill>
                  <a:schemeClr val="lt1"/>
                </a:solidFill>
                <a:latin typeface="Arial" panose="020B0604020202020204" pitchFamily="34" charset="0"/>
                <a:ea typeface="Proxima Nova"/>
                <a:cs typeface="Arial" panose="020B0604020202020204" pitchFamily="34" charset="0"/>
                <a:sym typeface="Proxima Nova"/>
              </a:rPr>
              <a:t> Access Leadership Scholarship is a New College scholarship program created to engage and support high potential students with ties to the Sarasota/Manatee area.</a:t>
            </a:r>
            <a:endParaRPr sz="1800" dirty="0">
              <a:solidFill>
                <a:schemeClr val="lt1"/>
              </a:solidFill>
              <a:latin typeface="Arial" panose="020B0604020202020204" pitchFamily="34" charset="0"/>
              <a:ea typeface="Proxima Nova"/>
              <a:cs typeface="Arial" panose="020B0604020202020204" pitchFamily="34" charset="0"/>
              <a:sym typeface="Proxima Nova"/>
            </a:endParaRPr>
          </a:p>
          <a:p>
            <a:pPr marL="457200" lvl="0" indent="-342900" algn="l" rtl="0">
              <a:lnSpc>
                <a:spcPct val="115000"/>
              </a:lnSpc>
              <a:spcBef>
                <a:spcPts val="0"/>
              </a:spcBef>
              <a:spcAft>
                <a:spcPts val="0"/>
              </a:spcAft>
              <a:buClr>
                <a:schemeClr val="lt1"/>
              </a:buClr>
              <a:buSzPts val="1800"/>
              <a:buFont typeface="Proxima Nova"/>
              <a:buChar char="●"/>
            </a:pPr>
            <a:r>
              <a:rPr lang="en-US" sz="1800" dirty="0">
                <a:solidFill>
                  <a:schemeClr val="lt1"/>
                </a:solidFill>
                <a:latin typeface="Arial" panose="020B0604020202020204" pitchFamily="34" charset="0"/>
                <a:ea typeface="Proxima Nova"/>
                <a:cs typeface="Arial" panose="020B0604020202020204" pitchFamily="34" charset="0"/>
                <a:sym typeface="Proxima Nova"/>
              </a:rPr>
              <a:t>First-year seminar course </a:t>
            </a:r>
            <a:r>
              <a:rPr lang="en-US" sz="1800" dirty="0" err="1">
                <a:solidFill>
                  <a:schemeClr val="lt1"/>
                </a:solidFill>
                <a:latin typeface="Arial" panose="020B0604020202020204" pitchFamily="34" charset="0"/>
                <a:ea typeface="Proxima Nova"/>
                <a:cs typeface="Arial" panose="020B0604020202020204" pitchFamily="34" charset="0"/>
                <a:sym typeface="Proxima Nova"/>
              </a:rPr>
              <a:t>Civitas</a:t>
            </a:r>
            <a:endParaRPr sz="1800" dirty="0">
              <a:solidFill>
                <a:schemeClr val="lt1"/>
              </a:solidFill>
              <a:latin typeface="Arial" panose="020B0604020202020204" pitchFamily="34" charset="0"/>
              <a:ea typeface="Proxima Nova"/>
              <a:cs typeface="Arial" panose="020B0604020202020204" pitchFamily="34" charset="0"/>
              <a:sym typeface="Proxima Nova"/>
            </a:endParaRPr>
          </a:p>
          <a:p>
            <a:pPr marL="457200" lvl="0" indent="-342900" algn="l" rtl="0">
              <a:lnSpc>
                <a:spcPct val="115000"/>
              </a:lnSpc>
              <a:spcBef>
                <a:spcPts val="0"/>
              </a:spcBef>
              <a:spcAft>
                <a:spcPts val="0"/>
              </a:spcAft>
              <a:buClr>
                <a:schemeClr val="lt1"/>
              </a:buClr>
              <a:buSzPts val="1800"/>
              <a:buFont typeface="Proxima Nova"/>
              <a:buChar char="●"/>
            </a:pPr>
            <a:r>
              <a:rPr lang="en-US" sz="1800" dirty="0">
                <a:solidFill>
                  <a:schemeClr val="lt1"/>
                </a:solidFill>
                <a:latin typeface="Arial" panose="020B0604020202020204" pitchFamily="34" charset="0"/>
                <a:ea typeface="Proxima Nova"/>
                <a:cs typeface="Arial" panose="020B0604020202020204" pitchFamily="34" charset="0"/>
                <a:sym typeface="Proxima Nova"/>
              </a:rPr>
              <a:t>Peer mentor</a:t>
            </a:r>
            <a:endParaRPr sz="1800" dirty="0">
              <a:solidFill>
                <a:schemeClr val="lt1"/>
              </a:solidFill>
              <a:latin typeface="Arial" panose="020B0604020202020204" pitchFamily="34" charset="0"/>
              <a:ea typeface="Proxima Nova"/>
              <a:cs typeface="Arial" panose="020B0604020202020204" pitchFamily="34" charset="0"/>
              <a:sym typeface="Proxima Nova"/>
            </a:endParaRPr>
          </a:p>
          <a:p>
            <a:pPr marL="457200" lvl="0" indent="-342900" algn="l" rtl="0">
              <a:lnSpc>
                <a:spcPct val="115000"/>
              </a:lnSpc>
              <a:spcBef>
                <a:spcPts val="0"/>
              </a:spcBef>
              <a:spcAft>
                <a:spcPts val="0"/>
              </a:spcAft>
              <a:buClr>
                <a:schemeClr val="lt1"/>
              </a:buClr>
              <a:buSzPts val="1800"/>
              <a:buFont typeface="Proxima Nova"/>
              <a:buChar char="●"/>
            </a:pPr>
            <a:r>
              <a:rPr lang="en-US" sz="1800" dirty="0">
                <a:solidFill>
                  <a:schemeClr val="lt1"/>
                </a:solidFill>
                <a:latin typeface="Arial" panose="020B0604020202020204" pitchFamily="34" charset="0"/>
                <a:ea typeface="Proxima Nova"/>
                <a:cs typeface="Arial" panose="020B0604020202020204" pitchFamily="34" charset="0"/>
                <a:sym typeface="Proxima Nova"/>
              </a:rPr>
              <a:t>Monthly leadership development programs </a:t>
            </a:r>
            <a:endParaRPr sz="1800" dirty="0">
              <a:solidFill>
                <a:schemeClr val="lt1"/>
              </a:solidFill>
              <a:latin typeface="Arial" panose="020B0604020202020204" pitchFamily="34" charset="0"/>
              <a:ea typeface="Proxima Nova"/>
              <a:cs typeface="Arial" panose="020B0604020202020204" pitchFamily="34" charset="0"/>
              <a:sym typeface="Proxima Nova"/>
            </a:endParaRPr>
          </a:p>
          <a:p>
            <a:pPr marL="0" lvl="0" indent="0" algn="l" rtl="0">
              <a:lnSpc>
                <a:spcPct val="115000"/>
              </a:lnSpc>
              <a:spcBef>
                <a:spcPts val="0"/>
              </a:spcBef>
              <a:spcAft>
                <a:spcPts val="0"/>
              </a:spcAft>
              <a:buNone/>
            </a:pPr>
            <a:endParaRPr sz="1800" dirty="0">
              <a:solidFill>
                <a:schemeClr val="lt1"/>
              </a:solidFill>
              <a:latin typeface="Arial" panose="020B0604020202020204" pitchFamily="34" charset="0"/>
              <a:ea typeface="Proxima Nova"/>
              <a:cs typeface="Arial" panose="020B0604020202020204" pitchFamily="34" charset="0"/>
              <a:sym typeface="Proxima Nova"/>
            </a:endParaRPr>
          </a:p>
          <a:p>
            <a:pPr marL="0" lvl="0" indent="0" algn="l" rtl="0">
              <a:lnSpc>
                <a:spcPct val="115000"/>
              </a:lnSpc>
              <a:spcBef>
                <a:spcPts val="0"/>
              </a:spcBef>
              <a:spcAft>
                <a:spcPts val="0"/>
              </a:spcAft>
              <a:buNone/>
            </a:pPr>
            <a:r>
              <a:rPr lang="en-US" sz="1800" b="1" dirty="0">
                <a:solidFill>
                  <a:schemeClr val="lt1"/>
                </a:solidFill>
                <a:latin typeface="Arial" panose="020B0604020202020204" pitchFamily="34" charset="0"/>
                <a:ea typeface="Proxima Nova"/>
                <a:cs typeface="Arial" panose="020B0604020202020204" pitchFamily="34" charset="0"/>
                <a:sym typeface="Proxima Nova"/>
              </a:rPr>
              <a:t>Award:</a:t>
            </a:r>
            <a:r>
              <a:rPr lang="en-US" sz="1800" dirty="0">
                <a:solidFill>
                  <a:schemeClr val="lt1"/>
                </a:solidFill>
                <a:latin typeface="Arial" panose="020B0604020202020204" pitchFamily="34" charset="0"/>
                <a:ea typeface="Proxima Nova"/>
                <a:cs typeface="Arial" panose="020B0604020202020204" pitchFamily="34" charset="0"/>
                <a:sym typeface="Proxima Nova"/>
              </a:rPr>
              <a:t> </a:t>
            </a:r>
            <a:r>
              <a:rPr lang="en-US" sz="1800" b="1" dirty="0">
                <a:solidFill>
                  <a:schemeClr val="lt1"/>
                </a:solidFill>
                <a:latin typeface="Arial" panose="020B0604020202020204" pitchFamily="34" charset="0"/>
                <a:ea typeface="Proxima Nova"/>
                <a:cs typeface="Arial" panose="020B0604020202020204" pitchFamily="34" charset="0"/>
                <a:sym typeface="Proxima Nova"/>
              </a:rPr>
              <a:t>up to $7500</a:t>
            </a:r>
            <a:r>
              <a:rPr lang="en-US" sz="1800" dirty="0">
                <a:solidFill>
                  <a:schemeClr val="lt1"/>
                </a:solidFill>
                <a:latin typeface="Arial" panose="020B0604020202020204" pitchFamily="34" charset="0"/>
                <a:ea typeface="Proxima Nova"/>
                <a:cs typeface="Arial" panose="020B0604020202020204" pitchFamily="34" charset="0"/>
                <a:sym typeface="Proxima Nova"/>
              </a:rPr>
              <a:t> each year for on-campus students; </a:t>
            </a:r>
            <a:r>
              <a:rPr lang="en-US" sz="1800" b="1" dirty="0">
                <a:solidFill>
                  <a:schemeClr val="lt1"/>
                </a:solidFill>
                <a:latin typeface="Arial" panose="020B0604020202020204" pitchFamily="34" charset="0"/>
                <a:ea typeface="Proxima Nova"/>
                <a:cs typeface="Arial" panose="020B0604020202020204" pitchFamily="34" charset="0"/>
                <a:sym typeface="Proxima Nova"/>
              </a:rPr>
              <a:t>up to $2500 </a:t>
            </a:r>
            <a:r>
              <a:rPr lang="en-US" sz="1800" dirty="0">
                <a:solidFill>
                  <a:schemeClr val="lt1"/>
                </a:solidFill>
                <a:latin typeface="Arial" panose="020B0604020202020204" pitchFamily="34" charset="0"/>
                <a:ea typeface="Proxima Nova"/>
                <a:cs typeface="Arial" panose="020B0604020202020204" pitchFamily="34" charset="0"/>
                <a:sym typeface="Proxima Nova"/>
              </a:rPr>
              <a:t>each year for off-campus students.</a:t>
            </a:r>
            <a:endParaRPr sz="1800" dirty="0">
              <a:solidFill>
                <a:schemeClr val="lt1"/>
              </a:solidFill>
              <a:latin typeface="Arial" panose="020B0604020202020204" pitchFamily="34" charset="0"/>
              <a:ea typeface="Proxima Nova"/>
              <a:cs typeface="Arial" panose="020B0604020202020204" pitchFamily="34" charset="0"/>
              <a:sym typeface="Proxima Nova"/>
            </a:endParaRPr>
          </a:p>
          <a:p>
            <a:pPr marL="0" lvl="0" indent="0" algn="l" rtl="0">
              <a:lnSpc>
                <a:spcPct val="115000"/>
              </a:lnSpc>
              <a:spcBef>
                <a:spcPts val="0"/>
              </a:spcBef>
              <a:spcAft>
                <a:spcPts val="0"/>
              </a:spcAft>
              <a:buNone/>
            </a:pPr>
            <a:endParaRPr sz="1800" dirty="0">
              <a:solidFill>
                <a:schemeClr val="lt1"/>
              </a:solidFill>
              <a:latin typeface="Arial" panose="020B0604020202020204" pitchFamily="34" charset="0"/>
              <a:ea typeface="Proxima Nova"/>
              <a:cs typeface="Arial" panose="020B0604020202020204" pitchFamily="34" charset="0"/>
              <a:sym typeface="Proxima Nova"/>
            </a:endParaRPr>
          </a:p>
          <a:p>
            <a:pPr marL="0" lvl="0" indent="0" algn="l" rtl="0">
              <a:lnSpc>
                <a:spcPct val="115000"/>
              </a:lnSpc>
              <a:spcBef>
                <a:spcPts val="0"/>
              </a:spcBef>
              <a:spcAft>
                <a:spcPts val="0"/>
              </a:spcAft>
              <a:buClr>
                <a:schemeClr val="dk1"/>
              </a:buClr>
              <a:buSzPts val="1100"/>
              <a:buFont typeface="Arial"/>
              <a:buNone/>
            </a:pPr>
            <a:r>
              <a:rPr lang="en-US" sz="1800" b="1" dirty="0">
                <a:solidFill>
                  <a:schemeClr val="lt1"/>
                </a:solidFill>
                <a:latin typeface="Arial" panose="020B0604020202020204" pitchFamily="34" charset="0"/>
                <a:ea typeface="Proxima Nova"/>
                <a:cs typeface="Arial" panose="020B0604020202020204" pitchFamily="34" charset="0"/>
                <a:sym typeface="Proxima Nova"/>
              </a:rPr>
              <a:t>FAFSA</a:t>
            </a:r>
            <a:r>
              <a:rPr lang="en-US" sz="1800" dirty="0">
                <a:solidFill>
                  <a:schemeClr val="lt1"/>
                </a:solidFill>
                <a:latin typeface="Arial" panose="020B0604020202020204" pitchFamily="34" charset="0"/>
                <a:ea typeface="Proxima Nova"/>
                <a:cs typeface="Arial" panose="020B0604020202020204" pitchFamily="34" charset="0"/>
                <a:sym typeface="Proxima Nova"/>
              </a:rPr>
              <a:t> (Free Application for Federal Student Aid) is required</a:t>
            </a:r>
            <a:endParaRPr sz="1800" dirty="0">
              <a:solidFill>
                <a:schemeClr val="lt1"/>
              </a:solidFill>
              <a:latin typeface="Arial" panose="020B0604020202020204" pitchFamily="34" charset="0"/>
              <a:ea typeface="Proxima Nova"/>
              <a:cs typeface="Arial" panose="020B0604020202020204" pitchFamily="34" charset="0"/>
              <a:sym typeface="Proxima Nova"/>
            </a:endParaRPr>
          </a:p>
          <a:p>
            <a:pPr marL="0" lvl="0" indent="0" algn="l" rtl="0">
              <a:lnSpc>
                <a:spcPct val="115000"/>
              </a:lnSpc>
              <a:spcBef>
                <a:spcPts val="0"/>
              </a:spcBef>
              <a:spcAft>
                <a:spcPts val="0"/>
              </a:spcAft>
              <a:buClr>
                <a:schemeClr val="dk1"/>
              </a:buClr>
              <a:buSzPts val="1100"/>
              <a:buFont typeface="Arial"/>
              <a:buNone/>
            </a:pPr>
            <a:endParaRPr sz="1800" dirty="0">
              <a:solidFill>
                <a:schemeClr val="lt1"/>
              </a:solidFill>
              <a:latin typeface="Arial" panose="020B0604020202020204" pitchFamily="34" charset="0"/>
              <a:ea typeface="Proxima Nova"/>
              <a:cs typeface="Arial" panose="020B0604020202020204" pitchFamily="34" charset="0"/>
              <a:sym typeface="Proxima Nova"/>
            </a:endParaRPr>
          </a:p>
          <a:p>
            <a:pPr marL="0" lvl="0" indent="0" algn="l" rtl="0">
              <a:spcBef>
                <a:spcPts val="0"/>
              </a:spcBef>
              <a:spcAft>
                <a:spcPts val="0"/>
              </a:spcAft>
              <a:buClr>
                <a:schemeClr val="dk1"/>
              </a:buClr>
              <a:buFont typeface="Arial"/>
              <a:buNone/>
            </a:pPr>
            <a:r>
              <a:rPr lang="en-US" sz="1800" b="1" dirty="0">
                <a:solidFill>
                  <a:schemeClr val="lt1"/>
                </a:solidFill>
                <a:latin typeface="Arial" panose="020B0604020202020204" pitchFamily="34" charset="0"/>
                <a:ea typeface="Proxima Nova Semibold"/>
                <a:cs typeface="Arial" panose="020B0604020202020204" pitchFamily="34" charset="0"/>
                <a:sym typeface="Proxima Nova Semibold"/>
              </a:rPr>
              <a:t>How to Apply: Email invitation after applying for admission</a:t>
            </a:r>
            <a:endParaRPr sz="1800" b="1" dirty="0">
              <a:solidFill>
                <a:schemeClr val="lt1"/>
              </a:solidFill>
              <a:latin typeface="Arial" panose="020B0604020202020204" pitchFamily="34" charset="0"/>
              <a:ea typeface="Proxima Nova Semibold"/>
              <a:cs typeface="Arial" panose="020B0604020202020204" pitchFamily="34" charset="0"/>
              <a:sym typeface="Proxima Nova Semibold"/>
            </a:endParaRPr>
          </a:p>
          <a:p>
            <a:pPr marL="0" lvl="0" indent="0" algn="l" rtl="0">
              <a:spcBef>
                <a:spcPts val="0"/>
              </a:spcBef>
              <a:spcAft>
                <a:spcPts val="0"/>
              </a:spcAft>
              <a:buClr>
                <a:schemeClr val="dk1"/>
              </a:buClr>
              <a:buFont typeface="Arial"/>
              <a:buNone/>
            </a:pPr>
            <a:endParaRPr sz="1800" b="1" dirty="0">
              <a:solidFill>
                <a:schemeClr val="lt1"/>
              </a:solidFill>
              <a:latin typeface="Arial" panose="020B0604020202020204" pitchFamily="34" charset="0"/>
              <a:ea typeface="Proxima Nova Semibold"/>
              <a:cs typeface="Arial" panose="020B0604020202020204" pitchFamily="34" charset="0"/>
              <a:sym typeface="Proxima Nova Semibold"/>
            </a:endParaRPr>
          </a:p>
          <a:p>
            <a:pPr marL="0" lvl="0" indent="0" algn="l" rtl="0">
              <a:spcBef>
                <a:spcPts val="0"/>
              </a:spcBef>
              <a:spcAft>
                <a:spcPts val="0"/>
              </a:spcAft>
              <a:buClr>
                <a:schemeClr val="dk1"/>
              </a:buClr>
              <a:buFont typeface="Arial"/>
              <a:buNone/>
            </a:pPr>
            <a:r>
              <a:rPr lang="en-US" sz="1800" b="1" dirty="0">
                <a:solidFill>
                  <a:schemeClr val="lt1"/>
                </a:solidFill>
                <a:latin typeface="Arial" panose="020B0604020202020204" pitchFamily="34" charset="0"/>
                <a:ea typeface="Proxima Nova Semibold"/>
                <a:cs typeface="Arial" panose="020B0604020202020204" pitchFamily="34" charset="0"/>
                <a:sym typeface="Proxima Nova Semibold"/>
              </a:rPr>
              <a:t>Priority Application Deadline: December 1, 2021</a:t>
            </a:r>
            <a:endParaRPr sz="1800" dirty="0">
              <a:solidFill>
                <a:schemeClr val="lt1"/>
              </a:solidFill>
              <a:latin typeface="Arial" panose="020B0604020202020204" pitchFamily="34" charset="0"/>
              <a:ea typeface="Proxima Nova"/>
              <a:cs typeface="Arial" panose="020B0604020202020204" pitchFamily="34" charset="0"/>
              <a:sym typeface="Proxima Nova"/>
            </a:endParaRPr>
          </a:p>
          <a:p>
            <a:pPr marL="0" lvl="0" indent="0" algn="l" rtl="0">
              <a:lnSpc>
                <a:spcPct val="115000"/>
              </a:lnSpc>
              <a:spcBef>
                <a:spcPts val="0"/>
              </a:spcBef>
              <a:spcAft>
                <a:spcPts val="0"/>
              </a:spcAft>
              <a:buNone/>
            </a:pPr>
            <a:endParaRPr sz="1800" dirty="0">
              <a:solidFill>
                <a:srgbClr val="FFFFFF"/>
              </a:solidFill>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29"/>
          <p:cNvPicPr preferRelativeResize="0"/>
          <p:nvPr/>
        </p:nvPicPr>
        <p:blipFill>
          <a:blip r:embed="rId3">
            <a:alphaModFix/>
          </a:blip>
          <a:stretch>
            <a:fillRect/>
          </a:stretch>
        </p:blipFill>
        <p:spPr>
          <a:xfrm>
            <a:off x="0" y="-25"/>
            <a:ext cx="12192000" cy="6858026"/>
          </a:xfrm>
          <a:prstGeom prst="rect">
            <a:avLst/>
          </a:prstGeom>
          <a:noFill/>
          <a:ln>
            <a:noFill/>
          </a:ln>
        </p:spPr>
      </p:pic>
      <p:sp>
        <p:nvSpPr>
          <p:cNvPr id="263" name="Google Shape;263;p29"/>
          <p:cNvSpPr/>
          <p:nvPr/>
        </p:nvSpPr>
        <p:spPr>
          <a:xfrm>
            <a:off x="117923" y="666825"/>
            <a:ext cx="11226835" cy="11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6600" b="1" dirty="0">
              <a:solidFill>
                <a:schemeClr val="lt1"/>
              </a:solidFill>
              <a:latin typeface="Proxima Nova Extrabold"/>
              <a:ea typeface="Proxima Nova Extrabold"/>
              <a:cs typeface="Proxima Nova Extrabold"/>
              <a:sym typeface="Proxima Nova Extrabold"/>
            </a:endParaRPr>
          </a:p>
        </p:txBody>
      </p:sp>
      <p:sp>
        <p:nvSpPr>
          <p:cNvPr id="264" name="Google Shape;264;p29"/>
          <p:cNvSpPr/>
          <p:nvPr/>
        </p:nvSpPr>
        <p:spPr>
          <a:xfrm>
            <a:off x="628998" y="1925532"/>
            <a:ext cx="6096000" cy="12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dirty="0">
              <a:solidFill>
                <a:schemeClr val="lt1"/>
              </a:solidFill>
              <a:latin typeface="Proxima Nova Semibold"/>
              <a:ea typeface="Proxima Nova Semibold"/>
              <a:cs typeface="Proxima Nova Semibold"/>
              <a:sym typeface="Proxima Nova Semibold"/>
            </a:endParaRPr>
          </a:p>
        </p:txBody>
      </p:sp>
      <p:pic>
        <p:nvPicPr>
          <p:cNvPr id="265" name="Google Shape;265;p29" descr="Qr code&#10;&#10;Description automatically generated"/>
          <p:cNvPicPr preferRelativeResize="0"/>
          <p:nvPr/>
        </p:nvPicPr>
        <p:blipFill rotWithShape="1">
          <a:blip r:embed="rId4">
            <a:alphaModFix/>
          </a:blip>
          <a:srcRect/>
          <a:stretch/>
        </p:blipFill>
        <p:spPr>
          <a:xfrm>
            <a:off x="944875" y="4854213"/>
            <a:ext cx="1439124" cy="1439124"/>
          </a:xfrm>
          <a:prstGeom prst="rect">
            <a:avLst/>
          </a:prstGeom>
          <a:noFill/>
          <a:ln w="50800" cap="rnd" cmpd="sng">
            <a:solidFill>
              <a:schemeClr val="lt1"/>
            </a:solidFill>
            <a:prstDash val="solid"/>
            <a:round/>
            <a:headEnd type="none" w="sm" len="sm"/>
            <a:tailEnd type="none" w="sm" len="sm"/>
          </a:ln>
        </p:spPr>
      </p:pic>
      <p:sp>
        <p:nvSpPr>
          <p:cNvPr id="266" name="Google Shape;266;p29"/>
          <p:cNvSpPr/>
          <p:nvPr/>
        </p:nvSpPr>
        <p:spPr>
          <a:xfrm>
            <a:off x="629012" y="3180558"/>
            <a:ext cx="60960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dirty="0">
              <a:solidFill>
                <a:schemeClr val="lt1"/>
              </a:solidFill>
              <a:latin typeface="Proxima Nova Semibold"/>
              <a:ea typeface="Proxima Nova Semibold"/>
              <a:cs typeface="Proxima Nova Semibold"/>
              <a:sym typeface="Proxima Nova Semibold"/>
            </a:endParaRPr>
          </a:p>
          <a:p>
            <a:pPr marL="0" marR="0" lvl="0" indent="0" algn="l" rtl="0">
              <a:spcBef>
                <a:spcPts val="0"/>
              </a:spcBef>
              <a:spcAft>
                <a:spcPts val="0"/>
              </a:spcAft>
              <a:buNone/>
            </a:pPr>
            <a:endParaRPr sz="2400" b="1" dirty="0">
              <a:solidFill>
                <a:schemeClr val="lt1"/>
              </a:solidFill>
              <a:latin typeface="Proxima Nova Semibold"/>
              <a:ea typeface="Proxima Nova Semibold"/>
              <a:cs typeface="Proxima Nova Semibold"/>
              <a:sym typeface="Proxima Nova Semibold"/>
            </a:endParaRPr>
          </a:p>
          <a:p>
            <a:pPr marL="0" marR="0" lvl="0" indent="0" algn="l" rtl="0">
              <a:spcBef>
                <a:spcPts val="0"/>
              </a:spcBef>
              <a:spcAft>
                <a:spcPts val="0"/>
              </a:spcAft>
              <a:buNone/>
            </a:pPr>
            <a:r>
              <a:rPr lang="en-US" sz="2400" b="1" dirty="0">
                <a:solidFill>
                  <a:schemeClr val="lt1"/>
                </a:solidFill>
                <a:latin typeface="Proxima Nova Semibold"/>
                <a:ea typeface="Proxima Nova Semibold"/>
                <a:cs typeface="Proxima Nova Semibold"/>
                <a:sym typeface="Proxima Nova Semibold"/>
              </a:rPr>
              <a:t>    </a:t>
            </a:r>
            <a:endParaRPr sz="2400" b="1" dirty="0">
              <a:solidFill>
                <a:schemeClr val="lt1"/>
              </a:solidFill>
              <a:latin typeface="Proxima Nova Semibold"/>
              <a:ea typeface="Proxima Nova Semibold"/>
              <a:cs typeface="Proxima Nova Semibold"/>
              <a:sym typeface="Proxima Nova Semibold"/>
            </a:endParaRPr>
          </a:p>
        </p:txBody>
      </p:sp>
      <p:sp>
        <p:nvSpPr>
          <p:cNvPr id="267" name="Google Shape;267;p29"/>
          <p:cNvSpPr/>
          <p:nvPr/>
        </p:nvSpPr>
        <p:spPr>
          <a:xfrm>
            <a:off x="728738" y="4676325"/>
            <a:ext cx="1871400" cy="1794900"/>
          </a:xfrm>
          <a:prstGeom prst="roundRect">
            <a:avLst>
              <a:gd name="adj" fmla="val 16667"/>
            </a:avLst>
          </a:prstGeom>
          <a:noFill/>
          <a:ln w="19050"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25B990A1-ADC6-42DB-8DFC-4DB499609278}"/>
              </a:ext>
            </a:extLst>
          </p:cNvPr>
          <p:cNvPicPr>
            <a:picLocks noChangeAspect="1"/>
          </p:cNvPicPr>
          <p:nvPr/>
        </p:nvPicPr>
        <p:blipFill>
          <a:blip r:embed="rId5"/>
          <a:stretch>
            <a:fillRect/>
          </a:stretch>
        </p:blipFill>
        <p:spPr>
          <a:xfrm>
            <a:off x="433952" y="0"/>
            <a:ext cx="11360257"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29"/>
          <p:cNvPicPr preferRelativeResize="0"/>
          <p:nvPr/>
        </p:nvPicPr>
        <p:blipFill>
          <a:blip r:embed="rId3">
            <a:alphaModFix/>
          </a:blip>
          <a:stretch>
            <a:fillRect/>
          </a:stretch>
        </p:blipFill>
        <p:spPr>
          <a:xfrm>
            <a:off x="0" y="-25"/>
            <a:ext cx="12192000" cy="6858026"/>
          </a:xfrm>
          <a:prstGeom prst="rect">
            <a:avLst/>
          </a:prstGeom>
          <a:noFill/>
          <a:ln>
            <a:noFill/>
          </a:ln>
        </p:spPr>
      </p:pic>
      <p:sp>
        <p:nvSpPr>
          <p:cNvPr id="263" name="Google Shape;263;p29"/>
          <p:cNvSpPr/>
          <p:nvPr/>
        </p:nvSpPr>
        <p:spPr>
          <a:xfrm>
            <a:off x="117923" y="666825"/>
            <a:ext cx="11226835" cy="11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6600" b="1" dirty="0">
              <a:solidFill>
                <a:schemeClr val="lt1"/>
              </a:solidFill>
              <a:latin typeface="Proxima Nova Extrabold"/>
              <a:ea typeface="Proxima Nova Extrabold"/>
              <a:cs typeface="Proxima Nova Extrabold"/>
              <a:sym typeface="Proxima Nova Extrabold"/>
            </a:endParaRPr>
          </a:p>
        </p:txBody>
      </p:sp>
      <p:sp>
        <p:nvSpPr>
          <p:cNvPr id="264" name="Google Shape;264;p29"/>
          <p:cNvSpPr/>
          <p:nvPr/>
        </p:nvSpPr>
        <p:spPr>
          <a:xfrm>
            <a:off x="628998" y="1925532"/>
            <a:ext cx="6096000" cy="12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dirty="0">
              <a:solidFill>
                <a:schemeClr val="lt1"/>
              </a:solidFill>
              <a:latin typeface="Proxima Nova Semibold"/>
              <a:ea typeface="Proxima Nova Semibold"/>
              <a:cs typeface="Proxima Nova Semibold"/>
              <a:sym typeface="Proxima Nova Semibold"/>
            </a:endParaRPr>
          </a:p>
        </p:txBody>
      </p:sp>
      <p:sp>
        <p:nvSpPr>
          <p:cNvPr id="266" name="Google Shape;266;p29"/>
          <p:cNvSpPr/>
          <p:nvPr/>
        </p:nvSpPr>
        <p:spPr>
          <a:xfrm>
            <a:off x="629012" y="3180558"/>
            <a:ext cx="60960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dirty="0">
              <a:solidFill>
                <a:schemeClr val="lt1"/>
              </a:solidFill>
              <a:latin typeface="Proxima Nova Semibold"/>
              <a:ea typeface="Proxima Nova Semibold"/>
              <a:cs typeface="Proxima Nova Semibold"/>
              <a:sym typeface="Proxima Nova Semibold"/>
            </a:endParaRPr>
          </a:p>
          <a:p>
            <a:pPr marL="0" marR="0" lvl="0" indent="0" algn="l" rtl="0">
              <a:spcBef>
                <a:spcPts val="0"/>
              </a:spcBef>
              <a:spcAft>
                <a:spcPts val="0"/>
              </a:spcAft>
              <a:buNone/>
            </a:pPr>
            <a:endParaRPr sz="2400" b="1" dirty="0">
              <a:solidFill>
                <a:schemeClr val="lt1"/>
              </a:solidFill>
              <a:latin typeface="Proxima Nova Semibold"/>
              <a:ea typeface="Proxima Nova Semibold"/>
              <a:cs typeface="Proxima Nova Semibold"/>
              <a:sym typeface="Proxima Nova Semibold"/>
            </a:endParaRPr>
          </a:p>
          <a:p>
            <a:pPr marL="0" marR="0" lvl="0" indent="0" algn="l" rtl="0">
              <a:spcBef>
                <a:spcPts val="0"/>
              </a:spcBef>
              <a:spcAft>
                <a:spcPts val="0"/>
              </a:spcAft>
              <a:buNone/>
            </a:pPr>
            <a:r>
              <a:rPr lang="en-US" sz="2400" b="1" dirty="0">
                <a:solidFill>
                  <a:schemeClr val="lt1"/>
                </a:solidFill>
                <a:latin typeface="Proxima Nova Semibold"/>
                <a:ea typeface="Proxima Nova Semibold"/>
                <a:cs typeface="Proxima Nova Semibold"/>
                <a:sym typeface="Proxima Nova Semibold"/>
              </a:rPr>
              <a:t>    </a:t>
            </a:r>
            <a:endParaRPr sz="2400" b="1" dirty="0">
              <a:solidFill>
                <a:schemeClr val="lt1"/>
              </a:solidFill>
              <a:latin typeface="Proxima Nova Semibold"/>
              <a:ea typeface="Proxima Nova Semibold"/>
              <a:cs typeface="Proxima Nova Semibold"/>
              <a:sym typeface="Proxima Nova Semibold"/>
            </a:endParaRPr>
          </a:p>
        </p:txBody>
      </p:sp>
      <p:pic>
        <p:nvPicPr>
          <p:cNvPr id="3" name="Picture 2">
            <a:extLst>
              <a:ext uri="{FF2B5EF4-FFF2-40B4-BE49-F238E27FC236}">
                <a16:creationId xmlns:a16="http://schemas.microsoft.com/office/drawing/2014/main" id="{DF12A641-8758-4382-AC84-D4FC939199C7}"/>
              </a:ext>
            </a:extLst>
          </p:cNvPr>
          <p:cNvPicPr>
            <a:picLocks noChangeAspect="1"/>
          </p:cNvPicPr>
          <p:nvPr/>
        </p:nvPicPr>
        <p:blipFill>
          <a:blip r:embed="rId4"/>
          <a:stretch>
            <a:fillRect/>
          </a:stretch>
        </p:blipFill>
        <p:spPr>
          <a:xfrm>
            <a:off x="412390" y="298330"/>
            <a:ext cx="5683610" cy="6261315"/>
          </a:xfrm>
          <a:prstGeom prst="rect">
            <a:avLst/>
          </a:prstGeom>
        </p:spPr>
      </p:pic>
    </p:spTree>
    <p:extLst>
      <p:ext uri="{BB962C8B-B14F-4D97-AF65-F5344CB8AC3E}">
        <p14:creationId xmlns:p14="http://schemas.microsoft.com/office/powerpoint/2010/main" val="1443814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5" descr="A group of people sitting on a dock by the water&#10;&#10;Description automatically generated with low confidence"/>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2" name="Google Shape;102;p15"/>
          <p:cNvSpPr txBox="1"/>
          <p:nvPr/>
        </p:nvSpPr>
        <p:spPr>
          <a:xfrm>
            <a:off x="1272746" y="479909"/>
            <a:ext cx="9737124"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chemeClr val="lt1"/>
                </a:solidFill>
                <a:latin typeface="Proxima Nova"/>
                <a:sym typeface="Proxima Nova"/>
              </a:rPr>
              <a:t>NEW COLLEGE OF FLORIDA</a:t>
            </a:r>
            <a:endParaRPr dirty="0"/>
          </a:p>
        </p:txBody>
      </p:sp>
      <p:cxnSp>
        <p:nvCxnSpPr>
          <p:cNvPr id="103" name="Google Shape;103;p15"/>
          <p:cNvCxnSpPr/>
          <p:nvPr/>
        </p:nvCxnSpPr>
        <p:spPr>
          <a:xfrm>
            <a:off x="1925595" y="1291639"/>
            <a:ext cx="8587800" cy="0"/>
          </a:xfrm>
          <a:prstGeom prst="straightConnector1">
            <a:avLst/>
          </a:prstGeom>
          <a:noFill/>
          <a:ln w="82550" cap="rnd" cmpd="sng">
            <a:solidFill>
              <a:srgbClr val="7BAFD4"/>
            </a:solidFill>
            <a:prstDash val="dot"/>
            <a:miter lim="800000"/>
            <a:headEnd type="none" w="sm" len="sm"/>
            <a:tailEnd type="none" w="sm" len="sm"/>
          </a:ln>
        </p:spPr>
      </p:cxnSp>
      <p:pic>
        <p:nvPicPr>
          <p:cNvPr id="104" name="Google Shape;104;p15" descr="Map&#10;&#10;Description automatically generated"/>
          <p:cNvPicPr preferRelativeResize="0"/>
          <p:nvPr/>
        </p:nvPicPr>
        <p:blipFill rotWithShape="1">
          <a:blip r:embed="rId4">
            <a:alphaModFix/>
          </a:blip>
          <a:srcRect/>
          <a:stretch/>
        </p:blipFill>
        <p:spPr>
          <a:xfrm>
            <a:off x="405712" y="2089282"/>
            <a:ext cx="3894437" cy="3867231"/>
          </a:xfrm>
          <a:prstGeom prst="rect">
            <a:avLst/>
          </a:prstGeom>
          <a:noFill/>
          <a:ln w="79375" cap="flat" cmpd="sng">
            <a:solidFill>
              <a:schemeClr val="lt1"/>
            </a:solidFill>
            <a:prstDash val="solid"/>
            <a:round/>
            <a:headEnd type="none" w="sm" len="sm"/>
            <a:tailEnd type="none" w="sm" len="sm"/>
          </a:ln>
        </p:spPr>
      </p:pic>
      <p:sp>
        <p:nvSpPr>
          <p:cNvPr id="105" name="Google Shape;105;p15"/>
          <p:cNvSpPr/>
          <p:nvPr/>
        </p:nvSpPr>
        <p:spPr>
          <a:xfrm>
            <a:off x="4774342" y="2906267"/>
            <a:ext cx="2150075" cy="2150075"/>
          </a:xfrm>
          <a:prstGeom prst="ellipse">
            <a:avLst/>
          </a:prstGeom>
          <a:solidFill>
            <a:srgbClr val="FEBD3B">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6" name="Google Shape;106;p15"/>
          <p:cNvSpPr/>
          <p:nvPr/>
        </p:nvSpPr>
        <p:spPr>
          <a:xfrm>
            <a:off x="7285082" y="2906266"/>
            <a:ext cx="2150075" cy="2150075"/>
          </a:xfrm>
          <a:prstGeom prst="ellipse">
            <a:avLst/>
          </a:prstGeom>
          <a:solidFill>
            <a:srgbClr val="7BAFD4">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7" name="Google Shape;107;p15"/>
          <p:cNvSpPr/>
          <p:nvPr/>
        </p:nvSpPr>
        <p:spPr>
          <a:xfrm>
            <a:off x="9854775" y="2906265"/>
            <a:ext cx="2150075" cy="2150075"/>
          </a:xfrm>
          <a:prstGeom prst="ellipse">
            <a:avLst/>
          </a:prstGeom>
          <a:solidFill>
            <a:srgbClr val="A8AD2C">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8" name="Google Shape;108;p15"/>
          <p:cNvSpPr/>
          <p:nvPr/>
        </p:nvSpPr>
        <p:spPr>
          <a:xfrm>
            <a:off x="4774342" y="1936636"/>
            <a:ext cx="7011946" cy="26410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0" i="0" u="none" strike="noStrike" cap="none" dirty="0">
                <a:solidFill>
                  <a:schemeClr val="lt1"/>
                </a:solidFill>
                <a:latin typeface="Proxima Nova"/>
                <a:ea typeface="Proxima Nova"/>
                <a:cs typeface="Proxima Nova"/>
                <a:sym typeface="Proxima Nova"/>
              </a:rPr>
              <a:t>An </a:t>
            </a:r>
            <a:r>
              <a:rPr lang="en-US" sz="3200" b="0" i="0" u="none" strike="noStrike" cap="none" dirty="0">
                <a:solidFill>
                  <a:schemeClr val="lt1"/>
                </a:solidFill>
                <a:latin typeface="Arial" panose="020B0604020202020204" pitchFamily="34" charset="0"/>
                <a:ea typeface="Proxima Nova"/>
                <a:cs typeface="Arial" panose="020B0604020202020204" pitchFamily="34" charset="0"/>
                <a:sym typeface="Proxima Nova"/>
              </a:rPr>
              <a:t>affordable</a:t>
            </a:r>
            <a:r>
              <a:rPr lang="en-US" sz="3200" b="0" i="0" u="none" strike="noStrike" cap="none" dirty="0">
                <a:solidFill>
                  <a:schemeClr val="lt1"/>
                </a:solidFill>
                <a:latin typeface="Proxima Nova"/>
                <a:ea typeface="Proxima Nova"/>
                <a:cs typeface="Proxima Nova"/>
                <a:sym typeface="Proxima Nova"/>
              </a:rPr>
              <a:t> </a:t>
            </a:r>
            <a:r>
              <a:rPr lang="en-US" sz="3200" b="0" i="0" u="none" strike="noStrike" cap="none" dirty="0">
                <a:solidFill>
                  <a:srgbClr val="FDBC3B"/>
                </a:solidFill>
                <a:latin typeface="Proxima Nova"/>
                <a:ea typeface="Proxima Nova"/>
                <a:cs typeface="Proxima Nova"/>
                <a:sym typeface="Proxima Nova"/>
              </a:rPr>
              <a:t>public honors college</a:t>
            </a:r>
            <a:endParaRPr sz="3200" b="0" i="0" u="none" strike="noStrike" cap="none" dirty="0">
              <a:solidFill>
                <a:srgbClr val="FDBC3B"/>
              </a:solidFill>
              <a:latin typeface="Proxima Nova"/>
              <a:ea typeface="Proxima Nova"/>
              <a:cs typeface="Proxima Nova"/>
              <a:sym typeface="Proxima Nova"/>
            </a:endParaRPr>
          </a:p>
        </p:txBody>
      </p:sp>
      <p:sp>
        <p:nvSpPr>
          <p:cNvPr id="109" name="Google Shape;109;p15"/>
          <p:cNvSpPr/>
          <p:nvPr/>
        </p:nvSpPr>
        <p:spPr>
          <a:xfrm>
            <a:off x="2801379" y="3316191"/>
            <a:ext cx="6096000" cy="1261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0" u="none" strike="noStrike" cap="none">
                <a:solidFill>
                  <a:schemeClr val="lt1"/>
                </a:solidFill>
                <a:latin typeface="Proxima Nova Extrabold"/>
                <a:ea typeface="Proxima Nova Extrabold"/>
                <a:cs typeface="Proxima Nova Extrabold"/>
                <a:sym typeface="Proxima Nova Extrabold"/>
              </a:rPr>
              <a:t>12</a:t>
            </a:r>
            <a:endParaRPr/>
          </a:p>
          <a:p>
            <a:pPr marL="0" marR="0" lvl="0" indent="0" algn="ctr" rtl="0">
              <a:spcBef>
                <a:spcPts val="0"/>
              </a:spcBef>
              <a:spcAft>
                <a:spcPts val="0"/>
              </a:spcAft>
              <a:buNone/>
            </a:pPr>
            <a:r>
              <a:rPr lang="en-US" sz="1800" b="1" i="0" u="none" strike="noStrike" cap="none">
                <a:solidFill>
                  <a:schemeClr val="lt1"/>
                </a:solidFill>
                <a:latin typeface="Proxima Nova Semibold"/>
                <a:ea typeface="Proxima Nova Semibold"/>
                <a:cs typeface="Proxima Nova Semibold"/>
                <a:sym typeface="Proxima Nova Semibold"/>
              </a:rPr>
              <a:t>average</a:t>
            </a:r>
            <a:endParaRPr/>
          </a:p>
          <a:p>
            <a:pPr marL="0" marR="0" lvl="0" indent="0" algn="ctr" rtl="0">
              <a:spcBef>
                <a:spcPts val="0"/>
              </a:spcBef>
              <a:spcAft>
                <a:spcPts val="0"/>
              </a:spcAft>
              <a:buNone/>
            </a:pPr>
            <a:r>
              <a:rPr lang="en-US" sz="1800" b="1" i="0" u="none" strike="noStrike" cap="none">
                <a:solidFill>
                  <a:schemeClr val="lt1"/>
                </a:solidFill>
                <a:latin typeface="Proxima Nova Semibold"/>
                <a:ea typeface="Proxima Nova Semibold"/>
                <a:cs typeface="Proxima Nova Semibold"/>
                <a:sym typeface="Proxima Nova Semibold"/>
              </a:rPr>
              <a:t>class size</a:t>
            </a:r>
            <a:endParaRPr sz="1800" b="1" i="0" u="none" strike="noStrike" cap="none">
              <a:solidFill>
                <a:schemeClr val="lt1"/>
              </a:solidFill>
              <a:latin typeface="Proxima Nova Semibold"/>
              <a:ea typeface="Proxima Nova Semibold"/>
              <a:cs typeface="Proxima Nova Semibold"/>
              <a:sym typeface="Proxima Nova Semibold"/>
            </a:endParaRPr>
          </a:p>
        </p:txBody>
      </p:sp>
      <p:sp>
        <p:nvSpPr>
          <p:cNvPr id="110" name="Google Shape;110;p15"/>
          <p:cNvSpPr/>
          <p:nvPr/>
        </p:nvSpPr>
        <p:spPr>
          <a:xfrm>
            <a:off x="5341596" y="3343343"/>
            <a:ext cx="6096000" cy="126188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a:solidFill>
                  <a:schemeClr val="lt1"/>
                </a:solidFill>
                <a:latin typeface="Proxima Nova"/>
                <a:ea typeface="Proxima Nova"/>
                <a:cs typeface="Proxima Nova"/>
                <a:sym typeface="Proxima Nova"/>
              </a:rPr>
              <a:t>                     </a:t>
            </a:r>
            <a:r>
              <a:rPr lang="en-US" sz="4000" b="1" i="0" u="none" strike="noStrike" cap="none" dirty="0">
                <a:solidFill>
                  <a:schemeClr val="lt1"/>
                </a:solidFill>
                <a:latin typeface="Proxima Nova"/>
                <a:ea typeface="Proxima Nova"/>
                <a:cs typeface="Proxima Nova"/>
                <a:sym typeface="Proxima Nova"/>
              </a:rPr>
              <a:t>7:1</a:t>
            </a:r>
            <a:endParaRPr sz="4000" b="0" i="0" u="none" strike="noStrike" cap="none" dirty="0">
              <a:solidFill>
                <a:schemeClr val="lt1"/>
              </a:solidFill>
              <a:latin typeface="Proxima Nova"/>
              <a:ea typeface="Proxima Nova"/>
              <a:cs typeface="Proxima Nova"/>
              <a:sym typeface="Proxima Nova"/>
            </a:endParaRPr>
          </a:p>
          <a:p>
            <a:pPr marL="0" marR="0" lvl="0" indent="0" algn="ctr" rtl="0">
              <a:spcBef>
                <a:spcPts val="0"/>
              </a:spcBef>
              <a:spcAft>
                <a:spcPts val="0"/>
              </a:spcAft>
              <a:buNone/>
            </a:pPr>
            <a:r>
              <a:rPr lang="en-US" sz="1800" b="1" i="0" u="none" strike="noStrike" cap="none" dirty="0">
                <a:solidFill>
                  <a:schemeClr val="lt1"/>
                </a:solidFill>
                <a:latin typeface="Proxima Nova Semibold"/>
                <a:ea typeface="Proxima Nova Semibold"/>
                <a:cs typeface="Proxima Nova Semibold"/>
                <a:sym typeface="Proxima Nova Semibold"/>
              </a:rPr>
              <a:t>student to</a:t>
            </a:r>
            <a:endParaRPr dirty="0"/>
          </a:p>
          <a:p>
            <a:pPr marL="0" marR="0" lvl="0" indent="0" algn="ctr" rtl="0">
              <a:spcBef>
                <a:spcPts val="0"/>
              </a:spcBef>
              <a:spcAft>
                <a:spcPts val="0"/>
              </a:spcAft>
              <a:buNone/>
            </a:pPr>
            <a:r>
              <a:rPr lang="en-US" sz="1800" b="1" i="0" u="none" strike="noStrike" cap="none" dirty="0">
                <a:solidFill>
                  <a:schemeClr val="lt1"/>
                </a:solidFill>
                <a:latin typeface="Proxima Nova Semibold"/>
                <a:ea typeface="Proxima Nova Semibold"/>
                <a:cs typeface="Proxima Nova Semibold"/>
                <a:sym typeface="Proxima Nova Semibold"/>
              </a:rPr>
              <a:t>faculty ratio</a:t>
            </a:r>
            <a:endParaRPr sz="1800" b="1" i="0" u="none" strike="noStrike" cap="none" dirty="0">
              <a:solidFill>
                <a:schemeClr val="lt1"/>
              </a:solidFill>
              <a:latin typeface="Proxima Nova Semibold"/>
              <a:ea typeface="Proxima Nova Semibold"/>
              <a:cs typeface="Proxima Nova Semibold"/>
              <a:sym typeface="Proxima Nova Semibold"/>
            </a:endParaRPr>
          </a:p>
        </p:txBody>
      </p:sp>
      <p:sp>
        <p:nvSpPr>
          <p:cNvPr id="111" name="Google Shape;111;p15"/>
          <p:cNvSpPr/>
          <p:nvPr/>
        </p:nvSpPr>
        <p:spPr>
          <a:xfrm>
            <a:off x="7881812" y="3343343"/>
            <a:ext cx="6096000" cy="12618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0" u="none" strike="noStrike" cap="none">
                <a:solidFill>
                  <a:schemeClr val="lt1"/>
                </a:solidFill>
                <a:latin typeface="Proxima Nova"/>
                <a:ea typeface="Proxima Nova"/>
                <a:cs typeface="Proxima Nova"/>
                <a:sym typeface="Proxima Nova"/>
              </a:rPr>
              <a:t>700</a:t>
            </a:r>
            <a:endParaRPr sz="1800" b="0" i="0" u="none" strike="noStrike" cap="none">
              <a:solidFill>
                <a:schemeClr val="lt1"/>
              </a:solidFill>
              <a:latin typeface="Proxima Nova"/>
              <a:ea typeface="Proxima Nova"/>
              <a:cs typeface="Proxima Nova"/>
              <a:sym typeface="Proxima Nova"/>
            </a:endParaRPr>
          </a:p>
          <a:p>
            <a:pPr marL="0" marR="0" lvl="0" indent="0" algn="ctr" rtl="0">
              <a:spcBef>
                <a:spcPts val="0"/>
              </a:spcBef>
              <a:spcAft>
                <a:spcPts val="0"/>
              </a:spcAft>
              <a:buNone/>
            </a:pPr>
            <a:r>
              <a:rPr lang="en-US" sz="1800" b="1" i="0" u="none" strike="noStrike" cap="none">
                <a:solidFill>
                  <a:schemeClr val="lt1"/>
                </a:solidFill>
                <a:latin typeface="Proxima Nova Semibold"/>
                <a:ea typeface="Proxima Nova Semibold"/>
                <a:cs typeface="Proxima Nova Semibold"/>
                <a:sym typeface="Proxima Nova Semibold"/>
              </a:rPr>
              <a:t>undergraduate </a:t>
            </a:r>
            <a:endParaRPr/>
          </a:p>
          <a:p>
            <a:pPr marL="0" marR="0" lvl="0" indent="0" algn="ctr" rtl="0">
              <a:spcBef>
                <a:spcPts val="0"/>
              </a:spcBef>
              <a:spcAft>
                <a:spcPts val="0"/>
              </a:spcAft>
              <a:buNone/>
            </a:pPr>
            <a:r>
              <a:rPr lang="en-US" sz="1800" b="1" i="0" u="none" strike="noStrike" cap="none">
                <a:solidFill>
                  <a:schemeClr val="lt1"/>
                </a:solidFill>
                <a:latin typeface="Proxima Nova Semibold"/>
                <a:ea typeface="Proxima Nova Semibold"/>
                <a:cs typeface="Proxima Nova Semibold"/>
                <a:sym typeface="Proxima Nova Semibold"/>
              </a:rPr>
              <a:t>students</a:t>
            </a:r>
            <a:endParaRPr sz="1800" b="1" i="0" u="none" strike="noStrike" cap="none">
              <a:solidFill>
                <a:schemeClr val="lt1"/>
              </a:solidFill>
              <a:latin typeface="Proxima Nova Semibold"/>
              <a:ea typeface="Proxima Nova Semibold"/>
              <a:cs typeface="Proxima Nova Semibold"/>
              <a:sym typeface="Proxima Nova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17" name="Google Shape;117;p16" descr="Shape, rectangle&#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18" name="Google Shape;118;p16"/>
          <p:cNvSpPr/>
          <p:nvPr/>
        </p:nvSpPr>
        <p:spPr>
          <a:xfrm>
            <a:off x="275837" y="320616"/>
            <a:ext cx="11834883"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7AAFD3"/>
                </a:solidFill>
                <a:latin typeface="Proxima Nova Semibold"/>
                <a:ea typeface="Proxima Nova Semibold"/>
                <a:cs typeface="Proxima Nova Semibold"/>
                <a:sym typeface="Proxima Nova Semibold"/>
              </a:rPr>
              <a:t>45+ </a:t>
            </a:r>
            <a:r>
              <a:rPr lang="en-US" sz="3200" b="1" dirty="0">
                <a:solidFill>
                  <a:srgbClr val="7AAFD3"/>
                </a:solidFill>
                <a:latin typeface="Arial" panose="020B0604020202020204" pitchFamily="34" charset="0"/>
                <a:ea typeface="Proxima Nova Semibold"/>
                <a:cs typeface="Arial" panose="020B0604020202020204" pitchFamily="34" charset="0"/>
                <a:sym typeface="Proxima Nova Semibold"/>
              </a:rPr>
              <a:t>AREAS</a:t>
            </a:r>
            <a:r>
              <a:rPr lang="en-US" sz="3200" b="1" dirty="0">
                <a:solidFill>
                  <a:srgbClr val="7AAFD3"/>
                </a:solidFill>
                <a:latin typeface="Proxima Nova Semibold"/>
                <a:ea typeface="Proxima Nova Semibold"/>
                <a:cs typeface="Proxima Nova Semibold"/>
                <a:sym typeface="Proxima Nova Semibold"/>
              </a:rPr>
              <a:t> OF CONCENTRATION:</a:t>
            </a:r>
            <a:r>
              <a:rPr lang="en-US" sz="3200" b="1" dirty="0">
                <a:solidFill>
                  <a:srgbClr val="FDBC3B"/>
                </a:solidFill>
                <a:latin typeface="Proxima Nova"/>
                <a:ea typeface="Proxima Nova Semibold"/>
                <a:cs typeface="Proxima Nova Semibold"/>
                <a:sym typeface="Proxima Nova Semibold"/>
              </a:rPr>
              <a:t> </a:t>
            </a:r>
            <a:r>
              <a:rPr lang="en-US" sz="3200" b="1" dirty="0">
                <a:solidFill>
                  <a:srgbClr val="FDBC3B"/>
                </a:solidFill>
                <a:latin typeface="Proxima Nova"/>
                <a:sym typeface="Proxima Nova Semibold"/>
              </a:rPr>
              <a:t>NCF.EDU/MAJORS</a:t>
            </a:r>
            <a:endParaRPr lang="en-US" sz="3200" b="1" dirty="0">
              <a:solidFill>
                <a:srgbClr val="7AAFD3"/>
              </a:solidFill>
              <a:latin typeface="Proxima Nova Semibold"/>
              <a:ea typeface="Proxima Nova Semibold"/>
              <a:cs typeface="Proxima Nova Semibold"/>
              <a:sym typeface="Proxima Nova Semibold"/>
            </a:endParaRPr>
          </a:p>
        </p:txBody>
      </p:sp>
      <p:cxnSp>
        <p:nvCxnSpPr>
          <p:cNvPr id="119" name="Google Shape;119;p16"/>
          <p:cNvCxnSpPr/>
          <p:nvPr/>
        </p:nvCxnSpPr>
        <p:spPr>
          <a:xfrm>
            <a:off x="551935" y="1038163"/>
            <a:ext cx="6093940" cy="0"/>
          </a:xfrm>
          <a:prstGeom prst="straightConnector1">
            <a:avLst/>
          </a:prstGeom>
          <a:noFill/>
          <a:ln w="82550" cap="rnd" cmpd="sng">
            <a:solidFill>
              <a:srgbClr val="D8D8D8"/>
            </a:solidFill>
            <a:prstDash val="dot"/>
            <a:miter lim="800000"/>
            <a:headEnd type="none" w="sm" len="sm"/>
            <a:tailEnd type="none" w="sm" len="sm"/>
          </a:ln>
        </p:spPr>
      </p:cxnSp>
      <p:sp>
        <p:nvSpPr>
          <p:cNvPr id="120" name="Google Shape;120;p16"/>
          <p:cNvSpPr/>
          <p:nvPr/>
        </p:nvSpPr>
        <p:spPr>
          <a:xfrm>
            <a:off x="378940" y="1551496"/>
            <a:ext cx="5544065" cy="517064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Anthropology</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Applied Mathematics</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Art</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Art History</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Biology</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Biopsychology</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Chemistry (including Biochemistry)</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Chinese Language &amp; Culture</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Classics</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Computer Science</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Creative Writing*</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Data Science</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Economics (including Finance*)</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English</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Environmental Studies</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French Language &amp; Literature</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Gender Studies</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German Studies/</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German Language &amp; Literature</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sz="1800" b="1" dirty="0">
              <a:solidFill>
                <a:schemeClr val="lt1"/>
              </a:solidFill>
              <a:latin typeface="Arial" panose="020B0604020202020204" pitchFamily="34" charset="0"/>
              <a:ea typeface="Proxima Nova Semibold"/>
              <a:cs typeface="Arial" panose="020B0604020202020204" pitchFamily="34" charset="0"/>
              <a:sym typeface="Proxima Nova Semibold"/>
            </a:endParaRPr>
          </a:p>
        </p:txBody>
      </p:sp>
      <p:sp>
        <p:nvSpPr>
          <p:cNvPr id="121" name="Google Shape;121;p16"/>
          <p:cNvSpPr/>
          <p:nvPr/>
        </p:nvSpPr>
        <p:spPr>
          <a:xfrm>
            <a:off x="4240426" y="1551496"/>
            <a:ext cx="5327822" cy="49244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Greek**</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Health, Culture &amp; Societies*</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History</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Humanities</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International &amp; Area Studies</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(including Caribbean &amp; Latin</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American Studies, East Asian Studies </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&amp; European Studies)</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Latin**</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Literature</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Marine Biology</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Mathematics</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Medieval &amp; Renaissance Studies+</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Music</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Natural Sciences</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Neuroscience*</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Philosophy</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Physics</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Political Science</a:t>
            </a:r>
            <a:endParaRPr sz="1600" dirty="0">
              <a:solidFill>
                <a:schemeClr val="dk1"/>
              </a:solidFill>
              <a:latin typeface="Arial" panose="020B0604020202020204" pitchFamily="34" charset="0"/>
              <a:ea typeface="Proxima Nova"/>
              <a:cs typeface="Arial" panose="020B0604020202020204" pitchFamily="34" charset="0"/>
              <a:sym typeface="Proxima Nova"/>
            </a:endParaRPr>
          </a:p>
        </p:txBody>
      </p:sp>
      <p:sp>
        <p:nvSpPr>
          <p:cNvPr id="122" name="Google Shape;122;p16"/>
          <p:cNvSpPr/>
          <p:nvPr/>
        </p:nvSpPr>
        <p:spPr>
          <a:xfrm>
            <a:off x="8194589" y="1551496"/>
            <a:ext cx="6096000" cy="45243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Psychology</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Public Policy+</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Quantitative Social Science*</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Religion</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Rhetoric and Writing**</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Russian Language &amp; Literature</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Social Sciences</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Sociology</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Spanish Language &amp; Literature</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Statistics</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Theatre, Dance &amp; Performance</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Studies</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 Urban Studies</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400" i="1" dirty="0">
                <a:solidFill>
                  <a:schemeClr val="lt1"/>
                </a:solidFill>
                <a:latin typeface="Arial" panose="020B0604020202020204" pitchFamily="34" charset="0"/>
                <a:ea typeface="Proxima Nova"/>
                <a:cs typeface="Arial" panose="020B0604020202020204" pitchFamily="34" charset="0"/>
                <a:sym typeface="Proxima Nova"/>
              </a:rPr>
              <a:t>* Can only be completed as part of a joint</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400" i="1" dirty="0">
                <a:solidFill>
                  <a:schemeClr val="lt1"/>
                </a:solidFill>
                <a:latin typeface="Arial" panose="020B0604020202020204" pitchFamily="34" charset="0"/>
                <a:ea typeface="Proxima Nova"/>
                <a:cs typeface="Arial" panose="020B0604020202020204" pitchFamily="34" charset="0"/>
                <a:sym typeface="Proxima Nova"/>
              </a:rPr>
              <a:t>concentration</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400" i="1" dirty="0">
                <a:solidFill>
                  <a:schemeClr val="lt1"/>
                </a:solidFill>
                <a:latin typeface="Arial" panose="020B0604020202020204" pitchFamily="34" charset="0"/>
                <a:ea typeface="Proxima Nova"/>
                <a:cs typeface="Arial" panose="020B0604020202020204" pitchFamily="34" charset="0"/>
                <a:sym typeface="Proxima Nova"/>
              </a:rPr>
              <a:t>** Can only be completed as a secondary field</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400" i="1" dirty="0">
                <a:solidFill>
                  <a:schemeClr val="lt1"/>
                </a:solidFill>
                <a:latin typeface="Arial" panose="020B0604020202020204" pitchFamily="34" charset="0"/>
                <a:ea typeface="Proxima Nova"/>
                <a:cs typeface="Arial" panose="020B0604020202020204" pitchFamily="34" charset="0"/>
                <a:sym typeface="Proxima Nova"/>
              </a:rPr>
              <a:t>(minor)</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400" i="1" dirty="0">
                <a:solidFill>
                  <a:schemeClr val="lt1"/>
                </a:solidFill>
                <a:latin typeface="Arial" panose="020B0604020202020204" pitchFamily="34" charset="0"/>
                <a:ea typeface="Proxima Nova"/>
                <a:cs typeface="Arial" panose="020B0604020202020204" pitchFamily="34" charset="0"/>
                <a:sym typeface="Proxima Nova"/>
              </a:rPr>
              <a:t>+ Special program concentration</a:t>
            </a:r>
            <a:endParaRPr dirty="0">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28" name="Google Shape;128;p17" descr="Shape, rectangle&#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29" name="Google Shape;129;p17"/>
          <p:cNvSpPr/>
          <p:nvPr/>
        </p:nvSpPr>
        <p:spPr>
          <a:xfrm>
            <a:off x="378940" y="403040"/>
            <a:ext cx="6699422"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7AAFD3"/>
                </a:solidFill>
                <a:latin typeface="Proxima Nova Semibold"/>
                <a:ea typeface="Proxima Nova Semibold"/>
                <a:cs typeface="Proxima Nova Semibold"/>
                <a:sym typeface="Proxima Nova Semibold"/>
              </a:rPr>
              <a:t>AN EDUCATION </a:t>
            </a:r>
            <a:r>
              <a:rPr lang="en-US" sz="3200" b="1" u="sng" dirty="0">
                <a:solidFill>
                  <a:srgbClr val="7AAFD3"/>
                </a:solidFill>
                <a:latin typeface="Proxima Nova Semibold"/>
                <a:ea typeface="Proxima Nova Semibold"/>
                <a:cs typeface="Proxima Nova Semibold"/>
                <a:sym typeface="Proxima Nova Semibold"/>
              </a:rPr>
              <a:t>WITHOUT</a:t>
            </a:r>
            <a:r>
              <a:rPr lang="en-US" sz="3200" b="1" dirty="0">
                <a:solidFill>
                  <a:srgbClr val="7AAFD3"/>
                </a:solidFill>
                <a:latin typeface="Proxima Nova Semibold"/>
                <a:ea typeface="Proxima Nova Semibold"/>
                <a:cs typeface="Proxima Nova Semibold"/>
                <a:sym typeface="Proxima Nova Semibold"/>
              </a:rPr>
              <a:t> BOUNDARIES</a:t>
            </a:r>
            <a:endParaRPr sz="3200" b="1" dirty="0">
              <a:solidFill>
                <a:srgbClr val="7AAFD3"/>
              </a:solidFill>
              <a:latin typeface="Proxima Nova Semibold"/>
              <a:ea typeface="Proxima Nova Semibold"/>
              <a:cs typeface="Proxima Nova Semibold"/>
              <a:sym typeface="Proxima Nova Semibold"/>
            </a:endParaRPr>
          </a:p>
        </p:txBody>
      </p:sp>
      <p:cxnSp>
        <p:nvCxnSpPr>
          <p:cNvPr id="130" name="Google Shape;130;p17"/>
          <p:cNvCxnSpPr/>
          <p:nvPr/>
        </p:nvCxnSpPr>
        <p:spPr>
          <a:xfrm rot="10800000" flipH="1">
            <a:off x="539579" y="1538183"/>
            <a:ext cx="3476400" cy="300"/>
          </a:xfrm>
          <a:prstGeom prst="straightConnector1">
            <a:avLst/>
          </a:prstGeom>
          <a:noFill/>
          <a:ln w="82550" cap="rnd" cmpd="sng">
            <a:solidFill>
              <a:srgbClr val="D8D8D8"/>
            </a:solidFill>
            <a:prstDash val="dot"/>
            <a:miter lim="800000"/>
            <a:headEnd type="none" w="sm" len="sm"/>
            <a:tailEnd type="none" w="sm" len="sm"/>
          </a:ln>
        </p:spPr>
      </p:cxnSp>
      <p:sp>
        <p:nvSpPr>
          <p:cNvPr id="131" name="Google Shape;131;p17"/>
          <p:cNvSpPr/>
          <p:nvPr/>
        </p:nvSpPr>
        <p:spPr>
          <a:xfrm>
            <a:off x="338311" y="1907100"/>
            <a:ext cx="6402689" cy="432582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2400" b="1" dirty="0">
              <a:solidFill>
                <a:srgbClr val="FDBC3B"/>
              </a:solidFill>
              <a:latin typeface="Proxima Nova"/>
              <a:ea typeface="Proxima Nova"/>
              <a:cs typeface="Proxima Nova"/>
              <a:sym typeface="Proxima Nova"/>
            </a:endParaRPr>
          </a:p>
          <a:p>
            <a:pPr marL="0" marR="0" lvl="0" indent="0" algn="l" rtl="0">
              <a:spcBef>
                <a:spcPts val="0"/>
              </a:spcBef>
              <a:spcAft>
                <a:spcPts val="0"/>
              </a:spcAft>
              <a:buNone/>
            </a:pPr>
            <a:r>
              <a:rPr lang="en-US" sz="2400" b="1" dirty="0">
                <a:solidFill>
                  <a:srgbClr val="FDBC3B"/>
                </a:solidFill>
                <a:latin typeface="Proxima Nova" panose="020B0604020202020204" charset="0"/>
                <a:ea typeface="Proxima Nova"/>
                <a:cs typeface="Proxima Nova"/>
                <a:sym typeface="Proxima Nova"/>
              </a:rPr>
              <a:t>CURIOSITY, INDEPENDENCE, INITIATIVE</a:t>
            </a:r>
            <a:endParaRPr sz="2400" dirty="0">
              <a:latin typeface="Proxima Nova" panose="020B0604020202020204" charset="0"/>
            </a:endParaRPr>
          </a:p>
          <a:p>
            <a:pPr marL="0" marR="0" lvl="0" indent="0" algn="l" rtl="0">
              <a:spcBef>
                <a:spcPts val="0"/>
              </a:spcBef>
              <a:spcAft>
                <a:spcPts val="0"/>
              </a:spcAft>
              <a:buNone/>
            </a:pPr>
            <a:endParaRPr lang="en-US" sz="1800" dirty="0">
              <a:solidFill>
                <a:schemeClr val="lt1"/>
              </a:solidFill>
              <a:latin typeface="Proxima Nova"/>
              <a:ea typeface="Proxima Nova"/>
              <a:cs typeface="Proxima Nova"/>
              <a:sym typeface="Proxima Nova"/>
            </a:endParaRPr>
          </a:p>
          <a:p>
            <a:r>
              <a:rPr lang="en-US" sz="1800" b="1" dirty="0">
                <a:solidFill>
                  <a:srgbClr val="FDBC3B"/>
                </a:solidFill>
                <a:latin typeface="Arial" panose="020B0604020202020204" pitchFamily="34" charset="0"/>
                <a:cs typeface="Arial" panose="020B0604020202020204" pitchFamily="34" charset="0"/>
                <a:sym typeface="Proxima Nova"/>
              </a:rPr>
              <a:t>Customize Your Curriculum</a:t>
            </a:r>
          </a:p>
          <a:p>
            <a:pPr marL="0" marR="0" lvl="0" indent="0" algn="l" rtl="0">
              <a:spcBef>
                <a:spcPts val="0"/>
              </a:spcBef>
              <a:spcAft>
                <a:spcPts val="0"/>
              </a:spcAft>
              <a:buNone/>
            </a:pPr>
            <a:r>
              <a:rPr lang="en-US" sz="1800" dirty="0">
                <a:solidFill>
                  <a:schemeClr val="lt1"/>
                </a:solidFill>
                <a:latin typeface="Arial" panose="020B0604020202020204" pitchFamily="34" charset="0"/>
                <a:ea typeface="Proxima Nova"/>
                <a:cs typeface="Arial" panose="020B0604020202020204" pitchFamily="34" charset="0"/>
                <a:sym typeface="Proxima Nova"/>
              </a:rPr>
              <a:t>Tailored to you – your interests, passions, strengths, </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800" dirty="0">
                <a:solidFill>
                  <a:schemeClr val="lt1"/>
                </a:solidFill>
                <a:latin typeface="Arial" panose="020B0604020202020204" pitchFamily="34" charset="0"/>
                <a:ea typeface="Proxima Nova"/>
                <a:cs typeface="Arial" panose="020B0604020202020204" pitchFamily="34" charset="0"/>
                <a:sym typeface="Proxima Nova"/>
              </a:rPr>
              <a:t>areas of growth, short-and long-term goals</a:t>
            </a:r>
            <a:endParaRPr lang="en-US" sz="1800" b="1" dirty="0">
              <a:solidFill>
                <a:srgbClr val="FDBC3B"/>
              </a:solidFill>
              <a:latin typeface="Arial" panose="020B0604020202020204" pitchFamily="34" charset="0"/>
              <a:ea typeface="Proxima Nova"/>
              <a:cs typeface="Arial" panose="020B0604020202020204" pitchFamily="34" charset="0"/>
              <a:sym typeface="Proxima Nova"/>
            </a:endParaRPr>
          </a:p>
          <a:p>
            <a:pPr marL="0" marR="0" lvl="0" indent="0" algn="l" rtl="0">
              <a:spcBef>
                <a:spcPts val="0"/>
              </a:spcBef>
              <a:spcAft>
                <a:spcPts val="0"/>
              </a:spcAft>
              <a:buNone/>
            </a:pPr>
            <a:endParaRPr lang="en-US" sz="1800" b="1" dirty="0">
              <a:solidFill>
                <a:srgbClr val="FDBC3B"/>
              </a:solidFill>
              <a:latin typeface="Arial" panose="020B0604020202020204" pitchFamily="34" charset="0"/>
              <a:ea typeface="Proxima Nova"/>
              <a:cs typeface="Arial" panose="020B0604020202020204" pitchFamily="34" charset="0"/>
              <a:sym typeface="Proxima Nova"/>
            </a:endParaRPr>
          </a:p>
          <a:p>
            <a:pPr marL="0" marR="0" lvl="0" indent="0" algn="l" rtl="0">
              <a:spcBef>
                <a:spcPts val="0"/>
              </a:spcBef>
              <a:spcAft>
                <a:spcPts val="0"/>
              </a:spcAft>
              <a:buNone/>
            </a:pPr>
            <a:r>
              <a:rPr lang="en-US" sz="1800" b="1" dirty="0">
                <a:solidFill>
                  <a:srgbClr val="FDBC3B"/>
                </a:solidFill>
                <a:latin typeface="Arial" panose="020B0604020202020204" pitchFamily="34" charset="0"/>
                <a:ea typeface="Proxima Nova"/>
                <a:cs typeface="Arial" panose="020B0604020202020204" pitchFamily="34" charset="0"/>
                <a:sym typeface="Proxima Nova"/>
              </a:rPr>
              <a:t>Academic Contract</a:t>
            </a:r>
            <a:endParaRPr sz="1800" b="1" dirty="0">
              <a:solidFill>
                <a:srgbClr val="FDBC3B"/>
              </a:solidFill>
              <a:latin typeface="Arial" panose="020B0604020202020204" pitchFamily="34" charset="0"/>
              <a:ea typeface="Proxima Nova"/>
              <a:cs typeface="Arial" panose="020B0604020202020204" pitchFamily="34" charset="0"/>
              <a:sym typeface="Proxima Nova"/>
            </a:endParaRPr>
          </a:p>
          <a:p>
            <a:pPr marL="0" marR="0" lvl="0" indent="0" algn="l" rtl="0">
              <a:spcBef>
                <a:spcPts val="0"/>
              </a:spcBef>
              <a:spcAft>
                <a:spcPts val="0"/>
              </a:spcAft>
              <a:buNone/>
            </a:pPr>
            <a:r>
              <a:rPr lang="en-US" sz="1800" dirty="0">
                <a:solidFill>
                  <a:schemeClr val="lt1"/>
                </a:solidFill>
                <a:latin typeface="Arial" panose="020B0604020202020204" pitchFamily="34" charset="0"/>
                <a:ea typeface="Proxima Nova"/>
                <a:cs typeface="Arial" panose="020B0604020202020204" pitchFamily="34" charset="0"/>
                <a:sym typeface="Proxima Nova"/>
              </a:rPr>
              <a:t>An individualized plan that goes beyond courses</a:t>
            </a:r>
            <a:endParaRPr sz="1800" b="1" dirty="0">
              <a:solidFill>
                <a:srgbClr val="FDBC3B"/>
              </a:solidFill>
              <a:latin typeface="Arial" panose="020B0604020202020204" pitchFamily="34" charset="0"/>
              <a:ea typeface="Proxima Nova"/>
              <a:cs typeface="Arial" panose="020B0604020202020204" pitchFamily="34" charset="0"/>
              <a:sym typeface="Proxima Nova"/>
            </a:endParaRPr>
          </a:p>
          <a:p>
            <a:pPr marL="0" marR="0" lvl="0" indent="0" algn="l" rtl="0">
              <a:spcBef>
                <a:spcPts val="0"/>
              </a:spcBef>
              <a:spcAft>
                <a:spcPts val="0"/>
              </a:spcAft>
              <a:buNone/>
            </a:pPr>
            <a:endParaRPr sz="1800" b="1" dirty="0">
              <a:solidFill>
                <a:srgbClr val="FDBC3B"/>
              </a:solidFill>
              <a:latin typeface="Arial" panose="020B0604020202020204" pitchFamily="34" charset="0"/>
              <a:ea typeface="Proxima Nova"/>
              <a:cs typeface="Arial" panose="020B0604020202020204" pitchFamily="34" charset="0"/>
              <a:sym typeface="Proxima Nova"/>
            </a:endParaRPr>
          </a:p>
          <a:p>
            <a:pPr marL="0" marR="0" lvl="0" indent="0" algn="l" rtl="0">
              <a:spcBef>
                <a:spcPts val="0"/>
              </a:spcBef>
              <a:spcAft>
                <a:spcPts val="0"/>
              </a:spcAft>
              <a:buNone/>
            </a:pPr>
            <a:r>
              <a:rPr lang="en-US" sz="1800" b="1" dirty="0">
                <a:solidFill>
                  <a:srgbClr val="FDBC3B"/>
                </a:solidFill>
                <a:latin typeface="Arial" panose="020B0604020202020204" pitchFamily="34" charset="0"/>
                <a:ea typeface="Proxima Nova"/>
                <a:cs typeface="Arial" panose="020B0604020202020204" pitchFamily="34" charset="0"/>
                <a:sym typeface="Proxima Nova"/>
              </a:rPr>
              <a:t>Independent Study Projects (ISPs)</a:t>
            </a:r>
            <a:endParaRPr sz="1800" b="1" dirty="0">
              <a:solidFill>
                <a:srgbClr val="FDBC3B"/>
              </a:solidFill>
              <a:latin typeface="Arial" panose="020B0604020202020204" pitchFamily="34" charset="0"/>
              <a:ea typeface="Proxima Nova"/>
              <a:cs typeface="Arial" panose="020B0604020202020204" pitchFamily="34" charset="0"/>
              <a:sym typeface="Proxima Nova"/>
            </a:endParaRPr>
          </a:p>
          <a:p>
            <a:pPr marL="0" marR="0" lvl="0" indent="0" algn="l" rtl="0">
              <a:spcBef>
                <a:spcPts val="0"/>
              </a:spcBef>
              <a:spcAft>
                <a:spcPts val="0"/>
              </a:spcAft>
              <a:buNone/>
            </a:pPr>
            <a:endParaRPr sz="1800" b="1" dirty="0">
              <a:solidFill>
                <a:srgbClr val="FDBC3B"/>
              </a:solidFill>
              <a:latin typeface="Arial" panose="020B0604020202020204" pitchFamily="34" charset="0"/>
              <a:ea typeface="Proxima Nova"/>
              <a:cs typeface="Arial" panose="020B0604020202020204" pitchFamily="34" charset="0"/>
              <a:sym typeface="Proxima Nova"/>
            </a:endParaRPr>
          </a:p>
          <a:p>
            <a:pPr marL="0" marR="0" lvl="0" indent="0" algn="l" rtl="0">
              <a:spcBef>
                <a:spcPts val="0"/>
              </a:spcBef>
              <a:spcAft>
                <a:spcPts val="0"/>
              </a:spcAft>
              <a:buNone/>
            </a:pPr>
            <a:r>
              <a:rPr lang="en-US" sz="1800" b="1" dirty="0">
                <a:solidFill>
                  <a:srgbClr val="FDBC3B"/>
                </a:solidFill>
                <a:latin typeface="Arial" panose="020B0604020202020204" pitchFamily="34" charset="0"/>
                <a:ea typeface="Proxima Nova"/>
                <a:cs typeface="Arial" panose="020B0604020202020204" pitchFamily="34" charset="0"/>
                <a:sym typeface="Proxima Nova"/>
              </a:rPr>
              <a:t>Senior Capstone Project/Thesis</a:t>
            </a:r>
            <a:endParaRPr sz="1800" b="1" dirty="0">
              <a:solidFill>
                <a:srgbClr val="FDBC3B"/>
              </a:solidFill>
              <a:latin typeface="Arial" panose="020B0604020202020204" pitchFamily="34" charset="0"/>
              <a:ea typeface="Proxima Nova"/>
              <a:cs typeface="Arial" panose="020B0604020202020204" pitchFamily="34" charset="0"/>
              <a:sym typeface="Proxima Nova"/>
            </a:endParaRPr>
          </a:p>
          <a:p>
            <a:pPr marL="0" marR="0" lvl="0" indent="0" algn="l" rtl="0">
              <a:spcBef>
                <a:spcPts val="0"/>
              </a:spcBef>
              <a:spcAft>
                <a:spcPts val="0"/>
              </a:spcAft>
              <a:buNone/>
            </a:pPr>
            <a:endParaRPr sz="1800" b="1" dirty="0">
              <a:solidFill>
                <a:srgbClr val="FDBC3B"/>
              </a:solidFill>
              <a:latin typeface="Proxima Nova"/>
              <a:ea typeface="Proxima Nova"/>
              <a:cs typeface="Proxima Nova"/>
              <a:sym typeface="Proxima Nova"/>
            </a:endParaRPr>
          </a:p>
          <a:p>
            <a:pPr marL="0" marR="0" lvl="0" indent="0" algn="l" rtl="0">
              <a:spcBef>
                <a:spcPts val="0"/>
              </a:spcBef>
              <a:spcAft>
                <a:spcPts val="0"/>
              </a:spcAft>
              <a:buNone/>
            </a:pPr>
            <a:endParaRPr sz="1800" dirty="0">
              <a:solidFill>
                <a:srgbClr val="FDBC3B"/>
              </a:solidFill>
              <a:latin typeface="Proxima Nova"/>
              <a:ea typeface="Proxima Nova"/>
              <a:cs typeface="Proxima Nova"/>
              <a:sym typeface="Proxima Nova"/>
            </a:endParaRPr>
          </a:p>
          <a:p>
            <a:pPr marL="0" marR="0" lvl="0" indent="0" algn="l" rtl="0">
              <a:spcBef>
                <a:spcPts val="0"/>
              </a:spcBef>
              <a:spcAft>
                <a:spcPts val="0"/>
              </a:spcAft>
              <a:buNone/>
            </a:pPr>
            <a:endParaRPr sz="1800" dirty="0">
              <a:solidFill>
                <a:srgbClr val="FDBC3B"/>
              </a:solidFill>
              <a:latin typeface="Proxima Nova"/>
              <a:ea typeface="Proxima Nova"/>
              <a:cs typeface="Proxima Nova"/>
              <a:sym typeface="Proxima Nova"/>
            </a:endParaRPr>
          </a:p>
        </p:txBody>
      </p:sp>
      <p:pic>
        <p:nvPicPr>
          <p:cNvPr id="132" name="Google Shape;132;p17"/>
          <p:cNvPicPr preferRelativeResize="0"/>
          <p:nvPr/>
        </p:nvPicPr>
        <p:blipFill>
          <a:blip r:embed="rId4">
            <a:alphaModFix/>
          </a:blip>
          <a:stretch>
            <a:fillRect/>
          </a:stretch>
        </p:blipFill>
        <p:spPr>
          <a:xfrm>
            <a:off x="6412557" y="0"/>
            <a:ext cx="5300885" cy="6857999"/>
          </a:xfrm>
          <a:prstGeom prst="rect">
            <a:avLst/>
          </a:prstGeom>
          <a:noFill/>
          <a:ln>
            <a:noFill/>
          </a:ln>
        </p:spPr>
      </p:pic>
      <p:sp>
        <p:nvSpPr>
          <p:cNvPr id="133" name="Google Shape;133;p17"/>
          <p:cNvSpPr/>
          <p:nvPr/>
        </p:nvSpPr>
        <p:spPr>
          <a:xfrm>
            <a:off x="6741000" y="270000"/>
            <a:ext cx="4779000" cy="234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39" name="Google Shape;139;p18" descr="Shape, rectangle&#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40" name="Google Shape;140;p18"/>
          <p:cNvSpPr/>
          <p:nvPr/>
        </p:nvSpPr>
        <p:spPr>
          <a:xfrm>
            <a:off x="378940" y="403040"/>
            <a:ext cx="6699300" cy="107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7AAFD3"/>
                </a:solidFill>
                <a:latin typeface="Proxima Nova Semibold"/>
                <a:ea typeface="Proxima Nova Semibold"/>
                <a:cs typeface="Proxima Nova Semibold"/>
                <a:sym typeface="Proxima Nova Semibold"/>
              </a:rPr>
              <a:t>TAKE RISKS WITH </a:t>
            </a:r>
          </a:p>
          <a:p>
            <a:pPr marL="0" marR="0" lvl="0" indent="0" algn="l" rtl="0">
              <a:spcBef>
                <a:spcPts val="0"/>
              </a:spcBef>
              <a:spcAft>
                <a:spcPts val="0"/>
              </a:spcAft>
              <a:buNone/>
            </a:pPr>
            <a:r>
              <a:rPr lang="en-US" sz="3200" b="1" dirty="0">
                <a:solidFill>
                  <a:srgbClr val="7AAFD3"/>
                </a:solidFill>
                <a:latin typeface="Proxima Nova Semibold"/>
                <a:ea typeface="Proxima Nova Semibold"/>
                <a:cs typeface="Proxima Nova Semibold"/>
                <a:sym typeface="Proxima Nova Semibold"/>
              </a:rPr>
              <a:t>YOUR </a:t>
            </a:r>
            <a:r>
              <a:rPr lang="en-US" sz="3200" b="1" dirty="0">
                <a:solidFill>
                  <a:srgbClr val="7AAFD3"/>
                </a:solidFill>
                <a:latin typeface="Arial" panose="020B0604020202020204" pitchFamily="34" charset="0"/>
                <a:ea typeface="Proxima Nova Semibold"/>
                <a:cs typeface="Arial" panose="020B0604020202020204" pitchFamily="34" charset="0"/>
                <a:sym typeface="Proxima Nova Semibold"/>
              </a:rPr>
              <a:t>LEARNING</a:t>
            </a:r>
            <a:endParaRPr sz="3200" b="1" dirty="0">
              <a:solidFill>
                <a:srgbClr val="7AAFD3"/>
              </a:solidFill>
              <a:latin typeface="Arial" panose="020B0604020202020204" pitchFamily="34" charset="0"/>
              <a:ea typeface="Proxima Nova Semibold"/>
              <a:cs typeface="Arial" panose="020B0604020202020204" pitchFamily="34" charset="0"/>
              <a:sym typeface="Proxima Nova Semibold"/>
            </a:endParaRPr>
          </a:p>
        </p:txBody>
      </p:sp>
      <p:cxnSp>
        <p:nvCxnSpPr>
          <p:cNvPr id="141" name="Google Shape;141;p18"/>
          <p:cNvCxnSpPr/>
          <p:nvPr/>
        </p:nvCxnSpPr>
        <p:spPr>
          <a:xfrm rot="10800000" flipH="1">
            <a:off x="539579" y="1538183"/>
            <a:ext cx="3476400" cy="300"/>
          </a:xfrm>
          <a:prstGeom prst="straightConnector1">
            <a:avLst/>
          </a:prstGeom>
          <a:noFill/>
          <a:ln w="82550" cap="rnd" cmpd="sng">
            <a:solidFill>
              <a:srgbClr val="D8D8D8"/>
            </a:solidFill>
            <a:prstDash val="dot"/>
            <a:miter lim="800000"/>
            <a:headEnd type="none" w="sm" len="sm"/>
            <a:tailEnd type="none" w="sm" len="sm"/>
          </a:ln>
        </p:spPr>
      </p:cxnSp>
      <p:sp>
        <p:nvSpPr>
          <p:cNvPr id="142" name="Google Shape;142;p18"/>
          <p:cNvSpPr/>
          <p:nvPr/>
        </p:nvSpPr>
        <p:spPr>
          <a:xfrm>
            <a:off x="343625" y="2077399"/>
            <a:ext cx="4897200" cy="305072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a:solidFill>
                  <a:srgbClr val="FDBC3B"/>
                </a:solidFill>
                <a:latin typeface="Proxima Nova"/>
                <a:ea typeface="Proxima Nova"/>
                <a:cs typeface="Proxima Nova"/>
                <a:sym typeface="Proxima Nova"/>
              </a:rPr>
              <a:t>Narrative Evaluations</a:t>
            </a:r>
          </a:p>
          <a:p>
            <a:pPr marL="0" marR="0" lvl="0" indent="0" algn="ctr" rtl="0">
              <a:spcBef>
                <a:spcPts val="0"/>
              </a:spcBef>
              <a:spcAft>
                <a:spcPts val="0"/>
              </a:spcAft>
              <a:buNone/>
            </a:pPr>
            <a:r>
              <a:rPr lang="en-US" sz="3600" b="1" dirty="0">
                <a:solidFill>
                  <a:srgbClr val="FDBC3B"/>
                </a:solidFill>
                <a:latin typeface="Proxima Nova"/>
                <a:ea typeface="Proxima Nova"/>
                <a:cs typeface="Proxima Nova"/>
                <a:sym typeface="Proxima Nova"/>
              </a:rPr>
              <a:t> = </a:t>
            </a:r>
          </a:p>
          <a:p>
            <a:pPr marL="0" marR="0" lvl="0" indent="0" algn="l" rtl="0">
              <a:spcBef>
                <a:spcPts val="0"/>
              </a:spcBef>
              <a:spcAft>
                <a:spcPts val="0"/>
              </a:spcAft>
              <a:buNone/>
            </a:pPr>
            <a:r>
              <a:rPr lang="en-US" sz="3600" b="1" dirty="0">
                <a:solidFill>
                  <a:srgbClr val="FDBC3B"/>
                </a:solidFill>
                <a:latin typeface="Arial" panose="020B0604020202020204" pitchFamily="34" charset="0"/>
                <a:ea typeface="Proxima Nova"/>
                <a:cs typeface="Arial" panose="020B0604020202020204" pitchFamily="34" charset="0"/>
                <a:sym typeface="Proxima Nova"/>
              </a:rPr>
              <a:t>Meaningful</a:t>
            </a:r>
            <a:r>
              <a:rPr lang="en-US" sz="3600" b="1" dirty="0">
                <a:solidFill>
                  <a:srgbClr val="FDBC3B"/>
                </a:solidFill>
                <a:latin typeface="Proxima Nova"/>
                <a:ea typeface="Proxima Nova"/>
                <a:cs typeface="Proxima Nova"/>
                <a:sym typeface="Proxima Nova"/>
              </a:rPr>
              <a:t> Feedback</a:t>
            </a:r>
            <a:endParaRPr sz="3600" b="1" dirty="0">
              <a:solidFill>
                <a:srgbClr val="FDBC3B"/>
              </a:solidFill>
              <a:latin typeface="Proxima Nova"/>
              <a:ea typeface="Proxima Nova"/>
              <a:cs typeface="Proxima Nova"/>
              <a:sym typeface="Proxima Nova"/>
            </a:endParaRPr>
          </a:p>
          <a:p>
            <a:pPr marL="0" lvl="0" indent="0" algn="l" rtl="0">
              <a:spcBef>
                <a:spcPts val="0"/>
              </a:spcBef>
              <a:spcAft>
                <a:spcPts val="0"/>
              </a:spcAft>
              <a:buNone/>
            </a:pPr>
            <a:endParaRPr sz="1800" b="1" dirty="0">
              <a:solidFill>
                <a:srgbClr val="FDBC3B"/>
              </a:solidFill>
              <a:latin typeface="Proxima Nova"/>
              <a:ea typeface="Proxima Nova"/>
              <a:cs typeface="Proxima Nova"/>
              <a:sym typeface="Proxima Nova"/>
            </a:endParaRPr>
          </a:p>
          <a:p>
            <a:pPr marL="0" lvl="0" indent="0" algn="l" rtl="0">
              <a:spcBef>
                <a:spcPts val="0"/>
              </a:spcBef>
              <a:spcAft>
                <a:spcPts val="0"/>
              </a:spcAft>
              <a:buNone/>
            </a:pPr>
            <a:endParaRPr sz="1800" b="1" dirty="0">
              <a:solidFill>
                <a:srgbClr val="FDBC3B"/>
              </a:solidFill>
              <a:latin typeface="Proxima Nova"/>
              <a:ea typeface="Proxima Nova"/>
              <a:cs typeface="Proxima Nova"/>
              <a:sym typeface="Proxima Nova"/>
            </a:endParaRPr>
          </a:p>
          <a:p>
            <a:pPr marL="0" marR="0" lvl="0" indent="0" algn="l" rtl="0">
              <a:spcBef>
                <a:spcPts val="0"/>
              </a:spcBef>
              <a:spcAft>
                <a:spcPts val="0"/>
              </a:spcAft>
              <a:buNone/>
            </a:pPr>
            <a:endParaRPr sz="1800" dirty="0">
              <a:solidFill>
                <a:schemeClr val="dk1"/>
              </a:solidFill>
              <a:latin typeface="Proxima Nova Semibold"/>
              <a:ea typeface="Proxima Nova Semibold"/>
              <a:cs typeface="Proxima Nova Semibold"/>
              <a:sym typeface="Proxima Nova Semibold"/>
            </a:endParaRPr>
          </a:p>
          <a:p>
            <a:pPr marL="0" marR="0" lvl="0" indent="0" algn="l" rtl="0">
              <a:spcBef>
                <a:spcPts val="0"/>
              </a:spcBef>
              <a:spcAft>
                <a:spcPts val="0"/>
              </a:spcAft>
              <a:buNone/>
            </a:pPr>
            <a:endParaRPr sz="1800" dirty="0">
              <a:solidFill>
                <a:srgbClr val="FDBC3B"/>
              </a:solidFill>
              <a:latin typeface="Proxima Nova"/>
              <a:ea typeface="Proxima Nova"/>
              <a:cs typeface="Proxima Nova"/>
              <a:sym typeface="Proxima Nova"/>
            </a:endParaRPr>
          </a:p>
        </p:txBody>
      </p:sp>
      <p:pic>
        <p:nvPicPr>
          <p:cNvPr id="143" name="Google Shape;143;p18"/>
          <p:cNvPicPr preferRelativeResize="0"/>
          <p:nvPr/>
        </p:nvPicPr>
        <p:blipFill>
          <a:blip r:embed="rId4">
            <a:alphaModFix/>
          </a:blip>
          <a:stretch>
            <a:fillRect/>
          </a:stretch>
        </p:blipFill>
        <p:spPr>
          <a:xfrm>
            <a:off x="5376274" y="452270"/>
            <a:ext cx="6699300" cy="5953466"/>
          </a:xfrm>
          <a:prstGeom prst="rect">
            <a:avLst/>
          </a:prstGeom>
          <a:noFill/>
          <a:ln>
            <a:noFill/>
          </a:ln>
        </p:spPr>
      </p:pic>
      <p:sp>
        <p:nvSpPr>
          <p:cNvPr id="144" name="Google Shape;144;p18"/>
          <p:cNvSpPr/>
          <p:nvPr/>
        </p:nvSpPr>
        <p:spPr>
          <a:xfrm>
            <a:off x="2160050" y="4957051"/>
            <a:ext cx="3371100" cy="537000"/>
          </a:xfrm>
          <a:prstGeom prst="rect">
            <a:avLst/>
          </a:prstGeom>
          <a:solidFill>
            <a:srgbClr val="7BAF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18"/>
          <p:cNvSpPr txBox="1"/>
          <p:nvPr/>
        </p:nvSpPr>
        <p:spPr>
          <a:xfrm>
            <a:off x="2160050" y="5010000"/>
            <a:ext cx="33711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dirty="0">
                <a:solidFill>
                  <a:srgbClr val="00468B"/>
                </a:solidFill>
                <a:latin typeface="Proxima Nova"/>
                <a:ea typeface="Proxima Nova"/>
                <a:cs typeface="Proxima Nova"/>
                <a:sym typeface="Proxima Nova"/>
              </a:rPr>
              <a:t>SAMPLE STUDENT EVALUATION</a:t>
            </a:r>
            <a:endParaRPr sz="1600" b="1" dirty="0">
              <a:solidFill>
                <a:srgbClr val="00468B"/>
              </a:solidFill>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51" name="Google Shape;151;p19" descr="Shape, rectangle&#10;&#10;Description automatically generated"/>
          <p:cNvPicPr preferRelativeResize="0">
            <a:picLocks noGrp="1"/>
          </p:cNvPicPr>
          <p:nvPr>
            <p:ph type="body" idx="1"/>
          </p:nvPr>
        </p:nvPicPr>
        <p:blipFill rotWithShape="1">
          <a:blip r:embed="rId3">
            <a:alphaModFix/>
          </a:blip>
          <a:srcRect/>
          <a:stretch/>
        </p:blipFill>
        <p:spPr>
          <a:xfrm rot="10800000">
            <a:off x="0" y="0"/>
            <a:ext cx="12192000" cy="6858000"/>
          </a:xfrm>
          <a:prstGeom prst="rect">
            <a:avLst/>
          </a:prstGeom>
          <a:noFill/>
          <a:ln>
            <a:noFill/>
          </a:ln>
        </p:spPr>
      </p:pic>
      <p:sp>
        <p:nvSpPr>
          <p:cNvPr id="152" name="Google Shape;152;p19"/>
          <p:cNvSpPr/>
          <p:nvPr/>
        </p:nvSpPr>
        <p:spPr>
          <a:xfrm>
            <a:off x="378940" y="316541"/>
            <a:ext cx="6699422"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7AAFD3"/>
                </a:solidFill>
                <a:latin typeface="Proxima Nova Semibold"/>
                <a:ea typeface="Proxima Nova Semibold"/>
                <a:cs typeface="Proxima Nova Semibold"/>
                <a:sym typeface="Proxima Nova Semibold"/>
              </a:rPr>
              <a:t>VALUABLE HANDS-ON LEARNING</a:t>
            </a:r>
            <a:endParaRPr sz="3200" b="1">
              <a:solidFill>
                <a:srgbClr val="7AAFD3"/>
              </a:solidFill>
              <a:latin typeface="Proxima Nova Semibold"/>
              <a:ea typeface="Proxima Nova Semibold"/>
              <a:cs typeface="Proxima Nova Semibold"/>
              <a:sym typeface="Proxima Nova Semibold"/>
            </a:endParaRPr>
          </a:p>
        </p:txBody>
      </p:sp>
      <p:cxnSp>
        <p:nvCxnSpPr>
          <p:cNvPr id="153" name="Google Shape;153;p19"/>
          <p:cNvCxnSpPr/>
          <p:nvPr/>
        </p:nvCxnSpPr>
        <p:spPr>
          <a:xfrm>
            <a:off x="628135" y="951664"/>
            <a:ext cx="6345900" cy="2400"/>
          </a:xfrm>
          <a:prstGeom prst="straightConnector1">
            <a:avLst/>
          </a:prstGeom>
          <a:noFill/>
          <a:ln w="76200" cap="rnd" cmpd="sng">
            <a:solidFill>
              <a:srgbClr val="D8D8D8"/>
            </a:solidFill>
            <a:prstDash val="dot"/>
            <a:miter lim="800000"/>
            <a:headEnd type="none" w="sm" len="sm"/>
            <a:tailEnd type="none" w="sm" len="sm"/>
          </a:ln>
        </p:spPr>
      </p:cxnSp>
      <p:sp>
        <p:nvSpPr>
          <p:cNvPr id="154" name="Google Shape;154;p19"/>
          <p:cNvSpPr/>
          <p:nvPr/>
        </p:nvSpPr>
        <p:spPr>
          <a:xfrm>
            <a:off x="1" y="1413881"/>
            <a:ext cx="5906530" cy="2719580"/>
          </a:xfrm>
          <a:prstGeom prst="rect">
            <a:avLst/>
          </a:prstGeom>
          <a:solidFill>
            <a:srgbClr val="7BAFD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5" name="Google Shape;155;p19" descr="A picture containing water sport, sport, swimming, ocean floor&#10;&#10;Description automatically generated"/>
          <p:cNvPicPr preferRelativeResize="0"/>
          <p:nvPr/>
        </p:nvPicPr>
        <p:blipFill rotWithShape="1">
          <a:blip r:embed="rId4">
            <a:alphaModFix/>
          </a:blip>
          <a:srcRect/>
          <a:stretch/>
        </p:blipFill>
        <p:spPr>
          <a:xfrm>
            <a:off x="5906531" y="2817341"/>
            <a:ext cx="6285469" cy="4040659"/>
          </a:xfrm>
          <a:prstGeom prst="rect">
            <a:avLst/>
          </a:prstGeom>
          <a:noFill/>
          <a:ln>
            <a:noFill/>
          </a:ln>
        </p:spPr>
      </p:pic>
      <p:sp>
        <p:nvSpPr>
          <p:cNvPr id="156" name="Google Shape;156;p19"/>
          <p:cNvSpPr/>
          <p:nvPr/>
        </p:nvSpPr>
        <p:spPr>
          <a:xfrm>
            <a:off x="7597346" y="1649638"/>
            <a:ext cx="6096000"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lt1"/>
                </a:solidFill>
                <a:latin typeface="Proxima Nova"/>
                <a:ea typeface="Proxima Nova"/>
                <a:cs typeface="Proxima Nova"/>
                <a:sym typeface="Proxima Nova"/>
              </a:rPr>
              <a:t>have 3 or more hands-on learning </a:t>
            </a:r>
            <a:endParaRPr/>
          </a:p>
          <a:p>
            <a:pPr marL="0" marR="0" lvl="0" indent="0" algn="l" rtl="0">
              <a:spcBef>
                <a:spcPts val="0"/>
              </a:spcBef>
              <a:spcAft>
                <a:spcPts val="0"/>
              </a:spcAft>
              <a:buNone/>
            </a:pPr>
            <a:r>
              <a:rPr lang="en-US" sz="2000">
                <a:solidFill>
                  <a:schemeClr val="lt1"/>
                </a:solidFill>
                <a:latin typeface="Proxima Nova"/>
                <a:ea typeface="Proxima Nova"/>
                <a:cs typeface="Proxima Nova"/>
                <a:sym typeface="Proxima Nova"/>
              </a:rPr>
              <a:t>experiences by the time they graduate</a:t>
            </a:r>
            <a:endParaRPr sz="2000">
              <a:solidFill>
                <a:schemeClr val="lt1"/>
              </a:solidFill>
              <a:latin typeface="Proxima Nova"/>
              <a:ea typeface="Proxima Nova"/>
              <a:cs typeface="Proxima Nova"/>
              <a:sym typeface="Proxima Nova"/>
            </a:endParaRPr>
          </a:p>
        </p:txBody>
      </p:sp>
      <p:sp>
        <p:nvSpPr>
          <p:cNvPr id="157" name="Google Shape;157;p19"/>
          <p:cNvSpPr/>
          <p:nvPr/>
        </p:nvSpPr>
        <p:spPr>
          <a:xfrm>
            <a:off x="5777643" y="1541916"/>
            <a:ext cx="1819703" cy="92333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5400" b="1">
                <a:solidFill>
                  <a:srgbClr val="FDBC3B"/>
                </a:solidFill>
                <a:latin typeface="Proxima Nova"/>
                <a:ea typeface="Proxima Nova"/>
                <a:cs typeface="Proxima Nova"/>
                <a:sym typeface="Proxima Nova"/>
              </a:rPr>
              <a:t>93%</a:t>
            </a:r>
            <a:endParaRPr sz="5400">
              <a:solidFill>
                <a:srgbClr val="FDBC3B"/>
              </a:solidFill>
              <a:latin typeface="Proxima Nova"/>
              <a:ea typeface="Proxima Nova"/>
              <a:cs typeface="Proxima Nova"/>
              <a:sym typeface="Proxima Nova"/>
            </a:endParaRPr>
          </a:p>
        </p:txBody>
      </p:sp>
      <p:sp>
        <p:nvSpPr>
          <p:cNvPr id="158" name="Google Shape;158;p19"/>
          <p:cNvSpPr/>
          <p:nvPr/>
        </p:nvSpPr>
        <p:spPr>
          <a:xfrm>
            <a:off x="201899" y="1686482"/>
            <a:ext cx="3387466"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00458C"/>
                </a:solidFill>
                <a:latin typeface="Proxima Nova"/>
                <a:ea typeface="Proxima Nova"/>
                <a:cs typeface="Proxima Nova"/>
                <a:sym typeface="Proxima Nova"/>
              </a:rPr>
              <a:t>INDEPENDENT STUDY PROJECTS</a:t>
            </a:r>
            <a:endParaRPr sz="1600">
              <a:solidFill>
                <a:srgbClr val="00458C"/>
              </a:solidFill>
              <a:latin typeface="Proxima Nova"/>
              <a:ea typeface="Proxima Nova"/>
              <a:cs typeface="Proxima Nova"/>
              <a:sym typeface="Proxima Nova"/>
            </a:endParaRPr>
          </a:p>
        </p:txBody>
      </p:sp>
      <p:sp>
        <p:nvSpPr>
          <p:cNvPr id="159" name="Google Shape;159;p19"/>
          <p:cNvSpPr/>
          <p:nvPr/>
        </p:nvSpPr>
        <p:spPr>
          <a:xfrm>
            <a:off x="591494" y="2092842"/>
            <a:ext cx="6096000" cy="201593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dirty="0">
                <a:solidFill>
                  <a:schemeClr val="lt1"/>
                </a:solidFill>
                <a:latin typeface="Proxima Nova Semibold"/>
                <a:ea typeface="Proxima Nova Semibold"/>
                <a:cs typeface="Proxima Nova Semibold"/>
                <a:sym typeface="Proxima Nova Semibold"/>
              </a:rPr>
              <a:t>Honduras Coral Reef Project</a:t>
            </a:r>
            <a:endParaRPr dirty="0"/>
          </a:p>
          <a:p>
            <a:pPr marL="0" marR="0" lvl="0" indent="0" algn="l" rtl="0">
              <a:spcBef>
                <a:spcPts val="0"/>
              </a:spcBef>
              <a:spcAft>
                <a:spcPts val="0"/>
              </a:spcAft>
              <a:buNone/>
            </a:pPr>
            <a:endParaRPr sz="1050" dirty="0">
              <a:solidFill>
                <a:schemeClr val="dk1"/>
              </a:solidFill>
              <a:latin typeface="Proxima Nova Semibold"/>
              <a:ea typeface="Proxima Nova Semibold"/>
              <a:cs typeface="Proxima Nova Semibold"/>
              <a:sym typeface="Proxima Nova Semibold"/>
            </a:endParaRPr>
          </a:p>
          <a:p>
            <a:pPr marL="0" marR="0" lvl="0" indent="0" algn="l" rtl="0">
              <a:spcBef>
                <a:spcPts val="0"/>
              </a:spcBef>
              <a:spcAft>
                <a:spcPts val="0"/>
              </a:spcAft>
              <a:buNone/>
            </a:pPr>
            <a:r>
              <a:rPr lang="en-US" sz="1400" dirty="0">
                <a:solidFill>
                  <a:srgbClr val="00468B"/>
                </a:solidFill>
                <a:latin typeface="Proxima Nova Semibold"/>
                <a:ea typeface="Proxima Nova Semibold"/>
                <a:cs typeface="Proxima Nova Semibold"/>
                <a:sym typeface="Proxima Nova Semibold"/>
              </a:rPr>
              <a:t>Nicholas </a:t>
            </a:r>
            <a:r>
              <a:rPr lang="en-US" sz="1400" dirty="0" err="1">
                <a:solidFill>
                  <a:srgbClr val="00468B"/>
                </a:solidFill>
                <a:latin typeface="Proxima Nova Semibold"/>
                <a:ea typeface="Proxima Nova Semibold"/>
                <a:cs typeface="Proxima Nova Semibold"/>
                <a:sym typeface="Proxima Nova Semibold"/>
              </a:rPr>
              <a:t>Pracko</a:t>
            </a:r>
            <a:r>
              <a:rPr lang="en-US" sz="1400" dirty="0">
                <a:solidFill>
                  <a:srgbClr val="00468B"/>
                </a:solidFill>
                <a:latin typeface="Proxima Nova Semibold"/>
                <a:ea typeface="Proxima Nova Semibold"/>
                <a:cs typeface="Proxima Nova Semibold"/>
                <a:sym typeface="Proxima Nova Semibold"/>
              </a:rPr>
              <a:t>, LGBTQ+ Intergenerational Conversations</a:t>
            </a:r>
            <a:endParaRPr dirty="0"/>
          </a:p>
          <a:p>
            <a:pPr marL="0" marR="0" lvl="0" indent="0" algn="l" rtl="0">
              <a:spcBef>
                <a:spcPts val="0"/>
              </a:spcBef>
              <a:spcAft>
                <a:spcPts val="0"/>
              </a:spcAft>
              <a:buNone/>
            </a:pPr>
            <a:endParaRPr sz="900" dirty="0">
              <a:solidFill>
                <a:schemeClr val="lt1"/>
              </a:solidFill>
              <a:latin typeface="Proxima Nova Semibold"/>
              <a:ea typeface="Proxima Nova Semibold"/>
              <a:cs typeface="Proxima Nova Semibold"/>
              <a:sym typeface="Proxima Nova Semibold"/>
            </a:endParaRPr>
          </a:p>
          <a:p>
            <a:pPr marL="0" marR="0" lvl="0" indent="0" algn="l" rtl="0">
              <a:spcBef>
                <a:spcPts val="0"/>
              </a:spcBef>
              <a:spcAft>
                <a:spcPts val="0"/>
              </a:spcAft>
              <a:buNone/>
            </a:pPr>
            <a:r>
              <a:rPr lang="en-US" sz="1400" dirty="0">
                <a:solidFill>
                  <a:schemeClr val="lt1"/>
                </a:solidFill>
                <a:latin typeface="Proxima Nova Semibold"/>
                <a:ea typeface="Proxima Nova Semibold"/>
                <a:cs typeface="Proxima Nova Semibold"/>
                <a:sym typeface="Proxima Nova Semibold"/>
              </a:rPr>
              <a:t>Toni </a:t>
            </a:r>
            <a:r>
              <a:rPr lang="en-US" sz="1400" dirty="0">
                <a:solidFill>
                  <a:schemeClr val="lt1"/>
                </a:solidFill>
                <a:latin typeface="Arial" panose="020B0604020202020204" pitchFamily="34" charset="0"/>
                <a:ea typeface="Proxima Nova Semibold"/>
                <a:cs typeface="Arial" panose="020B0604020202020204" pitchFamily="34" charset="0"/>
                <a:sym typeface="Proxima Nova Semibold"/>
              </a:rPr>
              <a:t>Ginsberg-</a:t>
            </a:r>
            <a:r>
              <a:rPr lang="en-US" sz="1400" dirty="0" err="1">
                <a:solidFill>
                  <a:schemeClr val="lt1"/>
                </a:solidFill>
                <a:latin typeface="Arial" panose="020B0604020202020204" pitchFamily="34" charset="0"/>
                <a:ea typeface="Proxima Nova Semibold"/>
                <a:cs typeface="Arial" panose="020B0604020202020204" pitchFamily="34" charset="0"/>
                <a:sym typeface="Proxima Nova Semibold"/>
              </a:rPr>
              <a:t>Klemmt</a:t>
            </a:r>
            <a:r>
              <a:rPr lang="en-US" sz="1400" dirty="0">
                <a:solidFill>
                  <a:schemeClr val="lt1"/>
                </a:solidFill>
                <a:latin typeface="Proxima Nova Semibold"/>
                <a:ea typeface="Proxima Nova Semibold"/>
                <a:cs typeface="Proxima Nova Semibold"/>
                <a:sym typeface="Proxima Nova Semibold"/>
              </a:rPr>
              <a:t> </a:t>
            </a:r>
            <a:r>
              <a:rPr lang="en-US" sz="1400" dirty="0" err="1">
                <a:solidFill>
                  <a:schemeClr val="lt1"/>
                </a:solidFill>
                <a:latin typeface="Proxima Nova Semibold"/>
                <a:ea typeface="Proxima Nova Semibold"/>
                <a:cs typeface="Proxima Nova Semibold"/>
                <a:sym typeface="Proxima Nova Semibold"/>
              </a:rPr>
              <a:t>GismoPower</a:t>
            </a:r>
            <a:r>
              <a:rPr lang="en-US" sz="1400" dirty="0">
                <a:solidFill>
                  <a:schemeClr val="lt1"/>
                </a:solidFill>
                <a:latin typeface="Proxima Nova Semibold"/>
                <a:ea typeface="Proxima Nova Semibold"/>
                <a:cs typeface="Proxima Nova Semibold"/>
                <a:sym typeface="Proxima Nova Semibold"/>
              </a:rPr>
              <a:t> Solar Carport </a:t>
            </a:r>
            <a:endParaRPr dirty="0"/>
          </a:p>
          <a:p>
            <a:pPr marL="0" marR="0" lvl="0" indent="0" algn="l" rtl="0">
              <a:spcBef>
                <a:spcPts val="0"/>
              </a:spcBef>
              <a:spcAft>
                <a:spcPts val="0"/>
              </a:spcAft>
              <a:buNone/>
            </a:pPr>
            <a:r>
              <a:rPr lang="en-US" sz="1400" dirty="0">
                <a:solidFill>
                  <a:schemeClr val="lt1"/>
                </a:solidFill>
                <a:latin typeface="Proxima Nova Semibold"/>
                <a:ea typeface="Proxima Nova Semibold"/>
                <a:cs typeface="Proxima Nova Semibold"/>
                <a:sym typeface="Proxima Nova Semibold"/>
              </a:rPr>
              <a:t>won </a:t>
            </a:r>
            <a:r>
              <a:rPr lang="en-US" sz="1400" dirty="0" err="1">
                <a:solidFill>
                  <a:schemeClr val="lt1"/>
                </a:solidFill>
                <a:latin typeface="Proxima Nova Semibold"/>
                <a:ea typeface="Proxima Nova Semibold"/>
                <a:cs typeface="Proxima Nova Semibold"/>
                <a:sym typeface="Proxima Nova Semibold"/>
              </a:rPr>
              <a:t>Ozy</a:t>
            </a:r>
            <a:r>
              <a:rPr lang="en-US" sz="1400" dirty="0">
                <a:solidFill>
                  <a:schemeClr val="lt1"/>
                </a:solidFill>
                <a:latin typeface="Proxima Nova Semibold"/>
                <a:ea typeface="Proxima Nova Semibold"/>
                <a:cs typeface="Proxima Nova Semibold"/>
                <a:sym typeface="Proxima Nova Semibold"/>
              </a:rPr>
              <a:t> Genius Award</a:t>
            </a:r>
            <a:endParaRPr dirty="0"/>
          </a:p>
          <a:p>
            <a:pPr marL="0" marR="0" lvl="0" indent="0" algn="l" rtl="0">
              <a:spcBef>
                <a:spcPts val="0"/>
              </a:spcBef>
              <a:spcAft>
                <a:spcPts val="0"/>
              </a:spcAft>
              <a:buNone/>
            </a:pPr>
            <a:endParaRPr sz="1050" dirty="0">
              <a:solidFill>
                <a:srgbClr val="A9DAF2"/>
              </a:solidFill>
              <a:latin typeface="Proxima Nova Semibold"/>
              <a:ea typeface="Proxima Nova Semibold"/>
              <a:cs typeface="Proxima Nova Semibold"/>
              <a:sym typeface="Proxima Nova Semibold"/>
            </a:endParaRPr>
          </a:p>
          <a:p>
            <a:pPr marL="0" marR="0" lvl="0" indent="0" algn="l" rtl="0">
              <a:spcBef>
                <a:spcPts val="0"/>
              </a:spcBef>
              <a:spcAft>
                <a:spcPts val="0"/>
              </a:spcAft>
              <a:buNone/>
            </a:pPr>
            <a:r>
              <a:rPr lang="en-US" sz="1400" dirty="0">
                <a:solidFill>
                  <a:srgbClr val="00468B"/>
                </a:solidFill>
                <a:latin typeface="Proxima Nova Semibold"/>
                <a:ea typeface="Proxima Nova Semibold"/>
                <a:cs typeface="Proxima Nova Semibold"/>
                <a:sym typeface="Proxima Nova Semibold"/>
              </a:rPr>
              <a:t>Dance For Parkinson’s ISP</a:t>
            </a:r>
            <a:endParaRPr dirty="0"/>
          </a:p>
          <a:p>
            <a:pPr marL="0" marR="0" lvl="0" indent="0" algn="l" rtl="0">
              <a:spcBef>
                <a:spcPts val="0"/>
              </a:spcBef>
              <a:spcAft>
                <a:spcPts val="0"/>
              </a:spcAft>
              <a:buNone/>
            </a:pPr>
            <a:endParaRPr sz="1050" dirty="0">
              <a:solidFill>
                <a:schemeClr val="lt1"/>
              </a:solidFill>
              <a:latin typeface="Proxima Nova Semibold"/>
              <a:ea typeface="Proxima Nova Semibold"/>
              <a:cs typeface="Proxima Nova Semibold"/>
              <a:sym typeface="Proxima Nova Semibold"/>
            </a:endParaRPr>
          </a:p>
          <a:p>
            <a:pPr marL="0" marR="0" lvl="0" indent="0" algn="l" rtl="0">
              <a:spcBef>
                <a:spcPts val="0"/>
              </a:spcBef>
              <a:spcAft>
                <a:spcPts val="0"/>
              </a:spcAft>
              <a:buNone/>
            </a:pPr>
            <a:r>
              <a:rPr lang="en-US" sz="1400" dirty="0">
                <a:solidFill>
                  <a:schemeClr val="lt1"/>
                </a:solidFill>
                <a:latin typeface="Proxima Nova Semibold"/>
                <a:ea typeface="Proxima Nova Semibold"/>
                <a:cs typeface="Proxima Nova Semibold"/>
                <a:sym typeface="Proxima Nova Semibold"/>
              </a:rPr>
              <a:t>Birding New College</a:t>
            </a:r>
            <a:endParaRPr sz="1400" dirty="0">
              <a:solidFill>
                <a:schemeClr val="lt1"/>
              </a:solidFill>
              <a:latin typeface="Proxima Nova Semibold"/>
              <a:ea typeface="Proxima Nova Semibold"/>
              <a:cs typeface="Proxima Nova Semibold"/>
              <a:sym typeface="Proxima Nova Semibold"/>
            </a:endParaRPr>
          </a:p>
        </p:txBody>
      </p:sp>
      <p:sp>
        <p:nvSpPr>
          <p:cNvPr id="160" name="Google Shape;160;p19"/>
          <p:cNvSpPr/>
          <p:nvPr/>
        </p:nvSpPr>
        <p:spPr>
          <a:xfrm>
            <a:off x="256147" y="4409461"/>
            <a:ext cx="3126177"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7BAFD4"/>
                </a:solidFill>
                <a:latin typeface="Proxima Nova"/>
                <a:ea typeface="Proxima Nova"/>
                <a:cs typeface="Proxima Nova"/>
                <a:sym typeface="Proxima Nova"/>
              </a:rPr>
              <a:t>SENIOR CAPSTONE PROJECTS</a:t>
            </a:r>
            <a:endParaRPr/>
          </a:p>
          <a:p>
            <a:pPr marL="0" marR="0" lvl="0" indent="0" algn="l" rtl="0">
              <a:spcBef>
                <a:spcPts val="0"/>
              </a:spcBef>
              <a:spcAft>
                <a:spcPts val="0"/>
              </a:spcAft>
              <a:buNone/>
            </a:pPr>
            <a:endParaRPr sz="1600" b="1">
              <a:solidFill>
                <a:srgbClr val="7BAFD4"/>
              </a:solidFill>
              <a:latin typeface="Proxima Nova"/>
              <a:ea typeface="Proxima Nova"/>
              <a:cs typeface="Proxima Nova"/>
              <a:sym typeface="Proxima Nova"/>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600">
              <a:solidFill>
                <a:srgbClr val="7BAFD4"/>
              </a:solidFill>
              <a:latin typeface="Proxima Nova"/>
              <a:ea typeface="Proxima Nova"/>
              <a:cs typeface="Proxima Nova"/>
              <a:sym typeface="Proxima Nova"/>
            </a:endParaRPr>
          </a:p>
        </p:txBody>
      </p:sp>
      <p:sp>
        <p:nvSpPr>
          <p:cNvPr id="161" name="Google Shape;161;p19"/>
          <p:cNvSpPr/>
          <p:nvPr/>
        </p:nvSpPr>
        <p:spPr>
          <a:xfrm>
            <a:off x="591494" y="4931408"/>
            <a:ext cx="6285468" cy="17312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dirty="0">
                <a:solidFill>
                  <a:schemeClr val="lt1"/>
                </a:solidFill>
                <a:latin typeface="Proxima Nova Extrabold"/>
                <a:ea typeface="Proxima Nova Extrabold"/>
                <a:cs typeface="Proxima Nova Extrabold"/>
                <a:sym typeface="Proxima Nova Extrabold"/>
              </a:rPr>
              <a:t>Interpretations of Folk</a:t>
            </a:r>
            <a:r>
              <a:rPr lang="en-US" sz="1400" b="1" dirty="0">
                <a:solidFill>
                  <a:schemeClr val="lt1"/>
                </a:solidFill>
                <a:latin typeface="Proxima Nova"/>
                <a:ea typeface="Proxima Nova"/>
                <a:cs typeface="Proxima Nova"/>
                <a:sym typeface="Proxima Nova"/>
              </a:rPr>
              <a:t>: </a:t>
            </a:r>
            <a:r>
              <a:rPr lang="en-US" sz="1400" b="1" dirty="0">
                <a:solidFill>
                  <a:schemeClr val="lt1"/>
                </a:solidFill>
                <a:latin typeface="Proxima Nova Semibold"/>
                <a:ea typeface="Proxima Nova Semibold"/>
                <a:cs typeface="Proxima Nova Semibold"/>
                <a:sym typeface="Proxima Nova Semibold"/>
              </a:rPr>
              <a:t>Representing the Working Class and </a:t>
            </a:r>
            <a:endParaRPr dirty="0"/>
          </a:p>
          <a:p>
            <a:pPr marL="0" marR="0" lvl="0" indent="0" algn="l" rtl="0">
              <a:spcBef>
                <a:spcPts val="0"/>
              </a:spcBef>
              <a:spcAft>
                <a:spcPts val="0"/>
              </a:spcAft>
              <a:buNone/>
            </a:pPr>
            <a:r>
              <a:rPr lang="en-US" sz="1400" b="1" dirty="0">
                <a:solidFill>
                  <a:schemeClr val="lt1"/>
                </a:solidFill>
                <a:latin typeface="Proxima Nova Semibold"/>
                <a:ea typeface="Proxima Nova Semibold"/>
                <a:cs typeface="Proxima Nova Semibold"/>
                <a:sym typeface="Proxima Nova Semibold"/>
              </a:rPr>
              <a:t>Outside Art Through Instrument Design</a:t>
            </a:r>
            <a:endParaRPr dirty="0"/>
          </a:p>
          <a:p>
            <a:pPr marL="0" marR="0" lvl="0" indent="0" algn="l" rtl="0">
              <a:spcBef>
                <a:spcPts val="0"/>
              </a:spcBef>
              <a:spcAft>
                <a:spcPts val="0"/>
              </a:spcAft>
              <a:buNone/>
            </a:pPr>
            <a:endParaRPr sz="1050" dirty="0">
              <a:solidFill>
                <a:schemeClr val="dk1"/>
              </a:solidFill>
              <a:latin typeface="Proxima Nova Semibold"/>
              <a:ea typeface="Proxima Nova Semibold"/>
              <a:cs typeface="Proxima Nova Semibold"/>
              <a:sym typeface="Proxima Nova Semibold"/>
            </a:endParaRPr>
          </a:p>
          <a:p>
            <a:pPr marL="0" marR="0" lvl="0" indent="0" algn="l" rtl="0">
              <a:spcBef>
                <a:spcPts val="0"/>
              </a:spcBef>
              <a:spcAft>
                <a:spcPts val="0"/>
              </a:spcAft>
              <a:buNone/>
            </a:pPr>
            <a:r>
              <a:rPr lang="en-US" sz="1400" b="1" dirty="0">
                <a:solidFill>
                  <a:srgbClr val="A3CEE5"/>
                </a:solidFill>
                <a:latin typeface="Arial" panose="020B0604020202020204" pitchFamily="34" charset="0"/>
                <a:ea typeface="Proxima Nova Extrabold"/>
                <a:cs typeface="Arial" panose="020B0604020202020204" pitchFamily="34" charset="0"/>
                <a:sym typeface="Proxima Nova Extrabold"/>
              </a:rPr>
              <a:t>Sarasota</a:t>
            </a:r>
            <a:r>
              <a:rPr lang="en-US" sz="1400" b="1" dirty="0">
                <a:solidFill>
                  <a:srgbClr val="A3CEE5"/>
                </a:solidFill>
                <a:latin typeface="Proxima Nova Extrabold"/>
                <a:ea typeface="Proxima Nova Extrabold"/>
                <a:cs typeface="Proxima Nova Extrabold"/>
                <a:sym typeface="Proxima Nova Extrabold"/>
              </a:rPr>
              <a:t> Bay</a:t>
            </a:r>
            <a:r>
              <a:rPr lang="en-US" sz="1400" b="1" dirty="0">
                <a:solidFill>
                  <a:srgbClr val="A3CEE5"/>
                </a:solidFill>
                <a:latin typeface="Proxima Nova"/>
                <a:ea typeface="Proxima Nova"/>
                <a:cs typeface="Proxima Nova"/>
                <a:sym typeface="Proxima Nova"/>
              </a:rPr>
              <a:t>: </a:t>
            </a:r>
            <a:r>
              <a:rPr lang="en-US" sz="1400" b="1" dirty="0">
                <a:solidFill>
                  <a:srgbClr val="A3CEE5"/>
                </a:solidFill>
                <a:latin typeface="Proxima Nova Semibold"/>
                <a:ea typeface="Proxima Nova Semibold"/>
                <a:cs typeface="Proxima Nova Semibold"/>
                <a:sym typeface="Proxima Nova Semibold"/>
              </a:rPr>
              <a:t>A </a:t>
            </a:r>
            <a:r>
              <a:rPr lang="en-US" sz="1400" b="1" dirty="0">
                <a:solidFill>
                  <a:srgbClr val="A3CEE5"/>
                </a:solidFill>
                <a:latin typeface="Arial" panose="020B0604020202020204" pitchFamily="34" charset="0"/>
                <a:ea typeface="Proxima Nova Semibold"/>
                <a:cs typeface="Arial" panose="020B0604020202020204" pitchFamily="34" charset="0"/>
                <a:sym typeface="Proxima Nova Semibold"/>
              </a:rPr>
              <a:t>Newly</a:t>
            </a:r>
            <a:r>
              <a:rPr lang="en-US" sz="1400" b="1" dirty="0">
                <a:solidFill>
                  <a:srgbClr val="A3CEE5"/>
                </a:solidFill>
                <a:latin typeface="Proxima Nova Semibold"/>
                <a:ea typeface="Proxima Nova Semibold"/>
                <a:cs typeface="Proxima Nova Semibold"/>
                <a:sym typeface="Proxima Nova Semibold"/>
              </a:rPr>
              <a:t> Defined Nursery Area for Blacktip </a:t>
            </a:r>
            <a:endParaRPr dirty="0"/>
          </a:p>
          <a:p>
            <a:pPr marL="0" marR="0" lvl="0" indent="0" algn="l" rtl="0">
              <a:spcBef>
                <a:spcPts val="0"/>
              </a:spcBef>
              <a:spcAft>
                <a:spcPts val="0"/>
              </a:spcAft>
              <a:buNone/>
            </a:pPr>
            <a:r>
              <a:rPr lang="en-US" sz="1400" b="1" dirty="0">
                <a:solidFill>
                  <a:srgbClr val="A3CEE5"/>
                </a:solidFill>
                <a:latin typeface="Proxima Nova Semibold"/>
                <a:ea typeface="Proxima Nova Semibold"/>
                <a:cs typeface="Proxima Nova Semibold"/>
                <a:sym typeface="Proxima Nova Semibold"/>
              </a:rPr>
              <a:t>Sharks on the Gulf Coast of Florida</a:t>
            </a:r>
            <a:endParaRPr dirty="0"/>
          </a:p>
          <a:p>
            <a:pPr marL="0" marR="0" lvl="0" indent="0" algn="l" rtl="0">
              <a:spcBef>
                <a:spcPts val="0"/>
              </a:spcBef>
              <a:spcAft>
                <a:spcPts val="0"/>
              </a:spcAft>
              <a:buNone/>
            </a:pPr>
            <a:endParaRPr sz="1050" dirty="0">
              <a:solidFill>
                <a:schemeClr val="dk1"/>
              </a:solidFill>
              <a:latin typeface="Proxima Nova Semibold"/>
              <a:ea typeface="Proxima Nova Semibold"/>
              <a:cs typeface="Proxima Nova Semibold"/>
              <a:sym typeface="Proxima Nova Semibold"/>
            </a:endParaRPr>
          </a:p>
          <a:p>
            <a:pPr marL="0" marR="0" lvl="0" indent="0" algn="l" rtl="0">
              <a:spcBef>
                <a:spcPts val="0"/>
              </a:spcBef>
              <a:spcAft>
                <a:spcPts val="0"/>
              </a:spcAft>
              <a:buNone/>
            </a:pPr>
            <a:r>
              <a:rPr lang="en-US" sz="1400" b="1" dirty="0">
                <a:solidFill>
                  <a:schemeClr val="lt1"/>
                </a:solidFill>
                <a:latin typeface="Proxima Nova Extrabold"/>
                <a:ea typeface="Proxima Nova Extrabold"/>
                <a:cs typeface="Proxima Nova Extrabold"/>
                <a:sym typeface="Proxima Nova Extrabold"/>
              </a:rPr>
              <a:t>Cultural </a:t>
            </a:r>
            <a:r>
              <a:rPr lang="en-US" sz="1400" b="1" dirty="0">
                <a:solidFill>
                  <a:schemeClr val="lt1"/>
                </a:solidFill>
                <a:latin typeface="Arial" panose="020B0604020202020204" pitchFamily="34" charset="0"/>
                <a:ea typeface="Proxima Nova Extrabold"/>
                <a:cs typeface="Arial" panose="020B0604020202020204" pitchFamily="34" charset="0"/>
                <a:sym typeface="Proxima Nova Extrabold"/>
              </a:rPr>
              <a:t>Gentrification</a:t>
            </a:r>
            <a:r>
              <a:rPr lang="en-US" sz="1400" b="1" dirty="0">
                <a:solidFill>
                  <a:schemeClr val="lt1"/>
                </a:solidFill>
                <a:latin typeface="Proxima Nova"/>
                <a:ea typeface="Proxima Nova"/>
                <a:cs typeface="Proxima Nova"/>
                <a:sym typeface="Proxima Nova"/>
              </a:rPr>
              <a:t>: </a:t>
            </a:r>
            <a:r>
              <a:rPr lang="en-US" sz="1400" b="1" dirty="0">
                <a:solidFill>
                  <a:schemeClr val="lt1"/>
                </a:solidFill>
                <a:latin typeface="Proxima Nova Semibold"/>
                <a:ea typeface="Proxima Nova Semibold"/>
                <a:cs typeface="Proxima Nova Semibold"/>
                <a:sym typeface="Proxima Nova Semibold"/>
              </a:rPr>
              <a:t>Hip-Hop &amp; Racial </a:t>
            </a:r>
            <a:endParaRPr dirty="0"/>
          </a:p>
          <a:p>
            <a:pPr marL="0" marR="0" lvl="0" indent="0" algn="l" rtl="0">
              <a:spcBef>
                <a:spcPts val="0"/>
              </a:spcBef>
              <a:spcAft>
                <a:spcPts val="0"/>
              </a:spcAft>
              <a:buNone/>
            </a:pPr>
            <a:r>
              <a:rPr lang="en-US" sz="1400" b="1" dirty="0">
                <a:solidFill>
                  <a:schemeClr val="lt1"/>
                </a:solidFill>
                <a:latin typeface="Proxima Nova Semibold"/>
                <a:ea typeface="Proxima Nova Semibold"/>
                <a:cs typeface="Proxima Nova Semibold"/>
                <a:sym typeface="Proxima Nova Semibold"/>
              </a:rPr>
              <a:t>Epistemologies in the U.S. </a:t>
            </a:r>
            <a:endParaRPr sz="1400" b="1" dirty="0">
              <a:solidFill>
                <a:schemeClr val="lt1"/>
              </a:solidFill>
              <a:latin typeface="Proxima Nova Semibold"/>
              <a:ea typeface="Proxima Nova Semibold"/>
              <a:cs typeface="Proxima Nova Semibold"/>
              <a:sym typeface="Proxima Nova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67" name="Google Shape;167;p20" descr="Shape, rectangle&#10;&#10;Description automatically generated"/>
          <p:cNvPicPr preferRelativeResize="0">
            <a:picLocks noGrp="1"/>
          </p:cNvPicPr>
          <p:nvPr>
            <p:ph type="body" idx="1"/>
          </p:nvPr>
        </p:nvPicPr>
        <p:blipFill rotWithShape="1">
          <a:blip r:embed="rId3">
            <a:alphaModFix/>
          </a:blip>
          <a:srcRect/>
          <a:stretch/>
        </p:blipFill>
        <p:spPr>
          <a:xfrm rot="10800000">
            <a:off x="0" y="0"/>
            <a:ext cx="12192000" cy="6858000"/>
          </a:xfrm>
          <a:prstGeom prst="rect">
            <a:avLst/>
          </a:prstGeom>
          <a:noFill/>
          <a:ln>
            <a:noFill/>
          </a:ln>
        </p:spPr>
      </p:pic>
      <p:sp>
        <p:nvSpPr>
          <p:cNvPr id="168" name="Google Shape;168;p20"/>
          <p:cNvSpPr/>
          <p:nvPr/>
        </p:nvSpPr>
        <p:spPr>
          <a:xfrm>
            <a:off x="378950" y="316556"/>
            <a:ext cx="11434200" cy="98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100" b="1">
                <a:solidFill>
                  <a:srgbClr val="7AAFD3"/>
                </a:solidFill>
                <a:latin typeface="Proxima Nova Semibold"/>
                <a:ea typeface="Proxima Nova Semibold"/>
                <a:cs typeface="Proxima Nova Semibold"/>
                <a:sym typeface="Proxima Nova Semibold"/>
              </a:rPr>
              <a:t>STUDY ABROAD &amp; ADDITIONAL LEARNING OPPORTUNITIES</a:t>
            </a:r>
            <a:endParaRPr sz="3100" b="1">
              <a:solidFill>
                <a:srgbClr val="7AAFD3"/>
              </a:solidFill>
              <a:latin typeface="Proxima Nova Semibold"/>
              <a:ea typeface="Proxima Nova Semibold"/>
              <a:cs typeface="Proxima Nova Semibold"/>
              <a:sym typeface="Proxima Nova Semibold"/>
            </a:endParaRPr>
          </a:p>
        </p:txBody>
      </p:sp>
      <p:cxnSp>
        <p:nvCxnSpPr>
          <p:cNvPr id="169" name="Google Shape;169;p20"/>
          <p:cNvCxnSpPr/>
          <p:nvPr/>
        </p:nvCxnSpPr>
        <p:spPr>
          <a:xfrm>
            <a:off x="551935" y="932389"/>
            <a:ext cx="10902000" cy="6300"/>
          </a:xfrm>
          <a:prstGeom prst="straightConnector1">
            <a:avLst/>
          </a:prstGeom>
          <a:noFill/>
          <a:ln w="82550" cap="rnd" cmpd="sng">
            <a:solidFill>
              <a:srgbClr val="D8D8D8"/>
            </a:solidFill>
            <a:prstDash val="dot"/>
            <a:miter lim="800000"/>
            <a:headEnd type="none" w="sm" len="sm"/>
            <a:tailEnd type="none" w="sm" len="sm"/>
          </a:ln>
        </p:spPr>
      </p:cxnSp>
      <p:sp>
        <p:nvSpPr>
          <p:cNvPr id="170" name="Google Shape;170;p20"/>
          <p:cNvSpPr/>
          <p:nvPr/>
        </p:nvSpPr>
        <p:spPr>
          <a:xfrm>
            <a:off x="551926" y="1417687"/>
            <a:ext cx="6096000" cy="4524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rgbClr val="FDBC3B"/>
                </a:solidFill>
                <a:latin typeface="Arial" panose="020B0604020202020204" pitchFamily="34" charset="0"/>
                <a:ea typeface="Proxima Nova"/>
                <a:cs typeface="Arial" panose="020B0604020202020204" pitchFamily="34" charset="0"/>
                <a:sym typeface="Proxima Nova"/>
              </a:rPr>
              <a:t>Study Abroad</a:t>
            </a:r>
            <a:endParaRPr sz="1800" b="1" dirty="0">
              <a:solidFill>
                <a:srgbClr val="FDBC3B"/>
              </a:solidFill>
              <a:latin typeface="Arial" panose="020B0604020202020204" pitchFamily="34" charset="0"/>
              <a:ea typeface="Proxima Nova"/>
              <a:cs typeface="Arial" panose="020B0604020202020204" pitchFamily="34" charset="0"/>
              <a:sym typeface="Proxima Nova"/>
            </a:endParaRPr>
          </a:p>
          <a:p>
            <a:pPr marL="285750" lvl="0" indent="-285750" algn="l" rtl="0">
              <a:spcBef>
                <a:spcPts val="0"/>
              </a:spcBef>
              <a:spcAft>
                <a:spcPts val="0"/>
              </a:spcAft>
              <a:buClr>
                <a:schemeClr val="lt1"/>
              </a:buClr>
              <a:buSzPts val="1800"/>
              <a:buFont typeface="Courier New"/>
              <a:buChar char="o"/>
            </a:pPr>
            <a:r>
              <a:rPr lang="en-US" sz="1800" dirty="0">
                <a:solidFill>
                  <a:schemeClr val="lt1"/>
                </a:solidFill>
                <a:latin typeface="Arial" panose="020B0604020202020204" pitchFamily="34" charset="0"/>
                <a:ea typeface="Proxima Nova Semibold"/>
                <a:cs typeface="Arial" panose="020B0604020202020204" pitchFamily="34" charset="0"/>
                <a:sym typeface="Proxima Nova Semibold"/>
              </a:rPr>
              <a:t>National Student Exchange (NSE)</a:t>
            </a:r>
            <a:endParaRPr sz="1800" dirty="0">
              <a:solidFill>
                <a:schemeClr val="lt1"/>
              </a:solidFill>
              <a:latin typeface="Arial" panose="020B0604020202020204" pitchFamily="34" charset="0"/>
              <a:ea typeface="Proxima Nova Semibold"/>
              <a:cs typeface="Arial" panose="020B0604020202020204" pitchFamily="34" charset="0"/>
              <a:sym typeface="Proxima Nova Semibold"/>
            </a:endParaRPr>
          </a:p>
          <a:p>
            <a:pPr marL="457200" lvl="0" indent="0" algn="l" rtl="0">
              <a:spcBef>
                <a:spcPts val="0"/>
              </a:spcBef>
              <a:spcAft>
                <a:spcPts val="0"/>
              </a:spcAft>
              <a:buNone/>
            </a:pPr>
            <a:endParaRPr sz="1800" dirty="0">
              <a:solidFill>
                <a:schemeClr val="lt1"/>
              </a:solidFill>
              <a:latin typeface="Arial" panose="020B0604020202020204" pitchFamily="34" charset="0"/>
              <a:ea typeface="Proxima Nova Semibold"/>
              <a:cs typeface="Arial" panose="020B0604020202020204" pitchFamily="34" charset="0"/>
              <a:sym typeface="Proxima Nova Semibold"/>
            </a:endParaRPr>
          </a:p>
          <a:p>
            <a:pPr marL="0" marR="0" lvl="0" indent="0" algn="l" rtl="0">
              <a:spcBef>
                <a:spcPts val="0"/>
              </a:spcBef>
              <a:spcAft>
                <a:spcPts val="0"/>
              </a:spcAft>
              <a:buNone/>
            </a:pPr>
            <a:r>
              <a:rPr lang="en-US" sz="1800" b="1" dirty="0" err="1">
                <a:solidFill>
                  <a:srgbClr val="FDBC3B"/>
                </a:solidFill>
                <a:latin typeface="Arial" panose="020B0604020202020204" pitchFamily="34" charset="0"/>
                <a:ea typeface="Proxima Nova"/>
                <a:cs typeface="Arial" panose="020B0604020202020204" pitchFamily="34" charset="0"/>
                <a:sym typeface="Proxima Nova"/>
              </a:rPr>
              <a:t>EcoLeague</a:t>
            </a:r>
            <a:r>
              <a:rPr lang="en-US" sz="1800" b="1" dirty="0">
                <a:solidFill>
                  <a:srgbClr val="FDBC3B"/>
                </a:solidFill>
                <a:latin typeface="Arial" panose="020B0604020202020204" pitchFamily="34" charset="0"/>
                <a:ea typeface="Proxima Nova"/>
                <a:cs typeface="Arial" panose="020B0604020202020204" pitchFamily="34" charset="0"/>
                <a:sym typeface="Proxima Nova"/>
              </a:rPr>
              <a:t> </a:t>
            </a:r>
            <a:endParaRPr sz="1800" dirty="0">
              <a:solidFill>
                <a:srgbClr val="FDBC3B"/>
              </a:solidFill>
              <a:latin typeface="Arial" panose="020B0604020202020204" pitchFamily="34" charset="0"/>
              <a:ea typeface="Proxima Nova"/>
              <a:cs typeface="Arial" panose="020B0604020202020204" pitchFamily="34" charset="0"/>
              <a:sym typeface="Proxima Nova"/>
            </a:endParaRPr>
          </a:p>
          <a:p>
            <a:pPr marL="285750" marR="0" lvl="0" indent="-285750" algn="l" rtl="0">
              <a:spcBef>
                <a:spcPts val="0"/>
              </a:spcBef>
              <a:spcAft>
                <a:spcPts val="0"/>
              </a:spcAft>
              <a:buClr>
                <a:schemeClr val="lt1"/>
              </a:buClr>
              <a:buSzPts val="1800"/>
              <a:buFont typeface="Courier New"/>
              <a:buChar char="o"/>
            </a:pPr>
            <a:r>
              <a:rPr lang="en-US" sz="1800" dirty="0">
                <a:solidFill>
                  <a:schemeClr val="lt1"/>
                </a:solidFill>
                <a:latin typeface="Arial" panose="020B0604020202020204" pitchFamily="34" charset="0"/>
                <a:ea typeface="Proxima Nova Semibold"/>
                <a:cs typeface="Arial" panose="020B0604020202020204" pitchFamily="34" charset="0"/>
                <a:sym typeface="Proxima Nova Semibold"/>
              </a:rPr>
              <a:t>Alaska Pacific University (Anchorage, AK)</a:t>
            </a:r>
            <a:endParaRPr dirty="0">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lt1"/>
              </a:buClr>
              <a:buSzPts val="1800"/>
              <a:buFont typeface="Courier New"/>
              <a:buChar char="o"/>
            </a:pPr>
            <a:r>
              <a:rPr lang="en-US" sz="1800" dirty="0">
                <a:solidFill>
                  <a:schemeClr val="lt1"/>
                </a:solidFill>
                <a:latin typeface="Arial" panose="020B0604020202020204" pitchFamily="34" charset="0"/>
                <a:ea typeface="Proxima Nova Semibold"/>
                <a:cs typeface="Arial" panose="020B0604020202020204" pitchFamily="34" charset="0"/>
                <a:sym typeface="Proxima Nova Semibold"/>
              </a:rPr>
              <a:t>College of the Atlantic (Bar Harbor, ME) </a:t>
            </a:r>
            <a:endParaRPr dirty="0">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lt1"/>
              </a:buClr>
              <a:buSzPts val="1800"/>
              <a:buFont typeface="Courier New"/>
              <a:buChar char="o"/>
            </a:pPr>
            <a:r>
              <a:rPr lang="en-US" sz="1800" dirty="0">
                <a:solidFill>
                  <a:schemeClr val="lt1"/>
                </a:solidFill>
                <a:latin typeface="Arial" panose="020B0604020202020204" pitchFamily="34" charset="0"/>
                <a:ea typeface="Proxima Nova Semibold"/>
                <a:cs typeface="Arial" panose="020B0604020202020204" pitchFamily="34" charset="0"/>
                <a:sym typeface="Proxima Nova Semibold"/>
              </a:rPr>
              <a:t>Dickinson College (Carlisle, PA), </a:t>
            </a:r>
            <a:endParaRPr dirty="0">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lt1"/>
              </a:buClr>
              <a:buSzPts val="1800"/>
              <a:buFont typeface="Courier New"/>
              <a:buChar char="o"/>
            </a:pPr>
            <a:r>
              <a:rPr lang="en-US" sz="1800" dirty="0">
                <a:solidFill>
                  <a:schemeClr val="lt1"/>
                </a:solidFill>
                <a:latin typeface="Arial" panose="020B0604020202020204" pitchFamily="34" charset="0"/>
                <a:ea typeface="Proxima Nova Semibold"/>
                <a:cs typeface="Arial" panose="020B0604020202020204" pitchFamily="34" charset="0"/>
                <a:sym typeface="Proxima Nova Semibold"/>
              </a:rPr>
              <a:t>Northland College (Ashland, WI) </a:t>
            </a:r>
            <a:endParaRPr dirty="0">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lt1"/>
              </a:buClr>
              <a:buSzPts val="1800"/>
              <a:buFont typeface="Courier New"/>
              <a:buChar char="o"/>
            </a:pPr>
            <a:r>
              <a:rPr lang="en-US" sz="1800" dirty="0">
                <a:solidFill>
                  <a:schemeClr val="lt1"/>
                </a:solidFill>
                <a:latin typeface="Arial" panose="020B0604020202020204" pitchFamily="34" charset="0"/>
                <a:ea typeface="Proxima Nova Semibold"/>
                <a:cs typeface="Arial" panose="020B0604020202020204" pitchFamily="34" charset="0"/>
                <a:sym typeface="Proxima Nova Semibold"/>
              </a:rPr>
              <a:t>Prescott College (Prescott, AZ)</a:t>
            </a:r>
            <a:endParaRPr sz="1800" dirty="0">
              <a:solidFill>
                <a:schemeClr val="lt1"/>
              </a:solidFill>
              <a:latin typeface="Arial" panose="020B0604020202020204" pitchFamily="34" charset="0"/>
              <a:ea typeface="Proxima Nova Semibold"/>
              <a:cs typeface="Arial" panose="020B0604020202020204" pitchFamily="34" charset="0"/>
              <a:sym typeface="Proxima Nova Semibold"/>
            </a:endParaRPr>
          </a:p>
          <a:p>
            <a:pPr marL="0" marR="0" lvl="0" indent="0" algn="l" rtl="0">
              <a:spcBef>
                <a:spcPts val="0"/>
              </a:spcBef>
              <a:spcAft>
                <a:spcPts val="0"/>
              </a:spcAft>
              <a:buNone/>
            </a:pPr>
            <a:endParaRPr sz="1800" dirty="0">
              <a:solidFill>
                <a:schemeClr val="lt1"/>
              </a:solidFill>
              <a:latin typeface="Arial" panose="020B0604020202020204" pitchFamily="34" charset="0"/>
              <a:ea typeface="Proxima Nova Semibold"/>
              <a:cs typeface="Arial" panose="020B0604020202020204" pitchFamily="34" charset="0"/>
              <a:sym typeface="Proxima Nova Semibold"/>
            </a:endParaRPr>
          </a:p>
          <a:p>
            <a:pPr marL="0" marR="0" lvl="0" indent="0" algn="l" rtl="0">
              <a:spcBef>
                <a:spcPts val="0"/>
              </a:spcBef>
              <a:spcAft>
                <a:spcPts val="0"/>
              </a:spcAft>
              <a:buNone/>
            </a:pPr>
            <a:endParaRPr sz="1800" dirty="0">
              <a:solidFill>
                <a:schemeClr val="lt1"/>
              </a:solidFill>
              <a:latin typeface="Arial" panose="020B0604020202020204" pitchFamily="34" charset="0"/>
              <a:ea typeface="Proxima Nova Semibold"/>
              <a:cs typeface="Arial" panose="020B0604020202020204" pitchFamily="34" charset="0"/>
              <a:sym typeface="Proxima Nova Semibold"/>
            </a:endParaRPr>
          </a:p>
          <a:p>
            <a:pPr marL="0" lvl="0" indent="0" algn="l" rtl="0">
              <a:spcBef>
                <a:spcPts val="0"/>
              </a:spcBef>
              <a:spcAft>
                <a:spcPts val="0"/>
              </a:spcAft>
              <a:buClr>
                <a:schemeClr val="dk1"/>
              </a:buClr>
              <a:buFont typeface="Arial"/>
              <a:buNone/>
            </a:pPr>
            <a:r>
              <a:rPr lang="en-US" sz="1800" b="1" dirty="0">
                <a:solidFill>
                  <a:srgbClr val="FDBC3B"/>
                </a:solidFill>
                <a:latin typeface="Arial" panose="020B0604020202020204" pitchFamily="34" charset="0"/>
                <a:ea typeface="Proxima Nova"/>
                <a:cs typeface="Arial" panose="020B0604020202020204" pitchFamily="34" charset="0"/>
                <a:sym typeface="Proxima Nova"/>
              </a:rPr>
              <a:t>Cross College Alliance</a:t>
            </a:r>
            <a:endParaRPr sz="1800" dirty="0">
              <a:solidFill>
                <a:srgbClr val="FDBC3B"/>
              </a:solidFill>
              <a:latin typeface="Arial" panose="020B0604020202020204" pitchFamily="34" charset="0"/>
              <a:ea typeface="Proxima Nova"/>
              <a:cs typeface="Arial" panose="020B0604020202020204" pitchFamily="34" charset="0"/>
              <a:sym typeface="Proxima Nova"/>
            </a:endParaRPr>
          </a:p>
          <a:p>
            <a:pPr marL="285750" lvl="0" indent="-285750" algn="l" rtl="0">
              <a:spcBef>
                <a:spcPts val="0"/>
              </a:spcBef>
              <a:spcAft>
                <a:spcPts val="0"/>
              </a:spcAft>
              <a:buClr>
                <a:schemeClr val="lt1"/>
              </a:buClr>
              <a:buSzPts val="1800"/>
              <a:buFont typeface="Courier New"/>
              <a:buChar char="o"/>
            </a:pPr>
            <a:r>
              <a:rPr lang="en-US" sz="1800" dirty="0">
                <a:solidFill>
                  <a:schemeClr val="lt1"/>
                </a:solidFill>
                <a:latin typeface="Arial" panose="020B0604020202020204" pitchFamily="34" charset="0"/>
                <a:ea typeface="Proxima Nova"/>
                <a:cs typeface="Arial" panose="020B0604020202020204" pitchFamily="34" charset="0"/>
                <a:sym typeface="Proxima Nova"/>
              </a:rPr>
              <a:t>Ringling College of Art and Design</a:t>
            </a:r>
            <a:endParaRPr dirty="0">
              <a:solidFill>
                <a:schemeClr val="dk1"/>
              </a:solidFill>
              <a:latin typeface="Arial" panose="020B0604020202020204" pitchFamily="34" charset="0"/>
              <a:cs typeface="Arial" panose="020B0604020202020204" pitchFamily="34" charset="0"/>
            </a:endParaRPr>
          </a:p>
          <a:p>
            <a:pPr marL="285750" lvl="0" indent="-285750" algn="l" rtl="0">
              <a:spcBef>
                <a:spcPts val="0"/>
              </a:spcBef>
              <a:spcAft>
                <a:spcPts val="0"/>
              </a:spcAft>
              <a:buClr>
                <a:schemeClr val="lt1"/>
              </a:buClr>
              <a:buSzPts val="1800"/>
              <a:buFont typeface="Courier New"/>
              <a:buChar char="o"/>
            </a:pPr>
            <a:r>
              <a:rPr lang="en-US" sz="1800" dirty="0">
                <a:solidFill>
                  <a:schemeClr val="lt1"/>
                </a:solidFill>
                <a:latin typeface="Arial" panose="020B0604020202020204" pitchFamily="34" charset="0"/>
                <a:ea typeface="Proxima Nova"/>
                <a:cs typeface="Arial" panose="020B0604020202020204" pitchFamily="34" charset="0"/>
                <a:sym typeface="Proxima Nova"/>
              </a:rPr>
              <a:t>State College of Florida Manatee-Sarasota </a:t>
            </a:r>
            <a:endParaRPr dirty="0">
              <a:solidFill>
                <a:schemeClr val="dk1"/>
              </a:solidFill>
              <a:latin typeface="Arial" panose="020B0604020202020204" pitchFamily="34" charset="0"/>
              <a:cs typeface="Arial" panose="020B0604020202020204" pitchFamily="34" charset="0"/>
            </a:endParaRPr>
          </a:p>
          <a:p>
            <a:pPr marL="285750" lvl="0" indent="-285750" algn="l" rtl="0">
              <a:spcBef>
                <a:spcPts val="0"/>
              </a:spcBef>
              <a:spcAft>
                <a:spcPts val="0"/>
              </a:spcAft>
              <a:buClr>
                <a:schemeClr val="lt1"/>
              </a:buClr>
              <a:buSzPts val="1800"/>
              <a:buFont typeface="Courier New"/>
              <a:buChar char="o"/>
            </a:pPr>
            <a:r>
              <a:rPr lang="en-US" sz="1800" dirty="0">
                <a:solidFill>
                  <a:schemeClr val="lt1"/>
                </a:solidFill>
                <a:latin typeface="Arial" panose="020B0604020202020204" pitchFamily="34" charset="0"/>
                <a:ea typeface="Proxima Nova"/>
                <a:cs typeface="Arial" panose="020B0604020202020204" pitchFamily="34" charset="0"/>
                <a:sym typeface="Proxima Nova"/>
              </a:rPr>
              <a:t>The Ringling/Florida State University </a:t>
            </a:r>
            <a:endParaRPr dirty="0">
              <a:solidFill>
                <a:schemeClr val="dk1"/>
              </a:solidFill>
              <a:latin typeface="Arial" panose="020B0604020202020204" pitchFamily="34" charset="0"/>
              <a:cs typeface="Arial" panose="020B0604020202020204" pitchFamily="34" charset="0"/>
            </a:endParaRPr>
          </a:p>
          <a:p>
            <a:pPr marL="285750" lvl="0" indent="-285750" algn="l" rtl="0">
              <a:spcBef>
                <a:spcPts val="0"/>
              </a:spcBef>
              <a:spcAft>
                <a:spcPts val="0"/>
              </a:spcAft>
              <a:buClr>
                <a:schemeClr val="lt1"/>
              </a:buClr>
              <a:buSzPts val="1800"/>
              <a:buFont typeface="Courier New"/>
              <a:buChar char="o"/>
            </a:pPr>
            <a:r>
              <a:rPr lang="en-US" sz="1800" dirty="0">
                <a:solidFill>
                  <a:schemeClr val="lt1"/>
                </a:solidFill>
                <a:latin typeface="Arial" panose="020B0604020202020204" pitchFamily="34" charset="0"/>
                <a:ea typeface="Proxima Nova"/>
                <a:cs typeface="Arial" panose="020B0604020202020204" pitchFamily="34" charset="0"/>
                <a:sym typeface="Proxima Nova"/>
              </a:rPr>
              <a:t>University of South Florida Sarasota-Manatee</a:t>
            </a:r>
            <a:endParaRPr dirty="0">
              <a:solidFill>
                <a:schemeClr val="dk1"/>
              </a:solidFill>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sz="1800" dirty="0">
              <a:solidFill>
                <a:schemeClr val="lt1"/>
              </a:solidFill>
              <a:latin typeface="Arial" panose="020B0604020202020204" pitchFamily="34" charset="0"/>
              <a:ea typeface="Proxima Nova Semibold"/>
              <a:cs typeface="Arial" panose="020B0604020202020204" pitchFamily="34" charset="0"/>
              <a:sym typeface="Proxima Nova Semibold"/>
            </a:endParaRPr>
          </a:p>
          <a:p>
            <a:pPr marL="0" marR="0" lvl="0" indent="0" algn="l" rtl="0">
              <a:spcBef>
                <a:spcPts val="0"/>
              </a:spcBef>
              <a:spcAft>
                <a:spcPts val="0"/>
              </a:spcAft>
              <a:buNone/>
            </a:pPr>
            <a:r>
              <a:rPr lang="en-US" sz="1800" dirty="0">
                <a:solidFill>
                  <a:srgbClr val="FDBC3B"/>
                </a:solidFill>
                <a:latin typeface="Proxima Nova"/>
                <a:ea typeface="Proxima Nova"/>
                <a:cs typeface="Proxima Nova"/>
                <a:sym typeface="Proxima Nova"/>
              </a:rPr>
              <a:t/>
            </a:r>
            <a:br>
              <a:rPr lang="en-US" sz="1800" dirty="0">
                <a:solidFill>
                  <a:srgbClr val="FDBC3B"/>
                </a:solidFill>
                <a:latin typeface="Proxima Nova"/>
                <a:ea typeface="Proxima Nova"/>
                <a:cs typeface="Proxima Nova"/>
                <a:sym typeface="Proxima Nova"/>
              </a:rPr>
            </a:br>
            <a:endParaRPr sz="1800" dirty="0">
              <a:solidFill>
                <a:srgbClr val="FDBC3B"/>
              </a:solidFill>
              <a:latin typeface="Proxima Nova"/>
              <a:ea typeface="Proxima Nova"/>
              <a:cs typeface="Proxima Nova"/>
              <a:sym typeface="Proxima Nova"/>
            </a:endParaRPr>
          </a:p>
          <a:p>
            <a:pPr marL="0" marR="0" lvl="0" indent="0" algn="l" rtl="0">
              <a:spcBef>
                <a:spcPts val="0"/>
              </a:spcBef>
              <a:spcAft>
                <a:spcPts val="0"/>
              </a:spcAft>
              <a:buNone/>
            </a:pPr>
            <a:endParaRPr sz="1800" dirty="0">
              <a:solidFill>
                <a:srgbClr val="FDBC3B"/>
              </a:solidFill>
              <a:latin typeface="Proxima Nova"/>
              <a:ea typeface="Proxima Nova"/>
              <a:cs typeface="Proxima Nova"/>
              <a:sym typeface="Proxima Nova"/>
            </a:endParaRPr>
          </a:p>
        </p:txBody>
      </p:sp>
      <p:pic>
        <p:nvPicPr>
          <p:cNvPr id="171" name="Google Shape;171;p20" descr="A picture containing grass, outdoor, sky, person&#10;&#10;Description automatically generated"/>
          <p:cNvPicPr preferRelativeResize="0"/>
          <p:nvPr/>
        </p:nvPicPr>
        <p:blipFill rotWithShape="1">
          <a:blip r:embed="rId4">
            <a:alphaModFix/>
          </a:blip>
          <a:srcRect/>
          <a:stretch/>
        </p:blipFill>
        <p:spPr>
          <a:xfrm>
            <a:off x="6505586" y="3483717"/>
            <a:ext cx="2961503" cy="2221127"/>
          </a:xfrm>
          <a:prstGeom prst="rect">
            <a:avLst/>
          </a:prstGeom>
          <a:noFill/>
          <a:ln>
            <a:noFill/>
          </a:ln>
        </p:spPr>
      </p:pic>
      <p:pic>
        <p:nvPicPr>
          <p:cNvPr id="172" name="Google Shape;172;p20" descr="A person sitting on a rock wall&#10;&#10;Description automatically generated with low confidence"/>
          <p:cNvPicPr preferRelativeResize="0"/>
          <p:nvPr/>
        </p:nvPicPr>
        <p:blipFill rotWithShape="1">
          <a:blip r:embed="rId5">
            <a:alphaModFix/>
          </a:blip>
          <a:srcRect/>
          <a:stretch/>
        </p:blipFill>
        <p:spPr>
          <a:xfrm>
            <a:off x="6505586" y="1650354"/>
            <a:ext cx="2751930" cy="1993145"/>
          </a:xfrm>
          <a:prstGeom prst="rect">
            <a:avLst/>
          </a:prstGeom>
          <a:noFill/>
          <a:ln>
            <a:noFill/>
          </a:ln>
        </p:spPr>
      </p:pic>
      <p:pic>
        <p:nvPicPr>
          <p:cNvPr id="173" name="Google Shape;173;p20" descr="Logo&#10;&#10;Description automatically generated"/>
          <p:cNvPicPr preferRelativeResize="0"/>
          <p:nvPr/>
        </p:nvPicPr>
        <p:blipFill rotWithShape="1">
          <a:blip r:embed="rId6">
            <a:alphaModFix/>
          </a:blip>
          <a:srcRect/>
          <a:stretch/>
        </p:blipFill>
        <p:spPr>
          <a:xfrm>
            <a:off x="5326517" y="2593964"/>
            <a:ext cx="2088292" cy="2088292"/>
          </a:xfrm>
          <a:prstGeom prst="rect">
            <a:avLst/>
          </a:prstGeom>
          <a:noFill/>
          <a:ln>
            <a:noFill/>
          </a:ln>
        </p:spPr>
      </p:pic>
      <p:pic>
        <p:nvPicPr>
          <p:cNvPr id="174" name="Google Shape;174;p20" descr="A picture containing outdoor, skiing, sky, snow&#10;&#10;Description automatically generated"/>
          <p:cNvPicPr preferRelativeResize="0"/>
          <p:nvPr/>
        </p:nvPicPr>
        <p:blipFill rotWithShape="1">
          <a:blip r:embed="rId7">
            <a:alphaModFix/>
          </a:blip>
          <a:srcRect/>
          <a:stretch/>
        </p:blipFill>
        <p:spPr>
          <a:xfrm>
            <a:off x="9131643" y="1639591"/>
            <a:ext cx="3060357" cy="40804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80" name="Google Shape;180;p21" descr="Shape, rectangle&#10;&#10;Description automatically generated"/>
          <p:cNvPicPr preferRelativeResize="0">
            <a:picLocks noGrp="1"/>
          </p:cNvPicPr>
          <p:nvPr>
            <p:ph type="body" idx="1"/>
          </p:nvPr>
        </p:nvPicPr>
        <p:blipFill rotWithShape="1">
          <a:blip r:embed="rId3">
            <a:alphaModFix/>
          </a:blip>
          <a:srcRect/>
          <a:stretch/>
        </p:blipFill>
        <p:spPr>
          <a:xfrm rot="10800000">
            <a:off x="0" y="0"/>
            <a:ext cx="12192000" cy="6858000"/>
          </a:xfrm>
          <a:prstGeom prst="rect">
            <a:avLst/>
          </a:prstGeom>
          <a:noFill/>
          <a:ln>
            <a:noFill/>
          </a:ln>
        </p:spPr>
      </p:pic>
      <p:sp>
        <p:nvSpPr>
          <p:cNvPr id="181" name="Google Shape;181;p21"/>
          <p:cNvSpPr/>
          <p:nvPr/>
        </p:nvSpPr>
        <p:spPr>
          <a:xfrm>
            <a:off x="378939" y="316541"/>
            <a:ext cx="11434119"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7AAFD3"/>
                </a:solidFill>
                <a:latin typeface="Proxima Nova Semibold"/>
                <a:ea typeface="Proxima Nova Semibold"/>
                <a:cs typeface="Proxima Nova Semibold"/>
                <a:sym typeface="Proxima Nova Semibold"/>
              </a:rPr>
              <a:t>NOVO CAREER ADVANTAGE</a:t>
            </a:r>
            <a:endParaRPr sz="3200" b="1">
              <a:solidFill>
                <a:srgbClr val="7AAFD3"/>
              </a:solidFill>
              <a:latin typeface="Proxima Nova Semibold"/>
              <a:ea typeface="Proxima Nova Semibold"/>
              <a:cs typeface="Proxima Nova Semibold"/>
              <a:sym typeface="Proxima Nova Semibold"/>
            </a:endParaRPr>
          </a:p>
        </p:txBody>
      </p:sp>
      <p:cxnSp>
        <p:nvCxnSpPr>
          <p:cNvPr id="182" name="Google Shape;182;p21"/>
          <p:cNvCxnSpPr/>
          <p:nvPr/>
        </p:nvCxnSpPr>
        <p:spPr>
          <a:xfrm>
            <a:off x="551935" y="951664"/>
            <a:ext cx="5329881" cy="0"/>
          </a:xfrm>
          <a:prstGeom prst="straightConnector1">
            <a:avLst/>
          </a:prstGeom>
          <a:noFill/>
          <a:ln w="82550" cap="rnd" cmpd="sng">
            <a:solidFill>
              <a:srgbClr val="D8D8D8"/>
            </a:solidFill>
            <a:prstDash val="dot"/>
            <a:miter lim="800000"/>
            <a:headEnd type="none" w="sm" len="sm"/>
            <a:tailEnd type="none" w="sm" len="sm"/>
          </a:ln>
        </p:spPr>
      </p:cxnSp>
      <p:sp>
        <p:nvSpPr>
          <p:cNvPr id="183" name="Google Shape;183;p21"/>
          <p:cNvSpPr/>
          <p:nvPr/>
        </p:nvSpPr>
        <p:spPr>
          <a:xfrm>
            <a:off x="378961" y="1183233"/>
            <a:ext cx="6096000" cy="397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C000"/>
                </a:solidFill>
                <a:latin typeface="Arial" panose="020B0604020202020204" pitchFamily="34" charset="0"/>
                <a:ea typeface="Proxima Nova"/>
                <a:cs typeface="Arial" panose="020B0604020202020204" pitchFamily="34" charset="0"/>
                <a:sym typeface="Proxima Nova"/>
              </a:rPr>
              <a:t>Personalized Career Education </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2400" b="1" dirty="0">
                <a:solidFill>
                  <a:srgbClr val="FFC000"/>
                </a:solidFill>
                <a:latin typeface="Arial" panose="020B0604020202020204" pitchFamily="34" charset="0"/>
                <a:ea typeface="Proxima Nova"/>
                <a:cs typeface="Arial" panose="020B0604020202020204" pitchFamily="34" charset="0"/>
                <a:sym typeface="Proxima Nova"/>
              </a:rPr>
              <a:t>from Day 1</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2000" dirty="0">
                <a:solidFill>
                  <a:schemeClr val="lt1"/>
                </a:solidFill>
                <a:latin typeface="Arial" panose="020B0604020202020204" pitchFamily="34" charset="0"/>
                <a:ea typeface="Proxima Nova"/>
                <a:cs typeface="Arial" panose="020B0604020202020204" pitchFamily="34" charset="0"/>
                <a:sym typeface="Proxima Nova"/>
              </a:rPr>
              <a:t>Individualized Support – </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2000" dirty="0">
                <a:solidFill>
                  <a:schemeClr val="lt1"/>
                </a:solidFill>
                <a:latin typeface="Arial" panose="020B0604020202020204" pitchFamily="34" charset="0"/>
                <a:ea typeface="Proxima Nova"/>
                <a:cs typeface="Arial" panose="020B0604020202020204" pitchFamily="34" charset="0"/>
                <a:sym typeface="Proxima Nova"/>
              </a:rPr>
              <a:t>Faculty Advisor, Career Coach, </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2000" dirty="0">
                <a:solidFill>
                  <a:schemeClr val="lt1"/>
                </a:solidFill>
                <a:latin typeface="Arial" panose="020B0604020202020204" pitchFamily="34" charset="0"/>
                <a:ea typeface="Proxima Nova"/>
                <a:cs typeface="Arial" panose="020B0604020202020204" pitchFamily="34" charset="0"/>
                <a:sym typeface="Proxima Nova"/>
              </a:rPr>
              <a:t>Alumni/Community Mentor</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sz="2400" b="1" dirty="0">
              <a:solidFill>
                <a:schemeClr val="dk1"/>
              </a:solidFill>
              <a:latin typeface="Arial" panose="020B0604020202020204" pitchFamily="34" charset="0"/>
              <a:ea typeface="Proxima Nova Semibold"/>
              <a:cs typeface="Arial" panose="020B0604020202020204" pitchFamily="34" charset="0"/>
              <a:sym typeface="Proxima Nova Semibold"/>
            </a:endParaRPr>
          </a:p>
          <a:p>
            <a:pPr marL="0" marR="0" lvl="0" indent="0" algn="l" rtl="0">
              <a:spcBef>
                <a:spcPts val="0"/>
              </a:spcBef>
              <a:spcAft>
                <a:spcPts val="0"/>
              </a:spcAft>
              <a:buNone/>
            </a:pPr>
            <a:r>
              <a:rPr lang="en-US" sz="2400" b="1" dirty="0">
                <a:solidFill>
                  <a:srgbClr val="FEBD3B"/>
                </a:solidFill>
                <a:latin typeface="Arial" panose="020B0604020202020204" pitchFamily="34" charset="0"/>
                <a:ea typeface="Proxima Nova"/>
                <a:cs typeface="Arial" panose="020B0604020202020204" pitchFamily="34" charset="0"/>
                <a:sym typeface="Proxima Nova"/>
              </a:rPr>
              <a:t>Internships </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sz="2400" b="1" dirty="0">
              <a:solidFill>
                <a:srgbClr val="FEBD3B"/>
              </a:solidFill>
              <a:latin typeface="Arial" panose="020B0604020202020204" pitchFamily="34" charset="0"/>
              <a:ea typeface="Proxima Nova"/>
              <a:cs typeface="Arial" panose="020B0604020202020204" pitchFamily="34" charset="0"/>
              <a:sym typeface="Proxima Nova"/>
            </a:endParaRPr>
          </a:p>
          <a:p>
            <a:pPr marL="0" marR="0" lvl="0" indent="0" algn="l" rtl="0">
              <a:spcBef>
                <a:spcPts val="0"/>
              </a:spcBef>
              <a:spcAft>
                <a:spcPts val="0"/>
              </a:spcAft>
              <a:buNone/>
            </a:pPr>
            <a:r>
              <a:rPr lang="en-US" sz="2400" b="1" dirty="0">
                <a:solidFill>
                  <a:srgbClr val="FEBD3B"/>
                </a:solidFill>
                <a:latin typeface="Arial" panose="020B0604020202020204" pitchFamily="34" charset="0"/>
                <a:ea typeface="Proxima Nova"/>
                <a:cs typeface="Arial" panose="020B0604020202020204" pitchFamily="34" charset="0"/>
                <a:sym typeface="Proxima Nova"/>
              </a:rPr>
              <a:t>Research</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sz="2400" b="1" dirty="0">
              <a:solidFill>
                <a:srgbClr val="FEBD3B"/>
              </a:solidFill>
              <a:latin typeface="Arial" panose="020B0604020202020204" pitchFamily="34" charset="0"/>
              <a:ea typeface="Proxima Nova"/>
              <a:cs typeface="Arial" panose="020B0604020202020204" pitchFamily="34" charset="0"/>
              <a:sym typeface="Proxima Nova"/>
            </a:endParaRPr>
          </a:p>
          <a:p>
            <a:pPr marL="0" marR="0" lvl="0" indent="0" algn="l" rtl="0">
              <a:spcBef>
                <a:spcPts val="0"/>
              </a:spcBef>
              <a:spcAft>
                <a:spcPts val="0"/>
              </a:spcAft>
              <a:buNone/>
            </a:pPr>
            <a:r>
              <a:rPr lang="en-US" sz="2400" b="1" dirty="0">
                <a:solidFill>
                  <a:srgbClr val="FEBD3B"/>
                </a:solidFill>
                <a:latin typeface="Arial" panose="020B0604020202020204" pitchFamily="34" charset="0"/>
                <a:ea typeface="Proxima Nova"/>
                <a:cs typeface="Arial" panose="020B0604020202020204" pitchFamily="34" charset="0"/>
                <a:sym typeface="Proxima Nova"/>
              </a:rPr>
              <a:t>New College Mentorship Network</a:t>
            </a:r>
            <a:endParaRPr sz="2400" b="1" dirty="0">
              <a:solidFill>
                <a:srgbClr val="FEBD3B"/>
              </a:solidFill>
              <a:latin typeface="Arial" panose="020B0604020202020204" pitchFamily="34" charset="0"/>
              <a:ea typeface="Proxima Nova"/>
              <a:cs typeface="Arial" panose="020B0604020202020204" pitchFamily="34" charset="0"/>
              <a:sym typeface="Proxima Nova"/>
            </a:endParaRPr>
          </a:p>
          <a:p>
            <a:pPr marL="0" marR="0" lvl="0" indent="0" algn="l" rtl="0">
              <a:spcBef>
                <a:spcPts val="0"/>
              </a:spcBef>
              <a:spcAft>
                <a:spcPts val="0"/>
              </a:spcAft>
              <a:buNone/>
            </a:pPr>
            <a:endParaRPr sz="2400" b="1" dirty="0">
              <a:solidFill>
                <a:srgbClr val="FEBD3B"/>
              </a:solidFill>
              <a:latin typeface="Arial" panose="020B0604020202020204" pitchFamily="34" charset="0"/>
              <a:ea typeface="Proxima Nova"/>
              <a:cs typeface="Arial" panose="020B0604020202020204" pitchFamily="34" charset="0"/>
              <a:sym typeface="Proxima Nova"/>
            </a:endParaRPr>
          </a:p>
          <a:p>
            <a:pPr marL="0" lvl="0" indent="0" algn="l" rtl="0">
              <a:spcBef>
                <a:spcPts val="0"/>
              </a:spcBef>
              <a:spcAft>
                <a:spcPts val="0"/>
              </a:spcAft>
              <a:buClr>
                <a:schemeClr val="dk1"/>
              </a:buClr>
              <a:buFont typeface="Arial"/>
              <a:buNone/>
            </a:pPr>
            <a:r>
              <a:rPr lang="en-US" sz="2400" b="1" dirty="0">
                <a:solidFill>
                  <a:srgbClr val="FDBC3B"/>
                </a:solidFill>
                <a:latin typeface="Arial" panose="020B0604020202020204" pitchFamily="34" charset="0"/>
                <a:ea typeface="Proxima Nova"/>
                <a:cs typeface="Arial" panose="020B0604020202020204" pitchFamily="34" charset="0"/>
                <a:sym typeface="Proxima Nova"/>
              </a:rPr>
              <a:t>Certificates</a:t>
            </a:r>
            <a:endParaRPr sz="2400" dirty="0">
              <a:solidFill>
                <a:srgbClr val="FDBC3B"/>
              </a:solidFill>
              <a:latin typeface="Arial" panose="020B0604020202020204" pitchFamily="34" charset="0"/>
              <a:ea typeface="Proxima Nova"/>
              <a:cs typeface="Arial" panose="020B0604020202020204" pitchFamily="34" charset="0"/>
              <a:sym typeface="Proxima Nova"/>
            </a:endParaRPr>
          </a:p>
          <a:p>
            <a:pPr marL="0" lvl="0" indent="0" algn="l" rtl="0">
              <a:spcBef>
                <a:spcPts val="0"/>
              </a:spcBef>
              <a:spcAft>
                <a:spcPts val="0"/>
              </a:spcAft>
              <a:buClr>
                <a:schemeClr val="dk1"/>
              </a:buClr>
              <a:buFont typeface="Arial"/>
              <a:buNone/>
            </a:pPr>
            <a:r>
              <a:rPr lang="en-US" sz="1800" dirty="0">
                <a:solidFill>
                  <a:schemeClr val="lt1"/>
                </a:solidFill>
                <a:latin typeface="Arial" panose="020B0604020202020204" pitchFamily="34" charset="0"/>
                <a:ea typeface="Proxima Nova"/>
                <a:cs typeface="Arial" panose="020B0604020202020204" pitchFamily="34" charset="0"/>
                <a:sym typeface="Proxima Nova"/>
              </a:rPr>
              <a:t>Marketing, Finance, Technology, Digital Media</a:t>
            </a:r>
            <a:endParaRPr dirty="0">
              <a:solidFill>
                <a:schemeClr val="dk1"/>
              </a:solidFill>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sz="2400" b="1" dirty="0">
              <a:solidFill>
                <a:srgbClr val="FEBD3B"/>
              </a:solidFill>
              <a:latin typeface="Proxima Nova"/>
              <a:ea typeface="Proxima Nova"/>
              <a:cs typeface="Proxima Nova"/>
              <a:sym typeface="Proxima Nova"/>
            </a:endParaRPr>
          </a:p>
        </p:txBody>
      </p:sp>
      <p:pic>
        <p:nvPicPr>
          <p:cNvPr id="184" name="Google Shape;184;p21" descr="A picture containing person, indoor, people, table&#10;&#10;Description automatically generated"/>
          <p:cNvPicPr preferRelativeResize="0"/>
          <p:nvPr/>
        </p:nvPicPr>
        <p:blipFill rotWithShape="1">
          <a:blip r:embed="rId4">
            <a:alphaModFix/>
          </a:blip>
          <a:srcRect/>
          <a:stretch/>
        </p:blipFill>
        <p:spPr>
          <a:xfrm>
            <a:off x="7807883" y="0"/>
            <a:ext cx="4573588" cy="6860383"/>
          </a:xfrm>
          <a:prstGeom prst="rect">
            <a:avLst/>
          </a:prstGeom>
          <a:noFill/>
          <a:ln>
            <a:noFill/>
          </a:ln>
        </p:spPr>
      </p:pic>
      <p:sp>
        <p:nvSpPr>
          <p:cNvPr id="185" name="Google Shape;185;p21"/>
          <p:cNvSpPr/>
          <p:nvPr/>
        </p:nvSpPr>
        <p:spPr>
          <a:xfrm>
            <a:off x="5222543" y="1904457"/>
            <a:ext cx="2902321" cy="2902321"/>
          </a:xfrm>
          <a:prstGeom prst="ellipse">
            <a:avLst/>
          </a:prstGeom>
          <a:solidFill>
            <a:srgbClr val="7BAF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6" name="Google Shape;186;p21"/>
          <p:cNvSpPr/>
          <p:nvPr/>
        </p:nvSpPr>
        <p:spPr>
          <a:xfrm>
            <a:off x="5497894" y="2940354"/>
            <a:ext cx="2351617"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a:solidFill>
                  <a:schemeClr val="lt1"/>
                </a:solidFill>
                <a:latin typeface="Proxima Nova"/>
                <a:ea typeface="Proxima Nova"/>
                <a:cs typeface="Proxima Nova"/>
                <a:sym typeface="Proxima Nova"/>
              </a:rPr>
              <a:t>of New College graduates are employed or enrolled in graduate school within 4 months of graduation.</a:t>
            </a:r>
            <a:endParaRPr sz="1600">
              <a:solidFill>
                <a:schemeClr val="lt1"/>
              </a:solidFill>
              <a:latin typeface="Proxima Nova"/>
              <a:ea typeface="Proxima Nova"/>
              <a:cs typeface="Proxima Nova"/>
              <a:sym typeface="Proxima Nova"/>
            </a:endParaRPr>
          </a:p>
        </p:txBody>
      </p:sp>
      <p:sp>
        <p:nvSpPr>
          <p:cNvPr id="187" name="Google Shape;187;p21"/>
          <p:cNvSpPr/>
          <p:nvPr/>
        </p:nvSpPr>
        <p:spPr>
          <a:xfrm>
            <a:off x="5690470" y="2138725"/>
            <a:ext cx="1819703" cy="92333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5400" b="1">
                <a:solidFill>
                  <a:srgbClr val="003087"/>
                </a:solidFill>
                <a:latin typeface="Proxima Nova"/>
                <a:ea typeface="Proxima Nova"/>
                <a:cs typeface="Proxima Nova"/>
                <a:sym typeface="Proxima Nova"/>
              </a:rPr>
              <a:t>83%</a:t>
            </a:r>
            <a:endParaRPr sz="5400">
              <a:solidFill>
                <a:srgbClr val="003087"/>
              </a:solidFill>
              <a:latin typeface="Proxima Nova"/>
              <a:ea typeface="Proxima Nova"/>
              <a:cs typeface="Proxima Nova"/>
              <a:sym typeface="Proxima Nov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93" name="Google Shape;193;p22" descr="Shape, rectangle&#10;&#10;Description automatically generated"/>
          <p:cNvPicPr preferRelativeResize="0">
            <a:picLocks noGrp="1"/>
          </p:cNvPicPr>
          <p:nvPr>
            <p:ph type="body" idx="1"/>
          </p:nvPr>
        </p:nvPicPr>
        <p:blipFill rotWithShape="1">
          <a:blip r:embed="rId3">
            <a:alphaModFix/>
          </a:blip>
          <a:srcRect/>
          <a:stretch/>
        </p:blipFill>
        <p:spPr>
          <a:xfrm rot="10800000">
            <a:off x="0" y="0"/>
            <a:ext cx="12192000" cy="6858000"/>
          </a:xfrm>
          <a:prstGeom prst="rect">
            <a:avLst/>
          </a:prstGeom>
          <a:noFill/>
          <a:ln>
            <a:noFill/>
          </a:ln>
        </p:spPr>
      </p:pic>
      <p:sp>
        <p:nvSpPr>
          <p:cNvPr id="194" name="Google Shape;194;p22"/>
          <p:cNvSpPr/>
          <p:nvPr/>
        </p:nvSpPr>
        <p:spPr>
          <a:xfrm>
            <a:off x="378939" y="240341"/>
            <a:ext cx="114342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7AAFD3"/>
                </a:solidFill>
                <a:latin typeface="Proxima Nova Semibold"/>
                <a:ea typeface="Proxima Nova Semibold"/>
                <a:cs typeface="Proxima Nova Semibold"/>
                <a:sym typeface="Proxima Nova Semibold"/>
              </a:rPr>
              <a:t>STUDENT LIFE</a:t>
            </a:r>
            <a:endParaRPr sz="3200" b="1" dirty="0">
              <a:solidFill>
                <a:srgbClr val="7AAFD3"/>
              </a:solidFill>
              <a:latin typeface="Proxima Nova Semibold"/>
              <a:ea typeface="Proxima Nova Semibold"/>
              <a:cs typeface="Proxima Nova Semibold"/>
              <a:sym typeface="Proxima Nova Semibold"/>
            </a:endParaRPr>
          </a:p>
        </p:txBody>
      </p:sp>
      <p:cxnSp>
        <p:nvCxnSpPr>
          <p:cNvPr id="195" name="Google Shape;195;p22"/>
          <p:cNvCxnSpPr/>
          <p:nvPr/>
        </p:nvCxnSpPr>
        <p:spPr>
          <a:xfrm>
            <a:off x="551935" y="875464"/>
            <a:ext cx="2759700" cy="6600"/>
          </a:xfrm>
          <a:prstGeom prst="straightConnector1">
            <a:avLst/>
          </a:prstGeom>
          <a:noFill/>
          <a:ln w="82550" cap="rnd" cmpd="sng">
            <a:solidFill>
              <a:srgbClr val="D8D8D8"/>
            </a:solidFill>
            <a:prstDash val="dot"/>
            <a:miter lim="800000"/>
            <a:headEnd type="none" w="sm" len="sm"/>
            <a:tailEnd type="none" w="sm" len="sm"/>
          </a:ln>
        </p:spPr>
      </p:cxnSp>
      <p:sp>
        <p:nvSpPr>
          <p:cNvPr id="196" name="Google Shape;196;p22"/>
          <p:cNvSpPr/>
          <p:nvPr/>
        </p:nvSpPr>
        <p:spPr>
          <a:xfrm>
            <a:off x="378961" y="1131954"/>
            <a:ext cx="6688200" cy="507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EBD3B"/>
                </a:solidFill>
                <a:latin typeface="Arial" panose="020B0604020202020204" pitchFamily="34" charset="0"/>
                <a:ea typeface="Proxima Nova Extrabold"/>
                <a:cs typeface="Arial" panose="020B0604020202020204" pitchFamily="34" charset="0"/>
                <a:sym typeface="Proxima Nova Extrabold"/>
              </a:rPr>
              <a:t>Residential Life</a:t>
            </a:r>
            <a:endParaRPr sz="2400" b="1" dirty="0">
              <a:solidFill>
                <a:srgbClr val="FEBD3B"/>
              </a:solidFill>
              <a:latin typeface="Arial" panose="020B0604020202020204" pitchFamily="34" charset="0"/>
              <a:ea typeface="Proxima Nova Extrabold"/>
              <a:cs typeface="Arial" panose="020B0604020202020204" pitchFamily="34" charset="0"/>
              <a:sym typeface="Proxima Nova Extrabold"/>
            </a:endParaRPr>
          </a:p>
          <a:p>
            <a:pPr marL="0" marR="0" lvl="0" indent="0" algn="l" rtl="0">
              <a:spcBef>
                <a:spcPts val="0"/>
              </a:spcBef>
              <a:spcAft>
                <a:spcPts val="0"/>
              </a:spcAft>
              <a:buNone/>
            </a:pPr>
            <a:r>
              <a:rPr lang="en-US" sz="2400" b="1" dirty="0">
                <a:solidFill>
                  <a:srgbClr val="FEBD3B"/>
                </a:solidFill>
                <a:latin typeface="Arial" panose="020B0604020202020204" pitchFamily="34" charset="0"/>
                <a:ea typeface="Proxima Nova Extrabold"/>
                <a:cs typeface="Arial" panose="020B0604020202020204" pitchFamily="34" charset="0"/>
                <a:sym typeface="Proxima Nova Extrabold"/>
              </a:rPr>
              <a:t>Volunteer</a:t>
            </a:r>
            <a:endParaRPr sz="2400"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2400" b="1" dirty="0">
                <a:solidFill>
                  <a:srgbClr val="FEBD3B"/>
                </a:solidFill>
                <a:latin typeface="Arial" panose="020B0604020202020204" pitchFamily="34" charset="0"/>
                <a:ea typeface="Proxima Nova Extrabold"/>
                <a:cs typeface="Arial" panose="020B0604020202020204" pitchFamily="34" charset="0"/>
                <a:sym typeface="Proxima Nova Extrabold"/>
              </a:rPr>
              <a:t>Clubs/Organizations</a:t>
            </a:r>
            <a:endParaRPr sz="2400"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sz="1600" dirty="0">
              <a:solidFill>
                <a:schemeClr val="lt1"/>
              </a:solidFill>
              <a:latin typeface="Arial" panose="020B0604020202020204" pitchFamily="34" charset="0"/>
              <a:ea typeface="Proxima Nova"/>
              <a:cs typeface="Arial" panose="020B0604020202020204" pitchFamily="34" charset="0"/>
              <a:sym typeface="Proxima Nova"/>
            </a:endParaRPr>
          </a:p>
          <a:p>
            <a:pPr marL="0" marR="0" lvl="0" indent="0" algn="l" rtl="0">
              <a:spcBef>
                <a:spcPts val="0"/>
              </a:spcBef>
              <a:spcAft>
                <a:spcPts val="0"/>
              </a:spcAft>
              <a:buNone/>
            </a:pPr>
            <a:r>
              <a:rPr lang="en-US" sz="1600" b="1" dirty="0">
                <a:solidFill>
                  <a:srgbClr val="7BAFD4"/>
                </a:solidFill>
                <a:latin typeface="Arial" panose="020B0604020202020204" pitchFamily="34" charset="0"/>
                <a:ea typeface="Proxima Nova Semibold"/>
                <a:cs typeface="Arial" panose="020B0604020202020204" pitchFamily="34" charset="0"/>
                <a:sym typeface="Proxima Nova Semibold"/>
              </a:rPr>
              <a:t>Personal and Professional Development</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Pre-Med Club, Philosophy, New College Society of Physics Students, Psychology, Rotaract, New College Law Society, Economics, Association for Computing Machinery, </a:t>
            </a:r>
            <a:r>
              <a:rPr lang="en-US" sz="1600" dirty="0" err="1">
                <a:solidFill>
                  <a:schemeClr val="lt1"/>
                </a:solidFill>
                <a:latin typeface="Arial" panose="020B0604020202020204" pitchFamily="34" charset="0"/>
                <a:ea typeface="Proxima Nova"/>
                <a:cs typeface="Arial" panose="020B0604020202020204" pitchFamily="34" charset="0"/>
                <a:sym typeface="Proxima Nova"/>
              </a:rPr>
              <a:t>Quizbowl</a:t>
            </a:r>
            <a:r>
              <a:rPr lang="en-US" sz="1600" dirty="0">
                <a:solidFill>
                  <a:schemeClr val="lt1"/>
                </a:solidFill>
                <a:latin typeface="Arial" panose="020B0604020202020204" pitchFamily="34" charset="0"/>
                <a:ea typeface="Proxima Nova"/>
                <a:cs typeface="Arial" panose="020B0604020202020204" pitchFamily="34" charset="0"/>
                <a:sym typeface="Proxima Nova"/>
              </a:rPr>
              <a:t>, Mock Trial Team</a:t>
            </a:r>
            <a:br>
              <a:rPr lang="en-US" sz="1600" dirty="0">
                <a:solidFill>
                  <a:schemeClr val="lt1"/>
                </a:solidFill>
                <a:latin typeface="Arial" panose="020B0604020202020204" pitchFamily="34" charset="0"/>
                <a:ea typeface="Proxima Nova"/>
                <a:cs typeface="Arial" panose="020B0604020202020204" pitchFamily="34" charset="0"/>
                <a:sym typeface="Proxima Nova"/>
              </a:rPr>
            </a:br>
            <a:endParaRPr sz="1600" dirty="0">
              <a:solidFill>
                <a:schemeClr val="lt1"/>
              </a:solidFill>
              <a:latin typeface="Arial" panose="020B0604020202020204" pitchFamily="34" charset="0"/>
              <a:ea typeface="Proxima Nova"/>
              <a:cs typeface="Arial" panose="020B0604020202020204" pitchFamily="34" charset="0"/>
              <a:sym typeface="Proxima Nova"/>
            </a:endParaRPr>
          </a:p>
          <a:p>
            <a:pPr marL="0" marR="0" lvl="0" indent="0" algn="l" rtl="0">
              <a:spcBef>
                <a:spcPts val="0"/>
              </a:spcBef>
              <a:spcAft>
                <a:spcPts val="0"/>
              </a:spcAft>
              <a:buNone/>
            </a:pPr>
            <a:r>
              <a:rPr lang="en-US" sz="1600" b="1" dirty="0">
                <a:solidFill>
                  <a:srgbClr val="7BAFD4"/>
                </a:solidFill>
                <a:latin typeface="Arial" panose="020B0604020202020204" pitchFamily="34" charset="0"/>
                <a:ea typeface="Proxima Nova Semibold"/>
                <a:cs typeface="Arial" panose="020B0604020202020204" pitchFamily="34" charset="0"/>
                <a:sym typeface="Proxima Nova Semibold"/>
              </a:rPr>
              <a:t>Social Justice &amp; Community Service</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Black History Month Committee, Council of Green Affairs, </a:t>
            </a:r>
            <a:r>
              <a:rPr lang="en-US" sz="1600" dirty="0" err="1">
                <a:solidFill>
                  <a:schemeClr val="lt1"/>
                </a:solidFill>
                <a:latin typeface="Arial" panose="020B0604020202020204" pitchFamily="34" charset="0"/>
                <a:ea typeface="Proxima Nova"/>
                <a:cs typeface="Arial" panose="020B0604020202020204" pitchFamily="34" charset="0"/>
                <a:sym typeface="Proxima Nova"/>
              </a:rPr>
              <a:t>Queery</a:t>
            </a:r>
            <a:r>
              <a:rPr lang="en-US" sz="1600" dirty="0">
                <a:solidFill>
                  <a:schemeClr val="lt1"/>
                </a:solidFill>
                <a:latin typeface="Arial" panose="020B0604020202020204" pitchFamily="34" charset="0"/>
                <a:ea typeface="Proxima Nova"/>
                <a:cs typeface="Arial" panose="020B0604020202020204" pitchFamily="34" charset="0"/>
                <a:sym typeface="Proxima Nova"/>
              </a:rPr>
              <a:t>, </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Democracy Matters, Student Coalition for Combating Homelessness &amp; Poverty, Black Student Union</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sz="1600" dirty="0">
              <a:solidFill>
                <a:schemeClr val="lt1"/>
              </a:solidFill>
              <a:latin typeface="Arial" panose="020B0604020202020204" pitchFamily="34" charset="0"/>
              <a:ea typeface="Proxima Nova"/>
              <a:cs typeface="Arial" panose="020B0604020202020204" pitchFamily="34" charset="0"/>
              <a:sym typeface="Proxima Nova"/>
            </a:endParaRPr>
          </a:p>
          <a:p>
            <a:pPr marL="0" marR="0" lvl="0" indent="0" algn="l" rtl="0">
              <a:spcBef>
                <a:spcPts val="0"/>
              </a:spcBef>
              <a:spcAft>
                <a:spcPts val="0"/>
              </a:spcAft>
              <a:buNone/>
            </a:pPr>
            <a:r>
              <a:rPr lang="en-US" sz="1600" b="1" dirty="0">
                <a:solidFill>
                  <a:srgbClr val="7BAFD4"/>
                </a:solidFill>
                <a:latin typeface="Arial" panose="020B0604020202020204" pitchFamily="34" charset="0"/>
                <a:ea typeface="Proxima Nova Semibold"/>
                <a:cs typeface="Arial" panose="020B0604020202020204" pitchFamily="34" charset="0"/>
                <a:sym typeface="Proxima Nova Semibold"/>
              </a:rPr>
              <a:t>Sports</a:t>
            </a:r>
            <a:endParaRPr sz="1600" dirty="0">
              <a:solidFill>
                <a:schemeClr val="lt1"/>
              </a:solidFill>
              <a:latin typeface="Arial" panose="020B0604020202020204" pitchFamily="34" charset="0"/>
              <a:ea typeface="Proxima Nova"/>
              <a:cs typeface="Arial" panose="020B0604020202020204" pitchFamily="34" charset="0"/>
              <a:sym typeface="Proxima Nova"/>
            </a:endParaRPr>
          </a:p>
          <a:p>
            <a:pPr marL="0" marR="0" lvl="0" indent="0" algn="l" rtl="0">
              <a:spcBef>
                <a:spcPts val="0"/>
              </a:spcBef>
              <a:spcAft>
                <a:spcPts val="0"/>
              </a:spcAft>
              <a:buNone/>
            </a:pPr>
            <a:r>
              <a:rPr lang="en-US" sz="1600" dirty="0">
                <a:solidFill>
                  <a:schemeClr val="lt1"/>
                </a:solidFill>
                <a:latin typeface="Arial" panose="020B0604020202020204" pitchFamily="34" charset="0"/>
                <a:ea typeface="Proxima Nova"/>
                <a:cs typeface="Arial" panose="020B0604020202020204" pitchFamily="34" charset="0"/>
                <a:sym typeface="Proxima Nova"/>
              </a:rPr>
              <a:t>Aerial Club, Dive Club, Tennis, Powerlifting, Crew, Roller Skating, Swim, Volleyball, Dance, Aikido</a:t>
            </a:r>
            <a:endParaRPr sz="1600" dirty="0">
              <a:solidFill>
                <a:schemeClr val="lt1"/>
              </a:solidFill>
              <a:latin typeface="Arial" panose="020B0604020202020204" pitchFamily="34" charset="0"/>
              <a:ea typeface="Proxima Nova"/>
              <a:cs typeface="Arial" panose="020B0604020202020204" pitchFamily="34" charset="0"/>
              <a:sym typeface="Proxima Nova"/>
            </a:endParaRPr>
          </a:p>
          <a:p>
            <a:pPr marL="0" marR="0" lvl="0" indent="0" algn="l" rtl="0">
              <a:spcBef>
                <a:spcPts val="0"/>
              </a:spcBef>
              <a:spcAft>
                <a:spcPts val="0"/>
              </a:spcAft>
              <a:buNone/>
            </a:pPr>
            <a:endParaRPr sz="1600" dirty="0">
              <a:solidFill>
                <a:schemeClr val="lt1"/>
              </a:solidFill>
              <a:latin typeface="Arial" panose="020B0604020202020204" pitchFamily="34" charset="0"/>
              <a:ea typeface="Proxima Nova"/>
              <a:cs typeface="Arial" panose="020B0604020202020204" pitchFamily="34" charset="0"/>
              <a:sym typeface="Proxima Nova"/>
            </a:endParaRPr>
          </a:p>
          <a:p>
            <a:pPr marL="0" marR="0" lvl="0" indent="0" algn="l" rtl="0">
              <a:spcBef>
                <a:spcPts val="0"/>
              </a:spcBef>
              <a:spcAft>
                <a:spcPts val="0"/>
              </a:spcAft>
              <a:buNone/>
            </a:pPr>
            <a:r>
              <a:rPr lang="en-US" sz="1600" b="1" dirty="0">
                <a:solidFill>
                  <a:srgbClr val="7BAFD4"/>
                </a:solidFill>
                <a:latin typeface="Arial" panose="020B0604020202020204" pitchFamily="34" charset="0"/>
                <a:ea typeface="Proxima Nova Semibold"/>
                <a:cs typeface="Arial" panose="020B0604020202020204" pitchFamily="34" charset="0"/>
                <a:sym typeface="Proxima Nova Semibold"/>
              </a:rPr>
              <a:t>Other Clubs</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err="1">
                <a:solidFill>
                  <a:schemeClr val="lt1"/>
                </a:solidFill>
                <a:latin typeface="Arial" panose="020B0604020202020204" pitchFamily="34" charset="0"/>
                <a:ea typeface="Proxima Nova"/>
                <a:cs typeface="Arial" panose="020B0604020202020204" pitchFamily="34" charset="0"/>
                <a:sym typeface="Proxima Nova"/>
              </a:rPr>
              <a:t>Acapellago</a:t>
            </a:r>
            <a:r>
              <a:rPr lang="en-US" sz="1600" dirty="0">
                <a:solidFill>
                  <a:schemeClr val="lt1"/>
                </a:solidFill>
                <a:latin typeface="Arial" panose="020B0604020202020204" pitchFamily="34" charset="0"/>
                <a:ea typeface="Proxima Nova"/>
                <a:cs typeface="Arial" panose="020B0604020202020204" pitchFamily="34" charset="0"/>
                <a:sym typeface="Proxima Nova"/>
              </a:rPr>
              <a:t>, Anarchy </a:t>
            </a:r>
            <a:r>
              <a:rPr lang="en-US" sz="1600" dirty="0" err="1">
                <a:solidFill>
                  <a:schemeClr val="lt1"/>
                </a:solidFill>
                <a:latin typeface="Arial" panose="020B0604020202020204" pitchFamily="34" charset="0"/>
                <a:ea typeface="Proxima Nova"/>
                <a:cs typeface="Arial" panose="020B0604020202020204" pitchFamily="34" charset="0"/>
                <a:sym typeface="Proxima Nova"/>
              </a:rPr>
              <a:t>Deathsticks</a:t>
            </a:r>
            <a:r>
              <a:rPr lang="en-US" sz="1600" dirty="0">
                <a:solidFill>
                  <a:schemeClr val="lt1"/>
                </a:solidFill>
                <a:latin typeface="Arial" panose="020B0604020202020204" pitchFamily="34" charset="0"/>
                <a:ea typeface="Proxima Nova"/>
                <a:cs typeface="Arial" panose="020B0604020202020204" pitchFamily="34" charset="0"/>
                <a:sym typeface="Proxima Nova"/>
              </a:rPr>
              <a:t>, Windmill Theater Company</a:t>
            </a:r>
            <a:endParaRPr dirty="0">
              <a:latin typeface="Arial" panose="020B0604020202020204" pitchFamily="34" charset="0"/>
              <a:cs typeface="Arial" panose="020B0604020202020204" pitchFamily="34" charset="0"/>
            </a:endParaRPr>
          </a:p>
        </p:txBody>
      </p:sp>
      <p:pic>
        <p:nvPicPr>
          <p:cNvPr id="197" name="Google Shape;197;p22"/>
          <p:cNvPicPr preferRelativeResize="0"/>
          <p:nvPr/>
        </p:nvPicPr>
        <p:blipFill>
          <a:blip r:embed="rId4">
            <a:alphaModFix/>
          </a:blip>
          <a:stretch>
            <a:fillRect/>
          </a:stretch>
        </p:blipFill>
        <p:spPr>
          <a:xfrm>
            <a:off x="7490510" y="0"/>
            <a:ext cx="4701480" cy="685799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EA11FDB502D440BF0FA59031F4EC96" ma:contentTypeVersion="12" ma:contentTypeDescription="Create a new document." ma:contentTypeScope="" ma:versionID="3544a039884e2067d14ca609e4d2daf0">
  <xsd:schema xmlns:xsd="http://www.w3.org/2001/XMLSchema" xmlns:xs="http://www.w3.org/2001/XMLSchema" xmlns:p="http://schemas.microsoft.com/office/2006/metadata/properties" xmlns:ns2="f2783ffb-5ccd-4701-bdc4-5ae590562bbf" xmlns:ns3="3f422995-1f91-4bde-b2e7-ad6af32cea02" targetNamespace="http://schemas.microsoft.com/office/2006/metadata/properties" ma:root="true" ma:fieldsID="f9c5afa29eabac32345b0809c1af9c2e" ns2:_="" ns3:_="">
    <xsd:import namespace="f2783ffb-5ccd-4701-bdc4-5ae590562bbf"/>
    <xsd:import namespace="3f422995-1f91-4bde-b2e7-ad6af32cea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83ffb-5ccd-4701-bdc4-5ae590562b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f422995-1f91-4bde-b2e7-ad6af32cea0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D9DA5E0-AFC1-42B7-A684-A355693D80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83ffb-5ccd-4701-bdc4-5ae590562bbf"/>
    <ds:schemaRef ds:uri="3f422995-1f91-4bde-b2e7-ad6af32cea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B0AF5B-F039-4746-B76F-F4B79E9085D2}">
  <ds:schemaRefs>
    <ds:schemaRef ds:uri="http://schemas.microsoft.com/sharepoint/v3/contenttype/forms"/>
  </ds:schemaRefs>
</ds:datastoreItem>
</file>

<file path=customXml/itemProps3.xml><?xml version="1.0" encoding="utf-8"?>
<ds:datastoreItem xmlns:ds="http://schemas.openxmlformats.org/officeDocument/2006/customXml" ds:itemID="{A8AA655A-393F-43DB-93E6-2E9CCC9C4C67}">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3f422995-1f91-4bde-b2e7-ad6af32cea02"/>
    <ds:schemaRef ds:uri="f2783ffb-5ccd-4701-bdc4-5ae590562bb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63</TotalTime>
  <Words>2493</Words>
  <Application>Microsoft Office PowerPoint</Application>
  <PresentationFormat>Widescreen</PresentationFormat>
  <Paragraphs>351</Paragraphs>
  <Slides>17</Slides>
  <Notes>17</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Proxima Nova</vt:lpstr>
      <vt:lpstr>Proxima Nova Semibold</vt:lpstr>
      <vt:lpstr>Courier New</vt:lpstr>
      <vt:lpstr>Arial</vt:lpstr>
      <vt:lpstr>Calibri</vt:lpstr>
      <vt:lpstr>Proxima Nova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Masterman</dc:creator>
  <cp:lastModifiedBy>Page, Lynda</cp:lastModifiedBy>
  <cp:revision>14</cp:revision>
  <dcterms:modified xsi:type="dcterms:W3CDTF">2022-09-20T17:02:17Z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0x010100CCEA11FDB502D440BF0FA59031F4EC96</vt:lpwstr>
  </property>
</Properties>
</file>