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35"/>
  </p:notesMasterIdLst>
  <p:sldIdLst>
    <p:sldId id="400" r:id="rId5"/>
    <p:sldId id="357" r:id="rId6"/>
    <p:sldId id="294" r:id="rId7"/>
    <p:sldId id="402" r:id="rId8"/>
    <p:sldId id="278" r:id="rId9"/>
    <p:sldId id="303" r:id="rId10"/>
    <p:sldId id="288" r:id="rId11"/>
    <p:sldId id="410" r:id="rId12"/>
    <p:sldId id="297" r:id="rId13"/>
    <p:sldId id="374" r:id="rId14"/>
    <p:sldId id="398" r:id="rId15"/>
    <p:sldId id="391" r:id="rId16"/>
    <p:sldId id="409" r:id="rId17"/>
    <p:sldId id="372" r:id="rId18"/>
    <p:sldId id="407" r:id="rId19"/>
    <p:sldId id="258" r:id="rId20"/>
    <p:sldId id="384" r:id="rId21"/>
    <p:sldId id="376" r:id="rId22"/>
    <p:sldId id="396" r:id="rId23"/>
    <p:sldId id="381" r:id="rId24"/>
    <p:sldId id="306" r:id="rId25"/>
    <p:sldId id="387" r:id="rId26"/>
    <p:sldId id="370" r:id="rId27"/>
    <p:sldId id="403" r:id="rId28"/>
    <p:sldId id="379" r:id="rId29"/>
    <p:sldId id="404" r:id="rId30"/>
    <p:sldId id="371" r:id="rId31"/>
    <p:sldId id="405" r:id="rId32"/>
    <p:sldId id="393" r:id="rId33"/>
    <p:sldId id="366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2031"/>
    <a:srgbClr val="5CA9A4"/>
    <a:srgbClr val="8CC754"/>
    <a:srgbClr val="DBCCA9"/>
    <a:srgbClr val="551420"/>
    <a:srgbClr val="8E410C"/>
    <a:srgbClr val="E6AA56"/>
    <a:srgbClr val="83C6CB"/>
    <a:srgbClr val="53B1B7"/>
    <a:srgbClr val="CEB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96A205-1D86-4731-A49E-2744ECB933B9}" v="1" dt="2022-08-29T18:38:51.909"/>
    <p1510:client id="{C54E92CF-F17E-4444-A02A-D01036CB9EBD}" v="5" dt="2022-08-26T13:04:08.0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1" autoAdjust="0"/>
    <p:restoredTop sz="81235" autoAdjust="0"/>
  </p:normalViewPr>
  <p:slideViewPr>
    <p:cSldViewPr snapToGrid="0">
      <p:cViewPr varScale="1">
        <p:scale>
          <a:sx n="71" d="100"/>
          <a:sy n="71" d="100"/>
        </p:scale>
        <p:origin x="12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21125310798739E-4"/>
          <c:y val="7.8182648571183382E-3"/>
          <c:w val="0.86900438766528043"/>
          <c:h val="0.8831237400916819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Applied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CB409201-DE8E-4293-AD2E-EBF1DD8C5EC7}" type="SERIESNAME">
                      <a:rPr lang="en-US">
                        <a:solidFill>
                          <a:schemeClr val="tx1"/>
                        </a:solidFill>
                      </a:rPr>
                      <a:pPr/>
                      <a:t>[SERIES NAME]</a:t>
                    </a:fld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, +78,000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AE3-4E6C-825E-2DF19CFF32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Count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78005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F0-487B-9481-454F1E65D93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Admitted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20AA7AC-5EA9-4420-9F63-549AFE8014F1}" type="SERIESNAME">
                      <a:rPr lang="en-US" smtClean="0">
                        <a:solidFill>
                          <a:srgbClr val="752031"/>
                        </a:solidFill>
                      </a:rPr>
                      <a:pPr/>
                      <a:t>[SERIES NAME]</a:t>
                    </a:fld>
                    <a:r>
                      <a:rPr lang="en-US" baseline="0" dirty="0">
                        <a:solidFill>
                          <a:srgbClr val="752031"/>
                        </a:solidFill>
                      </a:rPr>
                      <a:t>, +19,000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CDF-4D77-828B-B7EA8C26B6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Count</c:v>
                </c:pt>
              </c:strCache>
            </c:strRef>
          </c:cat>
          <c:val>
            <c:numRef>
              <c:f>Sheet1!$B$3</c:f>
              <c:numCache>
                <c:formatCode>General</c:formatCode>
                <c:ptCount val="1"/>
                <c:pt idx="0">
                  <c:v>19029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F0-487B-9481-454F1E65D934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Enrolled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aseline="0" dirty="0">
                        <a:solidFill>
                          <a:srgbClr val="752031"/>
                        </a:solidFill>
                      </a:rPr>
                      <a:t>Enrollment, +6,000</a:t>
                    </a:r>
                    <a:endParaRPr lang="en-US" dirty="0">
                      <a:solidFill>
                        <a:srgbClr val="752031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CDF-4D77-828B-B7EA8C26B6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Count</c:v>
                </c:pt>
              </c:strCache>
            </c:strRef>
          </c:cat>
          <c:val>
            <c:numRef>
              <c:f>Sheet1!$B$4</c:f>
              <c:numCache>
                <c:formatCode>General</c:formatCode>
                <c:ptCount val="1"/>
                <c:pt idx="0">
                  <c:v>6149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0F0-487B-9481-454F1E65D934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Count</c:v>
                </c:pt>
              </c:strCache>
            </c:strRef>
          </c:cat>
          <c:val>
            <c:numRef>
              <c:f>Sheet1!$B$5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3-50F0-487B-9481-454F1E65D93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384479999"/>
        <c:axId val="1384459615"/>
      </c:barChart>
      <c:catAx>
        <c:axId val="1384479999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384459615"/>
        <c:crosses val="autoZero"/>
        <c:auto val="1"/>
        <c:lblAlgn val="ctr"/>
        <c:lblOffset val="100"/>
        <c:noMultiLvlLbl val="0"/>
      </c:catAx>
      <c:valAx>
        <c:axId val="1384459615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13844799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045FD3-914D-4120-B037-5068EF399892}" type="doc">
      <dgm:prSet loTypeId="urn:microsoft.com/office/officeart/2005/8/layout/lProcess3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9F11619-194B-4683-AADC-8EABAC865C4D}">
      <dgm:prSet phldrT="[Text]"/>
      <dgm:spPr/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Vires</a:t>
          </a:r>
        </a:p>
      </dgm:t>
    </dgm:pt>
    <dgm:pt modelId="{0476FFCE-3698-4B17-99AF-E4DE846C0BA4}" type="parTrans" cxnId="{7C5D502B-1C18-4DF9-B91C-4AC1AE44304E}">
      <dgm:prSet/>
      <dgm:spPr/>
      <dgm:t>
        <a:bodyPr/>
        <a:lstStyle/>
        <a:p>
          <a:endParaRPr lang="en-US"/>
        </a:p>
      </dgm:t>
    </dgm:pt>
    <dgm:pt modelId="{AEE2FDD8-569F-4F8D-86EF-C261C295A8B2}" type="sibTrans" cxnId="{7C5D502B-1C18-4DF9-B91C-4AC1AE44304E}">
      <dgm:prSet/>
      <dgm:spPr/>
      <dgm:t>
        <a:bodyPr/>
        <a:lstStyle/>
        <a:p>
          <a:endParaRPr lang="en-US"/>
        </a:p>
      </dgm:t>
    </dgm:pt>
    <dgm:pt modelId="{7EEFFCB3-6DAC-4D19-B2F3-23831CC747C1}">
      <dgm:prSet phldrT="[Text]"/>
      <dgm:spPr/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Artes</a:t>
          </a:r>
        </a:p>
      </dgm:t>
    </dgm:pt>
    <dgm:pt modelId="{234CC8E4-3E3A-470F-935B-515F42DC0403}" type="parTrans" cxnId="{219B2B22-9965-4B19-AB3C-666B62E382AA}">
      <dgm:prSet/>
      <dgm:spPr/>
      <dgm:t>
        <a:bodyPr/>
        <a:lstStyle/>
        <a:p>
          <a:endParaRPr lang="en-US"/>
        </a:p>
      </dgm:t>
    </dgm:pt>
    <dgm:pt modelId="{BBAC71F9-7AD9-4D87-8685-92C81F482A31}" type="sibTrans" cxnId="{219B2B22-9965-4B19-AB3C-666B62E382AA}">
      <dgm:prSet/>
      <dgm:spPr/>
      <dgm:t>
        <a:bodyPr/>
        <a:lstStyle/>
        <a:p>
          <a:endParaRPr lang="en-US"/>
        </a:p>
      </dgm:t>
    </dgm:pt>
    <dgm:pt modelId="{E415CDFE-E9F1-4ECF-B9A4-A008C6020F10}">
      <dgm:prSet phldrT="[Text]" custT="1"/>
      <dgm:spPr/>
      <dgm:t>
        <a:bodyPr/>
        <a:lstStyle/>
        <a:p>
          <a:r>
            <a:rPr lang="en-US" sz="1400" dirty="0"/>
            <a:t>The second torch, </a:t>
          </a:r>
          <a:r>
            <a:rPr lang="en-US" sz="1400" b="1" dirty="0"/>
            <a:t>Artes</a:t>
          </a:r>
          <a:r>
            <a:rPr lang="en-US" sz="1400" dirty="0"/>
            <a:t>, is </a:t>
          </a:r>
          <a:r>
            <a:rPr lang="en-US" sz="1400" b="1" i="1" dirty="0"/>
            <a:t>skill</a:t>
          </a:r>
          <a:r>
            <a:rPr lang="en-US" sz="1400" b="0" i="0" dirty="0"/>
            <a:t>. We</a:t>
          </a:r>
          <a:r>
            <a:rPr lang="en-US" sz="1400" dirty="0"/>
            <a:t> want to see how students use their out-of-classroom time, whether that be through sports, clubs, organizations, family responsibilities, employment, or other achievements. </a:t>
          </a:r>
        </a:p>
        <a:p>
          <a:r>
            <a:rPr lang="en-US" sz="1500" b="1" i="1" dirty="0"/>
            <a:t>Resume – Academic and Non-academic Involvement</a:t>
          </a:r>
        </a:p>
      </dgm:t>
    </dgm:pt>
    <dgm:pt modelId="{C9D03472-80E1-41A4-B916-135080A41E65}" type="parTrans" cxnId="{625FDB38-7ABB-4EC2-B489-E930D9F54BBC}">
      <dgm:prSet/>
      <dgm:spPr/>
      <dgm:t>
        <a:bodyPr/>
        <a:lstStyle/>
        <a:p>
          <a:endParaRPr lang="en-US"/>
        </a:p>
      </dgm:t>
    </dgm:pt>
    <dgm:pt modelId="{05453480-FC2B-4F91-B89C-CD9E6B2F5249}" type="sibTrans" cxnId="{625FDB38-7ABB-4EC2-B489-E930D9F54BBC}">
      <dgm:prSet/>
      <dgm:spPr/>
      <dgm:t>
        <a:bodyPr/>
        <a:lstStyle/>
        <a:p>
          <a:endParaRPr lang="en-US"/>
        </a:p>
      </dgm:t>
    </dgm:pt>
    <dgm:pt modelId="{992D9B2E-9CFC-46BE-A042-D2A5C496B3E0}">
      <dgm:prSet phldrT="[Text]"/>
      <dgm:spPr/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Mores</a:t>
          </a:r>
        </a:p>
      </dgm:t>
    </dgm:pt>
    <dgm:pt modelId="{A5E56EAF-2C96-4EA2-AC93-44B93E0FFEF6}" type="parTrans" cxnId="{798EFB59-E5B7-4CE9-8F29-4C4E874A8C37}">
      <dgm:prSet/>
      <dgm:spPr/>
      <dgm:t>
        <a:bodyPr/>
        <a:lstStyle/>
        <a:p>
          <a:endParaRPr lang="en-US"/>
        </a:p>
      </dgm:t>
    </dgm:pt>
    <dgm:pt modelId="{37EB4C45-4D4B-4DD4-A428-EDDA1ECD4431}" type="sibTrans" cxnId="{798EFB59-E5B7-4CE9-8F29-4C4E874A8C37}">
      <dgm:prSet/>
      <dgm:spPr/>
      <dgm:t>
        <a:bodyPr/>
        <a:lstStyle/>
        <a:p>
          <a:endParaRPr lang="en-US"/>
        </a:p>
      </dgm:t>
    </dgm:pt>
    <dgm:pt modelId="{7A1CF817-6162-43F6-A81F-D162CE67F9E4}">
      <dgm:prSet phldrT="[Text]" custT="1"/>
      <dgm:spPr/>
      <dgm:t>
        <a:bodyPr/>
        <a:lstStyle/>
        <a:p>
          <a:r>
            <a:rPr lang="en-US" sz="1400" dirty="0"/>
            <a:t>The third torch, </a:t>
          </a:r>
          <a:r>
            <a:rPr lang="en-US" sz="1400" b="1" dirty="0"/>
            <a:t>Mores</a:t>
          </a:r>
          <a:r>
            <a:rPr lang="en-US" sz="1400" dirty="0"/>
            <a:t>, is </a:t>
          </a:r>
          <a:r>
            <a:rPr lang="en-US" sz="1400" b="1" i="1" dirty="0"/>
            <a:t>character. </a:t>
          </a:r>
          <a:r>
            <a:rPr lang="en-US" sz="1400" dirty="0"/>
            <a:t>We are taking the information students have shared with us to learn who they are, any formative experiences they may have had, and what their life goals may be.</a:t>
          </a:r>
        </a:p>
        <a:p>
          <a:r>
            <a:rPr lang="en-US" sz="1500" b="1" i="1" dirty="0"/>
            <a:t>Essay – Resume – High School and Neighborhood Context</a:t>
          </a:r>
        </a:p>
      </dgm:t>
    </dgm:pt>
    <dgm:pt modelId="{CC57AD3D-8958-458D-B21F-34B4266D7CA6}" type="parTrans" cxnId="{A46196A0-5C2D-42B1-9185-FC5209A7162E}">
      <dgm:prSet/>
      <dgm:spPr/>
      <dgm:t>
        <a:bodyPr/>
        <a:lstStyle/>
        <a:p>
          <a:endParaRPr lang="en-US"/>
        </a:p>
      </dgm:t>
    </dgm:pt>
    <dgm:pt modelId="{BA016698-5257-4F24-BD6F-0514AD459243}" type="sibTrans" cxnId="{A46196A0-5C2D-42B1-9185-FC5209A7162E}">
      <dgm:prSet/>
      <dgm:spPr/>
      <dgm:t>
        <a:bodyPr/>
        <a:lstStyle/>
        <a:p>
          <a:endParaRPr lang="en-US"/>
        </a:p>
      </dgm:t>
    </dgm:pt>
    <dgm:pt modelId="{E8F7D0DD-FDBA-4500-90AA-41A81E475C5D}">
      <dgm:prSet phldrT="[Text]" custT="1"/>
      <dgm:spPr/>
      <dgm:t>
        <a:bodyPr/>
        <a:lstStyle/>
        <a:p>
          <a:r>
            <a:rPr lang="en-US" sz="1400" dirty="0"/>
            <a:t>The first torch, </a:t>
          </a:r>
          <a:r>
            <a:rPr lang="en-US" sz="1400" b="1" dirty="0"/>
            <a:t>Vires</a:t>
          </a:r>
          <a:r>
            <a:rPr lang="en-US" sz="1400" dirty="0"/>
            <a:t>, is </a:t>
          </a:r>
          <a:r>
            <a:rPr lang="en-US" sz="1400" b="1" i="1" dirty="0"/>
            <a:t>strength. </a:t>
          </a:r>
          <a:r>
            <a:rPr lang="en-US" sz="1400" b="0" i="0" dirty="0"/>
            <a:t>Our </a:t>
          </a:r>
          <a:r>
            <a:rPr lang="en-US" sz="1400" dirty="0"/>
            <a:t>focus in this area is rigor, grades, and courses taken while in high school. Each applicant is evaluated based upon the performance within the context of the student’s academic environment. </a:t>
          </a:r>
        </a:p>
        <a:p>
          <a:r>
            <a:rPr lang="en-US" sz="1500" b="1" i="1" dirty="0"/>
            <a:t>Transcripts – GPA – Course Rigor – High School Profile</a:t>
          </a:r>
        </a:p>
      </dgm:t>
    </dgm:pt>
    <dgm:pt modelId="{B968EED0-0CC6-4062-ACDC-8492680D8B84}" type="sibTrans" cxnId="{A8EA375B-C08F-434F-9E6C-D64210E4FAFA}">
      <dgm:prSet/>
      <dgm:spPr/>
      <dgm:t>
        <a:bodyPr/>
        <a:lstStyle/>
        <a:p>
          <a:endParaRPr lang="en-US"/>
        </a:p>
      </dgm:t>
    </dgm:pt>
    <dgm:pt modelId="{972153EE-2AC3-4409-94FD-AD77ADE0EA9C}" type="parTrans" cxnId="{A8EA375B-C08F-434F-9E6C-D64210E4FAFA}">
      <dgm:prSet/>
      <dgm:spPr/>
      <dgm:t>
        <a:bodyPr/>
        <a:lstStyle/>
        <a:p>
          <a:endParaRPr lang="en-US"/>
        </a:p>
      </dgm:t>
    </dgm:pt>
    <dgm:pt modelId="{3EE6EB2A-C08B-4B3D-A29F-0FA769D89630}" type="pres">
      <dgm:prSet presAssocID="{5B045FD3-914D-4120-B037-5068EF399892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2A72612-56EF-45CE-84D2-92E8F54AF77C}" type="pres">
      <dgm:prSet presAssocID="{F9F11619-194B-4683-AADC-8EABAC865C4D}" presName="horFlow" presStyleCnt="0"/>
      <dgm:spPr/>
    </dgm:pt>
    <dgm:pt modelId="{C4C82441-4EA4-47C6-8FC9-DCF3DC574B2B}" type="pres">
      <dgm:prSet presAssocID="{F9F11619-194B-4683-AADC-8EABAC865C4D}" presName="bigChev" presStyleLbl="node1" presStyleIdx="0" presStyleCnt="3"/>
      <dgm:spPr/>
      <dgm:t>
        <a:bodyPr/>
        <a:lstStyle/>
        <a:p>
          <a:endParaRPr lang="en-US"/>
        </a:p>
      </dgm:t>
    </dgm:pt>
    <dgm:pt modelId="{AF4AD051-9314-49C3-98C3-F4DCB0BB53E2}" type="pres">
      <dgm:prSet presAssocID="{972153EE-2AC3-4409-94FD-AD77ADE0EA9C}" presName="parTrans" presStyleCnt="0"/>
      <dgm:spPr/>
    </dgm:pt>
    <dgm:pt modelId="{EBE6ACC0-E8D3-4535-8D03-2B8FA84FD6E2}" type="pres">
      <dgm:prSet presAssocID="{E8F7D0DD-FDBA-4500-90AA-41A81E475C5D}" presName="node" presStyleLbl="alignAccFollowNode1" presStyleIdx="0" presStyleCnt="3" custScaleX="1805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441D93-C714-4B3E-9570-0F04C6A73F08}" type="pres">
      <dgm:prSet presAssocID="{F9F11619-194B-4683-AADC-8EABAC865C4D}" presName="vSp" presStyleCnt="0"/>
      <dgm:spPr/>
    </dgm:pt>
    <dgm:pt modelId="{8744D6D7-B11F-4E58-BFE2-6D611F2A78CC}" type="pres">
      <dgm:prSet presAssocID="{7EEFFCB3-6DAC-4D19-B2F3-23831CC747C1}" presName="horFlow" presStyleCnt="0"/>
      <dgm:spPr/>
    </dgm:pt>
    <dgm:pt modelId="{40440605-169F-4A1E-B410-C5A5094963B0}" type="pres">
      <dgm:prSet presAssocID="{7EEFFCB3-6DAC-4D19-B2F3-23831CC747C1}" presName="bigChev" presStyleLbl="node1" presStyleIdx="1" presStyleCnt="3"/>
      <dgm:spPr/>
      <dgm:t>
        <a:bodyPr/>
        <a:lstStyle/>
        <a:p>
          <a:endParaRPr lang="en-US"/>
        </a:p>
      </dgm:t>
    </dgm:pt>
    <dgm:pt modelId="{D2876688-1866-43D0-B93E-4FA4F002202F}" type="pres">
      <dgm:prSet presAssocID="{C9D03472-80E1-41A4-B916-135080A41E65}" presName="parTrans" presStyleCnt="0"/>
      <dgm:spPr/>
    </dgm:pt>
    <dgm:pt modelId="{586535D7-1471-4A2B-B573-74BA3668F0E9}" type="pres">
      <dgm:prSet presAssocID="{E415CDFE-E9F1-4ECF-B9A4-A008C6020F10}" presName="node" presStyleLbl="alignAccFollowNode1" presStyleIdx="1" presStyleCnt="3" custScaleX="1817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65A75E-74DF-4435-8DC3-632EA96DC66F}" type="pres">
      <dgm:prSet presAssocID="{7EEFFCB3-6DAC-4D19-B2F3-23831CC747C1}" presName="vSp" presStyleCnt="0"/>
      <dgm:spPr/>
    </dgm:pt>
    <dgm:pt modelId="{81E471CD-F9BE-47EC-8D79-A1F32DE9222F}" type="pres">
      <dgm:prSet presAssocID="{992D9B2E-9CFC-46BE-A042-D2A5C496B3E0}" presName="horFlow" presStyleCnt="0"/>
      <dgm:spPr/>
    </dgm:pt>
    <dgm:pt modelId="{80F23E0E-5148-4E17-9E2D-8BA325343D74}" type="pres">
      <dgm:prSet presAssocID="{992D9B2E-9CFC-46BE-A042-D2A5C496B3E0}" presName="bigChev" presStyleLbl="node1" presStyleIdx="2" presStyleCnt="3"/>
      <dgm:spPr/>
      <dgm:t>
        <a:bodyPr/>
        <a:lstStyle/>
        <a:p>
          <a:endParaRPr lang="en-US"/>
        </a:p>
      </dgm:t>
    </dgm:pt>
    <dgm:pt modelId="{2CCD0DEA-1F37-4D39-B172-AE1C3BA8137A}" type="pres">
      <dgm:prSet presAssocID="{CC57AD3D-8958-458D-B21F-34B4266D7CA6}" presName="parTrans" presStyleCnt="0"/>
      <dgm:spPr/>
    </dgm:pt>
    <dgm:pt modelId="{5995C5DF-EA0A-475C-A376-CF2FE0A63D75}" type="pres">
      <dgm:prSet presAssocID="{7A1CF817-6162-43F6-A81F-D162CE67F9E4}" presName="node" presStyleLbl="alignAccFollowNode1" presStyleIdx="2" presStyleCnt="3" custScaleX="1840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89D8EC-1BAD-4FFF-93C1-53CEAAF1F63B}" type="presOf" srcId="{F9F11619-194B-4683-AADC-8EABAC865C4D}" destId="{C4C82441-4EA4-47C6-8FC9-DCF3DC574B2B}" srcOrd="0" destOrd="0" presId="urn:microsoft.com/office/officeart/2005/8/layout/lProcess3"/>
    <dgm:cxn modelId="{5AF90651-1224-4593-9EB4-25E9AD414F5C}" type="presOf" srcId="{5B045FD3-914D-4120-B037-5068EF399892}" destId="{3EE6EB2A-C08B-4B3D-A29F-0FA769D89630}" srcOrd="0" destOrd="0" presId="urn:microsoft.com/office/officeart/2005/8/layout/lProcess3"/>
    <dgm:cxn modelId="{219B2B22-9965-4B19-AB3C-666B62E382AA}" srcId="{5B045FD3-914D-4120-B037-5068EF399892}" destId="{7EEFFCB3-6DAC-4D19-B2F3-23831CC747C1}" srcOrd="1" destOrd="0" parTransId="{234CC8E4-3E3A-470F-935B-515F42DC0403}" sibTransId="{BBAC71F9-7AD9-4D87-8685-92C81F482A31}"/>
    <dgm:cxn modelId="{A8EA375B-C08F-434F-9E6C-D64210E4FAFA}" srcId="{F9F11619-194B-4683-AADC-8EABAC865C4D}" destId="{E8F7D0DD-FDBA-4500-90AA-41A81E475C5D}" srcOrd="0" destOrd="0" parTransId="{972153EE-2AC3-4409-94FD-AD77ADE0EA9C}" sibTransId="{B968EED0-0CC6-4062-ACDC-8492680D8B84}"/>
    <dgm:cxn modelId="{798EFB59-E5B7-4CE9-8F29-4C4E874A8C37}" srcId="{5B045FD3-914D-4120-B037-5068EF399892}" destId="{992D9B2E-9CFC-46BE-A042-D2A5C496B3E0}" srcOrd="2" destOrd="0" parTransId="{A5E56EAF-2C96-4EA2-AC93-44B93E0FFEF6}" sibTransId="{37EB4C45-4D4B-4DD4-A428-EDDA1ECD4431}"/>
    <dgm:cxn modelId="{A46196A0-5C2D-42B1-9185-FC5209A7162E}" srcId="{992D9B2E-9CFC-46BE-A042-D2A5C496B3E0}" destId="{7A1CF817-6162-43F6-A81F-D162CE67F9E4}" srcOrd="0" destOrd="0" parTransId="{CC57AD3D-8958-458D-B21F-34B4266D7CA6}" sibTransId="{BA016698-5257-4F24-BD6F-0514AD459243}"/>
    <dgm:cxn modelId="{4F95C50D-B6E4-4AC4-91BD-F9554C1760EE}" type="presOf" srcId="{7A1CF817-6162-43F6-A81F-D162CE67F9E4}" destId="{5995C5DF-EA0A-475C-A376-CF2FE0A63D75}" srcOrd="0" destOrd="0" presId="urn:microsoft.com/office/officeart/2005/8/layout/lProcess3"/>
    <dgm:cxn modelId="{BF5C7ADC-D70E-4505-BFED-A46A55F63210}" type="presOf" srcId="{7EEFFCB3-6DAC-4D19-B2F3-23831CC747C1}" destId="{40440605-169F-4A1E-B410-C5A5094963B0}" srcOrd="0" destOrd="0" presId="urn:microsoft.com/office/officeart/2005/8/layout/lProcess3"/>
    <dgm:cxn modelId="{4D77A947-2C7B-47EE-A5BE-D2E923A873EB}" type="presOf" srcId="{E8F7D0DD-FDBA-4500-90AA-41A81E475C5D}" destId="{EBE6ACC0-E8D3-4535-8D03-2B8FA84FD6E2}" srcOrd="0" destOrd="0" presId="urn:microsoft.com/office/officeart/2005/8/layout/lProcess3"/>
    <dgm:cxn modelId="{625FDB38-7ABB-4EC2-B489-E930D9F54BBC}" srcId="{7EEFFCB3-6DAC-4D19-B2F3-23831CC747C1}" destId="{E415CDFE-E9F1-4ECF-B9A4-A008C6020F10}" srcOrd="0" destOrd="0" parTransId="{C9D03472-80E1-41A4-B916-135080A41E65}" sibTransId="{05453480-FC2B-4F91-B89C-CD9E6B2F5249}"/>
    <dgm:cxn modelId="{66BE2A01-EE5B-46B5-8CBE-3A7F198AAECE}" type="presOf" srcId="{E415CDFE-E9F1-4ECF-B9A4-A008C6020F10}" destId="{586535D7-1471-4A2B-B573-74BA3668F0E9}" srcOrd="0" destOrd="0" presId="urn:microsoft.com/office/officeart/2005/8/layout/lProcess3"/>
    <dgm:cxn modelId="{7C5D502B-1C18-4DF9-B91C-4AC1AE44304E}" srcId="{5B045FD3-914D-4120-B037-5068EF399892}" destId="{F9F11619-194B-4683-AADC-8EABAC865C4D}" srcOrd="0" destOrd="0" parTransId="{0476FFCE-3698-4B17-99AF-E4DE846C0BA4}" sibTransId="{AEE2FDD8-569F-4F8D-86EF-C261C295A8B2}"/>
    <dgm:cxn modelId="{866CAD4E-3B74-4F86-9F6C-5AE1403A67F4}" type="presOf" srcId="{992D9B2E-9CFC-46BE-A042-D2A5C496B3E0}" destId="{80F23E0E-5148-4E17-9E2D-8BA325343D74}" srcOrd="0" destOrd="0" presId="urn:microsoft.com/office/officeart/2005/8/layout/lProcess3"/>
    <dgm:cxn modelId="{411E9A04-8F0F-4534-90F0-87DDF7E29309}" type="presParOf" srcId="{3EE6EB2A-C08B-4B3D-A29F-0FA769D89630}" destId="{92A72612-56EF-45CE-84D2-92E8F54AF77C}" srcOrd="0" destOrd="0" presId="urn:microsoft.com/office/officeart/2005/8/layout/lProcess3"/>
    <dgm:cxn modelId="{CBD2AEFC-ECD8-42B7-A933-9B39F08CE879}" type="presParOf" srcId="{92A72612-56EF-45CE-84D2-92E8F54AF77C}" destId="{C4C82441-4EA4-47C6-8FC9-DCF3DC574B2B}" srcOrd="0" destOrd="0" presId="urn:microsoft.com/office/officeart/2005/8/layout/lProcess3"/>
    <dgm:cxn modelId="{6BCA144F-A4FE-412B-9999-FC4834C467E1}" type="presParOf" srcId="{92A72612-56EF-45CE-84D2-92E8F54AF77C}" destId="{AF4AD051-9314-49C3-98C3-F4DCB0BB53E2}" srcOrd="1" destOrd="0" presId="urn:microsoft.com/office/officeart/2005/8/layout/lProcess3"/>
    <dgm:cxn modelId="{B016368E-F22C-49A5-B39E-9CC79E76F478}" type="presParOf" srcId="{92A72612-56EF-45CE-84D2-92E8F54AF77C}" destId="{EBE6ACC0-E8D3-4535-8D03-2B8FA84FD6E2}" srcOrd="2" destOrd="0" presId="urn:microsoft.com/office/officeart/2005/8/layout/lProcess3"/>
    <dgm:cxn modelId="{EDAD590D-1E8E-4885-A875-4C13F08C315A}" type="presParOf" srcId="{3EE6EB2A-C08B-4B3D-A29F-0FA769D89630}" destId="{6A441D93-C714-4B3E-9570-0F04C6A73F08}" srcOrd="1" destOrd="0" presId="urn:microsoft.com/office/officeart/2005/8/layout/lProcess3"/>
    <dgm:cxn modelId="{8E6AA2F7-A48C-42F3-8116-7A17812AFCF1}" type="presParOf" srcId="{3EE6EB2A-C08B-4B3D-A29F-0FA769D89630}" destId="{8744D6D7-B11F-4E58-BFE2-6D611F2A78CC}" srcOrd="2" destOrd="0" presId="urn:microsoft.com/office/officeart/2005/8/layout/lProcess3"/>
    <dgm:cxn modelId="{F792F48C-3635-44AD-B657-1EF65AB3E6F2}" type="presParOf" srcId="{8744D6D7-B11F-4E58-BFE2-6D611F2A78CC}" destId="{40440605-169F-4A1E-B410-C5A5094963B0}" srcOrd="0" destOrd="0" presId="urn:microsoft.com/office/officeart/2005/8/layout/lProcess3"/>
    <dgm:cxn modelId="{EE957D85-B3D6-45A7-81B6-4105D93DE1B1}" type="presParOf" srcId="{8744D6D7-B11F-4E58-BFE2-6D611F2A78CC}" destId="{D2876688-1866-43D0-B93E-4FA4F002202F}" srcOrd="1" destOrd="0" presId="urn:microsoft.com/office/officeart/2005/8/layout/lProcess3"/>
    <dgm:cxn modelId="{DDE8AE28-6BB0-4FFC-A04A-A78595CC748A}" type="presParOf" srcId="{8744D6D7-B11F-4E58-BFE2-6D611F2A78CC}" destId="{586535D7-1471-4A2B-B573-74BA3668F0E9}" srcOrd="2" destOrd="0" presId="urn:microsoft.com/office/officeart/2005/8/layout/lProcess3"/>
    <dgm:cxn modelId="{370F9601-D959-43DA-8730-35919C54F31A}" type="presParOf" srcId="{3EE6EB2A-C08B-4B3D-A29F-0FA769D89630}" destId="{E965A75E-74DF-4435-8DC3-632EA96DC66F}" srcOrd="3" destOrd="0" presId="urn:microsoft.com/office/officeart/2005/8/layout/lProcess3"/>
    <dgm:cxn modelId="{D4864DDF-5BC7-4B68-B2C0-99CF7DD2F681}" type="presParOf" srcId="{3EE6EB2A-C08B-4B3D-A29F-0FA769D89630}" destId="{81E471CD-F9BE-47EC-8D79-A1F32DE9222F}" srcOrd="4" destOrd="0" presId="urn:microsoft.com/office/officeart/2005/8/layout/lProcess3"/>
    <dgm:cxn modelId="{6E5152C9-2EA9-425A-932C-50E9C9651E19}" type="presParOf" srcId="{81E471CD-F9BE-47EC-8D79-A1F32DE9222F}" destId="{80F23E0E-5148-4E17-9E2D-8BA325343D74}" srcOrd="0" destOrd="0" presId="urn:microsoft.com/office/officeart/2005/8/layout/lProcess3"/>
    <dgm:cxn modelId="{3F3404F7-7552-4EB6-8389-C2C18718CE30}" type="presParOf" srcId="{81E471CD-F9BE-47EC-8D79-A1F32DE9222F}" destId="{2CCD0DEA-1F37-4D39-B172-AE1C3BA8137A}" srcOrd="1" destOrd="0" presId="urn:microsoft.com/office/officeart/2005/8/layout/lProcess3"/>
    <dgm:cxn modelId="{EEC132DE-7A67-4927-9E2D-1EEDFE7575FF}" type="presParOf" srcId="{81E471CD-F9BE-47EC-8D79-A1F32DE9222F}" destId="{5995C5DF-EA0A-475C-A376-CF2FE0A63D75}" srcOrd="2" destOrd="0" presId="urn:microsoft.com/office/officeart/2005/8/layout/lProcess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C82441-4EA4-47C6-8FC9-DCF3DC574B2B}">
      <dsp:nvSpPr>
        <dsp:cNvPr id="0" name=""/>
        <dsp:cNvSpPr/>
      </dsp:nvSpPr>
      <dsp:spPr>
        <a:xfrm>
          <a:off x="1517" y="73590"/>
          <a:ext cx="3864108" cy="1545643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4930" tIns="37465" rIns="0" bIns="37465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900" b="1" kern="1200" dirty="0">
              <a:latin typeface="Arial" panose="020B0604020202020204" pitchFamily="34" charset="0"/>
              <a:cs typeface="Arial" panose="020B0604020202020204" pitchFamily="34" charset="0"/>
            </a:rPr>
            <a:t>Vires</a:t>
          </a:r>
        </a:p>
      </dsp:txBody>
      <dsp:txXfrm>
        <a:off x="774339" y="73590"/>
        <a:ext cx="2318465" cy="1545643"/>
      </dsp:txXfrm>
    </dsp:sp>
    <dsp:sp modelId="{EBE6ACC0-E8D3-4535-8D03-2B8FA84FD6E2}">
      <dsp:nvSpPr>
        <dsp:cNvPr id="0" name=""/>
        <dsp:cNvSpPr/>
      </dsp:nvSpPr>
      <dsp:spPr>
        <a:xfrm>
          <a:off x="3363291" y="204970"/>
          <a:ext cx="5789944" cy="1282884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The first torch, </a:t>
          </a:r>
          <a:r>
            <a:rPr lang="en-US" sz="1400" b="1" kern="1200" dirty="0"/>
            <a:t>Vires</a:t>
          </a:r>
          <a:r>
            <a:rPr lang="en-US" sz="1400" kern="1200" dirty="0"/>
            <a:t>, is </a:t>
          </a:r>
          <a:r>
            <a:rPr lang="en-US" sz="1400" b="1" i="1" kern="1200" dirty="0"/>
            <a:t>strength. </a:t>
          </a:r>
          <a:r>
            <a:rPr lang="en-US" sz="1400" b="0" i="0" kern="1200" dirty="0"/>
            <a:t>Our </a:t>
          </a:r>
          <a:r>
            <a:rPr lang="en-US" sz="1400" kern="1200" dirty="0"/>
            <a:t>focus in this area is rigor, grades, and courses taken while in high school. Each applicant is evaluated based upon the performance within the context of the student’s academic environment.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i="1" kern="1200" dirty="0"/>
            <a:t>Transcripts – GPA – Course Rigor – High School Profile</a:t>
          </a:r>
        </a:p>
      </dsp:txBody>
      <dsp:txXfrm>
        <a:off x="4004733" y="204970"/>
        <a:ext cx="4507060" cy="1282884"/>
      </dsp:txXfrm>
    </dsp:sp>
    <dsp:sp modelId="{40440605-169F-4A1E-B410-C5A5094963B0}">
      <dsp:nvSpPr>
        <dsp:cNvPr id="0" name=""/>
        <dsp:cNvSpPr/>
      </dsp:nvSpPr>
      <dsp:spPr>
        <a:xfrm>
          <a:off x="1517" y="1835624"/>
          <a:ext cx="3864108" cy="1545643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4930" tIns="37465" rIns="0" bIns="37465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900" b="1" kern="1200" dirty="0">
              <a:latin typeface="Arial" panose="020B0604020202020204" pitchFamily="34" charset="0"/>
              <a:cs typeface="Arial" panose="020B0604020202020204" pitchFamily="34" charset="0"/>
            </a:rPr>
            <a:t>Artes</a:t>
          </a:r>
        </a:p>
      </dsp:txBody>
      <dsp:txXfrm>
        <a:off x="774339" y="1835624"/>
        <a:ext cx="2318465" cy="1545643"/>
      </dsp:txXfrm>
    </dsp:sp>
    <dsp:sp modelId="{586535D7-1471-4A2B-B573-74BA3668F0E9}">
      <dsp:nvSpPr>
        <dsp:cNvPr id="0" name=""/>
        <dsp:cNvSpPr/>
      </dsp:nvSpPr>
      <dsp:spPr>
        <a:xfrm>
          <a:off x="3363291" y="1967003"/>
          <a:ext cx="5827821" cy="1282884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The second torch, </a:t>
          </a:r>
          <a:r>
            <a:rPr lang="en-US" sz="1400" b="1" kern="1200" dirty="0"/>
            <a:t>Artes</a:t>
          </a:r>
          <a:r>
            <a:rPr lang="en-US" sz="1400" kern="1200" dirty="0"/>
            <a:t>, is </a:t>
          </a:r>
          <a:r>
            <a:rPr lang="en-US" sz="1400" b="1" i="1" kern="1200" dirty="0"/>
            <a:t>skill</a:t>
          </a:r>
          <a:r>
            <a:rPr lang="en-US" sz="1400" b="0" i="0" kern="1200" dirty="0"/>
            <a:t>. We</a:t>
          </a:r>
          <a:r>
            <a:rPr lang="en-US" sz="1400" kern="1200" dirty="0"/>
            <a:t> want to see how students use their out-of-classroom time, whether that be through sports, clubs, organizations, family responsibilities, employment, or other achievements.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i="1" kern="1200" dirty="0"/>
            <a:t>Resume – Academic and Non-academic Involvement</a:t>
          </a:r>
        </a:p>
      </dsp:txBody>
      <dsp:txXfrm>
        <a:off x="4004733" y="1967003"/>
        <a:ext cx="4544937" cy="1282884"/>
      </dsp:txXfrm>
    </dsp:sp>
    <dsp:sp modelId="{80F23E0E-5148-4E17-9E2D-8BA325343D74}">
      <dsp:nvSpPr>
        <dsp:cNvPr id="0" name=""/>
        <dsp:cNvSpPr/>
      </dsp:nvSpPr>
      <dsp:spPr>
        <a:xfrm>
          <a:off x="1517" y="3597657"/>
          <a:ext cx="3864108" cy="1545643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4930" tIns="37465" rIns="0" bIns="37465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900" b="1" kern="1200" dirty="0">
              <a:latin typeface="Arial" panose="020B0604020202020204" pitchFamily="34" charset="0"/>
              <a:cs typeface="Arial" panose="020B0604020202020204" pitchFamily="34" charset="0"/>
            </a:rPr>
            <a:t>Mores</a:t>
          </a:r>
        </a:p>
      </dsp:txBody>
      <dsp:txXfrm>
        <a:off x="774339" y="3597657"/>
        <a:ext cx="2318465" cy="1545643"/>
      </dsp:txXfrm>
    </dsp:sp>
    <dsp:sp modelId="{5995C5DF-EA0A-475C-A376-CF2FE0A63D75}">
      <dsp:nvSpPr>
        <dsp:cNvPr id="0" name=""/>
        <dsp:cNvSpPr/>
      </dsp:nvSpPr>
      <dsp:spPr>
        <a:xfrm>
          <a:off x="3363291" y="3729037"/>
          <a:ext cx="5901811" cy="1282884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The third torch, </a:t>
          </a:r>
          <a:r>
            <a:rPr lang="en-US" sz="1400" b="1" kern="1200" dirty="0"/>
            <a:t>Mores</a:t>
          </a:r>
          <a:r>
            <a:rPr lang="en-US" sz="1400" kern="1200" dirty="0"/>
            <a:t>, is </a:t>
          </a:r>
          <a:r>
            <a:rPr lang="en-US" sz="1400" b="1" i="1" kern="1200" dirty="0"/>
            <a:t>character. </a:t>
          </a:r>
          <a:r>
            <a:rPr lang="en-US" sz="1400" kern="1200" dirty="0"/>
            <a:t>We are taking the information students have shared with us to learn who they are, any formative experiences they may have had, and what their life goals may be.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i="1" kern="1200" dirty="0"/>
            <a:t>Essay – Resume – High School and Neighborhood Context</a:t>
          </a:r>
        </a:p>
      </dsp:txBody>
      <dsp:txXfrm>
        <a:off x="4004733" y="3729037"/>
        <a:ext cx="4618927" cy="12828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A3FD9-1440-4C46-BB7E-8A2446601F1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D4EEC-6D85-41AF-A0D4-BD6D49BBD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0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D4EEC-6D85-41AF-A0D4-BD6D49BBD5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80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D4EEC-6D85-41AF-A0D4-BD6D49BBD5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839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D4EEC-6D85-41AF-A0D4-BD6D49BBD5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15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Indicate what this 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D4EEC-6D85-41AF-A0D4-BD6D49BBD5F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28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Indicate on the slate the name of the building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D4EEC-6D85-41AF-A0D4-BD6D49BBD5F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19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new bowling alley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D4EEC-6D85-41AF-A0D4-BD6D49BBD5F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055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D4EEC-6D85-41AF-A0D4-BD6D49BBD5F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72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353C1-0DEA-244F-9D4E-4817289EE54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61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D4EEC-6D85-41AF-A0D4-BD6D49BBD5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24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add caption Welcome Class of “22 - Convocation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D4EEC-6D85-41AF-A0D4-BD6D49BBD5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28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D4EEC-6D85-41AF-A0D4-BD6D49BBD5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69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D4EEC-6D85-41AF-A0D4-BD6D49BBD5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19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D4EEC-6D85-41AF-A0D4-BD6D49BBD5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18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D4EEC-6D85-41AF-A0D4-BD6D49BBD5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80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D4EEC-6D85-41AF-A0D4-BD6D49BBD5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16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D4EEC-6D85-41AF-A0D4-BD6D49BBD5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02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3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6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0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6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2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7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6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3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4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1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t="-13000" r="-2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8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house with trees in front of it&#10;&#10;Description automatically generated with low confidence">
            <a:extLst>
              <a:ext uri="{FF2B5EF4-FFF2-40B4-BE49-F238E27FC236}">
                <a16:creationId xmlns:a16="http://schemas.microsoft.com/office/drawing/2014/main" id="{70A8FAFE-3047-89C8-A520-EF9BD45BDE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91" y="0"/>
            <a:ext cx="1028621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173D9-5EC8-6D31-5532-9988C7657A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7628"/>
            <a:ext cx="12192000" cy="690372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FB33866-5CFB-5B50-B982-7A6FA2D2A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649" y="231516"/>
            <a:ext cx="2245054" cy="216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7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ree, grass, outdoor, park&#10;&#10;Description automatically generated">
            <a:extLst>
              <a:ext uri="{FF2B5EF4-FFF2-40B4-BE49-F238E27FC236}">
                <a16:creationId xmlns:a16="http://schemas.microsoft.com/office/drawing/2014/main" id="{45DA38E2-6B26-8CF3-6752-82606BC124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4" b="609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7C28A1-1627-4D8C-E8C7-15CFEFE50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524" y="6478729"/>
            <a:ext cx="12192000" cy="48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2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D40E29A-0C21-5DEF-A6F8-B19DC6F6B0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4060535"/>
              </p:ext>
            </p:extLst>
          </p:nvPr>
        </p:nvGraphicFramePr>
        <p:xfrm>
          <a:off x="854889" y="1181290"/>
          <a:ext cx="10476124" cy="4393246"/>
        </p:xfrm>
        <a:graphic>
          <a:graphicData uri="http://schemas.openxmlformats.org/drawingml/2006/table">
            <a:tbl>
              <a:tblPr/>
              <a:tblGrid>
                <a:gridCol w="3772195">
                  <a:extLst>
                    <a:ext uri="{9D8B030D-6E8A-4147-A177-3AD203B41FA5}">
                      <a16:colId xmlns:a16="http://schemas.microsoft.com/office/drawing/2014/main" val="1213103945"/>
                    </a:ext>
                  </a:extLst>
                </a:gridCol>
                <a:gridCol w="3371162">
                  <a:extLst>
                    <a:ext uri="{9D8B030D-6E8A-4147-A177-3AD203B41FA5}">
                      <a16:colId xmlns:a16="http://schemas.microsoft.com/office/drawing/2014/main" val="3375671575"/>
                    </a:ext>
                  </a:extLst>
                </a:gridCol>
                <a:gridCol w="3332767">
                  <a:extLst>
                    <a:ext uri="{9D8B030D-6E8A-4147-A177-3AD203B41FA5}">
                      <a16:colId xmlns:a16="http://schemas.microsoft.com/office/drawing/2014/main" val="1684397340"/>
                    </a:ext>
                  </a:extLst>
                </a:gridCol>
              </a:tblGrid>
              <a:tr h="729869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APPLICATION PLAN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20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APPLICATION &amp; MATERIALS DEADLINE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20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DECISION RELEASE DATE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20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213394"/>
                  </a:ext>
                </a:extLst>
              </a:tr>
              <a:tr h="94040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Early Action </a:t>
                      </a:r>
                    </a:p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*Florida Students Only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A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October 15, 2022</a:t>
                      </a: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A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December 15, 2022</a:t>
                      </a: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A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807780"/>
                  </a:ext>
                </a:extLst>
              </a:tr>
              <a:tr h="157202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Regular Decision </a:t>
                      </a:r>
                    </a:p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*All students   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1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December 1, 2022</a:t>
                      </a: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1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February 15, 2023</a:t>
                      </a: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154818"/>
                  </a:ext>
                </a:extLst>
              </a:tr>
              <a:tr h="1150946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Rolling Decision </a:t>
                      </a:r>
                    </a:p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*All students </a:t>
                      </a:r>
                      <a:r>
                        <a:rPr lang="en-US" sz="1800" b="1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 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A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March 1, 2023</a:t>
                      </a: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A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Released on a rolling basis in early April</a:t>
                      </a: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A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95331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1931B65-0B89-78EE-96B5-5539308A2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9" y="-108202"/>
            <a:ext cx="12192000" cy="3779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CEF527-4E5F-4FAF-B037-AD0454F8F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3049" y="6608846"/>
            <a:ext cx="12192000" cy="37798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B4BF30C-0095-95C7-7739-37A83174C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93" y="414218"/>
            <a:ext cx="12192000" cy="626901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3200" b="1" cap="all" dirty="0">
                <a:solidFill>
                  <a:srgbClr val="75203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First-Year Application &amp; Materials Deadlines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F9F7377-CBE8-BBCA-BEA4-329345EC66A0}"/>
              </a:ext>
            </a:extLst>
          </p:cNvPr>
          <p:cNvSpPr txBox="1">
            <a:spLocks/>
          </p:cNvSpPr>
          <p:nvPr/>
        </p:nvSpPr>
        <p:spPr>
          <a:xfrm>
            <a:off x="0" y="5857928"/>
            <a:ext cx="12192000" cy="4518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i="1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Students applying through the Common App will select the December 1 application deadline.</a:t>
            </a:r>
          </a:p>
          <a:p>
            <a:pPr algn="ctr"/>
            <a:endParaRPr lang="en-US" sz="2000" b="1" i="1" dirty="0">
              <a:solidFill>
                <a:srgbClr val="75203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6201D7C-C4B8-230E-0640-7D25541C0DFC}"/>
              </a:ext>
            </a:extLst>
          </p:cNvPr>
          <p:cNvSpPr txBox="1">
            <a:spLocks/>
          </p:cNvSpPr>
          <p:nvPr/>
        </p:nvSpPr>
        <p:spPr>
          <a:xfrm>
            <a:off x="11575" y="5977849"/>
            <a:ext cx="12192000" cy="6432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i="1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*Students will be placed in early action, regular, or rolling  application plan based on the receipt of their materials.</a:t>
            </a:r>
          </a:p>
        </p:txBody>
      </p:sp>
    </p:spTree>
    <p:extLst>
      <p:ext uri="{BB962C8B-B14F-4D97-AF65-F5344CB8AC3E}">
        <p14:creationId xmlns:p14="http://schemas.microsoft.com/office/powerpoint/2010/main" val="272147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84DD09-F197-BCFD-E761-355688DB2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3049" y="80791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166E0C-AF42-94F9-AFE7-671F87384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50" y="-108202"/>
            <a:ext cx="12347449" cy="37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6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D40E29A-0C21-5DEF-A6F8-B19DC6F6B0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387642"/>
              </p:ext>
            </p:extLst>
          </p:nvPr>
        </p:nvGraphicFramePr>
        <p:xfrm>
          <a:off x="622342" y="3003351"/>
          <a:ext cx="11017113" cy="3136377"/>
        </p:xfrm>
        <a:graphic>
          <a:graphicData uri="http://schemas.openxmlformats.org/drawingml/2006/table">
            <a:tbl>
              <a:tblPr/>
              <a:tblGrid>
                <a:gridCol w="3348622">
                  <a:extLst>
                    <a:ext uri="{9D8B030D-6E8A-4147-A177-3AD203B41FA5}">
                      <a16:colId xmlns:a16="http://schemas.microsoft.com/office/drawing/2014/main" val="1213103945"/>
                    </a:ext>
                  </a:extLst>
                </a:gridCol>
                <a:gridCol w="3043451">
                  <a:extLst>
                    <a:ext uri="{9D8B030D-6E8A-4147-A177-3AD203B41FA5}">
                      <a16:colId xmlns:a16="http://schemas.microsoft.com/office/drawing/2014/main" val="3375671575"/>
                    </a:ext>
                  </a:extLst>
                </a:gridCol>
                <a:gridCol w="4625040">
                  <a:extLst>
                    <a:ext uri="{9D8B030D-6E8A-4147-A177-3AD203B41FA5}">
                      <a16:colId xmlns:a16="http://schemas.microsoft.com/office/drawing/2014/main" val="1684397340"/>
                    </a:ext>
                  </a:extLst>
                </a:gridCol>
              </a:tblGrid>
              <a:tr h="50889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APPLICATION PLAN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APPLICATION DEADLINE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Last score considered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213394"/>
                  </a:ext>
                </a:extLst>
              </a:tr>
              <a:tr h="78679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Early Action </a:t>
                      </a:r>
                    </a:p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*Florida Students Only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October 15, 2022</a:t>
                      </a: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November SAT</a:t>
                      </a:r>
                    </a:p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(if scores are provided before December 1, 2022)</a:t>
                      </a: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807780"/>
                  </a:ext>
                </a:extLst>
              </a:tr>
              <a:tr h="977265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Regular Decision </a:t>
                      </a:r>
                    </a:p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*All students   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December 1, 2022</a:t>
                      </a: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December ACT and SAT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(if scores are provided before January 1, 2023)</a:t>
                      </a:r>
                    </a:p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154818"/>
                  </a:ext>
                </a:extLst>
              </a:tr>
              <a:tr h="802490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Rolling Decision </a:t>
                      </a:r>
                    </a:p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*All students  </a:t>
                      </a:r>
                      <a:r>
                        <a:rPr lang="en-US" sz="1800" b="1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March 1, 2023</a:t>
                      </a: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February ACT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(if scores are provided by March 1, 2023)</a:t>
                      </a:r>
                    </a:p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95331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1931B65-0B89-78EE-96B5-5539308A2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50" y="-108202"/>
            <a:ext cx="12315551" cy="3779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CEF527-4E5F-4FAF-B037-AD0454F8F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3050" y="6501278"/>
            <a:ext cx="12315550" cy="37798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B4BF30C-0095-95C7-7739-37A83174C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8" y="567857"/>
            <a:ext cx="12192000" cy="626901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4000" b="1" cap="all" dirty="0">
                <a:solidFill>
                  <a:srgbClr val="75203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Test scores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88588C6-27BF-CDBF-D604-A5C11730D201}"/>
              </a:ext>
            </a:extLst>
          </p:cNvPr>
          <p:cNvSpPr txBox="1">
            <a:spLocks/>
          </p:cNvSpPr>
          <p:nvPr/>
        </p:nvSpPr>
        <p:spPr>
          <a:xfrm>
            <a:off x="622341" y="1492830"/>
            <a:ext cx="11017114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7520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the Florida Board of Governors, Florida public universities are still requiring test scores.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7520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can self-report their test scores. At least one test score must be submitted before the application deadline, but additional tests may be considered if provided by these dates:</a:t>
            </a:r>
          </a:p>
        </p:txBody>
      </p:sp>
    </p:spTree>
    <p:extLst>
      <p:ext uri="{BB962C8B-B14F-4D97-AF65-F5344CB8AC3E}">
        <p14:creationId xmlns:p14="http://schemas.microsoft.com/office/powerpoint/2010/main" val="312844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63A714E-E3A9-FA47-ECEC-C3695BE97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t="7697" r="7368" b="17899"/>
          <a:stretch/>
        </p:blipFill>
        <p:spPr>
          <a:xfrm>
            <a:off x="3049" y="-108202"/>
            <a:ext cx="12188951" cy="69662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6CCAB5-26B4-3135-E684-1C3394F6F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9" y="-108202"/>
            <a:ext cx="12192000" cy="37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9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A2252-3405-649C-9668-D59DB994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718"/>
            <a:ext cx="10515599" cy="62093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b="1" kern="1200" dirty="0">
                <a:solidFill>
                  <a:srgbClr val="7520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ADMISSIONS DECISIONS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D40E29A-0C21-5DEF-A6F8-B19DC6F6B0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7169710"/>
              </p:ext>
            </p:extLst>
          </p:nvPr>
        </p:nvGraphicFramePr>
        <p:xfrm>
          <a:off x="838199" y="1494740"/>
          <a:ext cx="10688055" cy="4656222"/>
        </p:xfrm>
        <a:graphic>
          <a:graphicData uri="http://schemas.openxmlformats.org/drawingml/2006/table">
            <a:tbl>
              <a:tblPr/>
              <a:tblGrid>
                <a:gridCol w="3245133">
                  <a:extLst>
                    <a:ext uri="{9D8B030D-6E8A-4147-A177-3AD203B41FA5}">
                      <a16:colId xmlns:a16="http://schemas.microsoft.com/office/drawing/2014/main" val="1213103945"/>
                    </a:ext>
                  </a:extLst>
                </a:gridCol>
                <a:gridCol w="2124963">
                  <a:extLst>
                    <a:ext uri="{9D8B030D-6E8A-4147-A177-3AD203B41FA5}">
                      <a16:colId xmlns:a16="http://schemas.microsoft.com/office/drawing/2014/main" val="3375671575"/>
                    </a:ext>
                  </a:extLst>
                </a:gridCol>
                <a:gridCol w="2983831">
                  <a:extLst>
                    <a:ext uri="{9D8B030D-6E8A-4147-A177-3AD203B41FA5}">
                      <a16:colId xmlns:a16="http://schemas.microsoft.com/office/drawing/2014/main" val="3948536786"/>
                    </a:ext>
                  </a:extLst>
                </a:gridCol>
                <a:gridCol w="2334128">
                  <a:extLst>
                    <a:ext uri="{9D8B030D-6E8A-4147-A177-3AD203B41FA5}">
                      <a16:colId xmlns:a16="http://schemas.microsoft.com/office/drawing/2014/main" val="1684397340"/>
                    </a:ext>
                  </a:extLst>
                </a:gridCol>
              </a:tblGrid>
              <a:tr h="773558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cap="all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APPLICATION PLAN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20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cap="all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APPLICATION &amp; MATERIALS DEADLINE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20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cap="all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POTENTIAL DECISIONS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20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cap="all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DECISION RELEASE DATE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20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213394"/>
                  </a:ext>
                </a:extLst>
              </a:tr>
              <a:tr h="996699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752031"/>
                          </a:solidFill>
                          <a:effectLst/>
                          <a:latin typeface="Arial" panose="020B0604020202020204" pitchFamily="34" charset="0"/>
                        </a:rPr>
                        <a:t>Early Action </a:t>
                      </a:r>
                    </a:p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1" u="none" strike="noStrike" dirty="0">
                          <a:solidFill>
                            <a:srgbClr val="752031"/>
                          </a:solidFill>
                          <a:effectLst/>
                          <a:latin typeface="Arial" panose="020B0604020202020204" pitchFamily="34" charset="0"/>
                        </a:rPr>
                        <a:t>*Florida Students Only</a:t>
                      </a:r>
                      <a:endParaRPr lang="en-US" sz="1400" b="0" i="0" u="none" strike="noStrike" dirty="0">
                        <a:solidFill>
                          <a:srgbClr val="75203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A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752031"/>
                          </a:solidFill>
                          <a:effectLst/>
                          <a:latin typeface="Arial" panose="020B0604020202020204" pitchFamily="34" charset="0"/>
                        </a:rPr>
                        <a:t>October 15, 2022</a:t>
                      </a: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A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800"/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i="0" u="none" strike="noStrike">
                          <a:solidFill>
                            <a:srgbClr val="752031"/>
                          </a:solidFill>
                          <a:effectLst/>
                          <a:latin typeface="Arial" panose="020B0604020202020204" pitchFamily="34" charset="0"/>
                        </a:rPr>
                        <a:t>Admit</a:t>
                      </a:r>
                    </a:p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800"/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i="0" u="none" strike="noStrike">
                          <a:solidFill>
                            <a:srgbClr val="752031"/>
                          </a:solidFill>
                          <a:effectLst/>
                          <a:latin typeface="Arial" panose="020B0604020202020204" pitchFamily="34" charset="0"/>
                        </a:rPr>
                        <a:t>Defer to Regular Decision</a:t>
                      </a:r>
                    </a:p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800"/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i="0" u="none" strike="noStrike">
                          <a:solidFill>
                            <a:srgbClr val="752031"/>
                          </a:solidFill>
                          <a:effectLst/>
                          <a:latin typeface="Arial" panose="020B0604020202020204" pitchFamily="34" charset="0"/>
                        </a:rPr>
                        <a:t>Deny</a:t>
                      </a: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A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>
                          <a:solidFill>
                            <a:srgbClr val="752031"/>
                          </a:solidFill>
                          <a:effectLst/>
                          <a:latin typeface="Arial" panose="020B0604020202020204" pitchFamily="34" charset="0"/>
                        </a:rPr>
                        <a:t>December 15, 2022</a:t>
                      </a: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A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807780"/>
                  </a:ext>
                </a:extLst>
              </a:tr>
              <a:tr h="166612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752031"/>
                          </a:solidFill>
                          <a:effectLst/>
                          <a:latin typeface="Arial" panose="020B0604020202020204" pitchFamily="34" charset="0"/>
                        </a:rPr>
                        <a:t>Regular Decision </a:t>
                      </a:r>
                    </a:p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1" u="none" strike="noStrike" dirty="0">
                          <a:solidFill>
                            <a:srgbClr val="752031"/>
                          </a:solidFill>
                          <a:effectLst/>
                          <a:latin typeface="Arial" panose="020B0604020202020204" pitchFamily="34" charset="0"/>
                        </a:rPr>
                        <a:t>*All students </a:t>
                      </a:r>
                      <a:r>
                        <a:rPr lang="en-US" sz="1400" b="1" i="1" u="none" strike="noStrike" dirty="0">
                          <a:solidFill>
                            <a:srgbClr val="752031"/>
                          </a:solidFill>
                          <a:effectLst/>
                          <a:latin typeface="Arial" panose="020B0604020202020204" pitchFamily="34" charset="0"/>
                        </a:rPr>
                        <a:t>  </a:t>
                      </a:r>
                      <a:endParaRPr lang="en-US" sz="1400" b="1" i="0" u="none" strike="noStrike" dirty="0">
                        <a:solidFill>
                          <a:srgbClr val="75203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1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>
                          <a:solidFill>
                            <a:srgbClr val="752031"/>
                          </a:solidFill>
                          <a:effectLst/>
                          <a:latin typeface="Arial" panose="020B0604020202020204" pitchFamily="34" charset="0"/>
                        </a:rPr>
                        <a:t>December 1, 2022</a:t>
                      </a: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1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800"/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i="0" u="none" strike="noStrike" dirty="0">
                          <a:solidFill>
                            <a:srgbClr val="752031"/>
                          </a:solidFill>
                          <a:effectLst/>
                          <a:latin typeface="Arial" panose="020B0604020202020204" pitchFamily="34" charset="0"/>
                        </a:rPr>
                        <a:t>Admit</a:t>
                      </a:r>
                    </a:p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800"/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i="0" u="none" strike="noStrike" dirty="0">
                          <a:solidFill>
                            <a:srgbClr val="752031"/>
                          </a:solidFill>
                          <a:effectLst/>
                          <a:latin typeface="Arial" panose="020B0604020202020204" pitchFamily="34" charset="0"/>
                        </a:rPr>
                        <a:t>Seminole Pathways</a:t>
                      </a:r>
                    </a:p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800"/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i="0" u="none" strike="noStrike" dirty="0">
                          <a:solidFill>
                            <a:srgbClr val="752031"/>
                          </a:solidFill>
                          <a:effectLst/>
                          <a:latin typeface="Arial" panose="020B0604020202020204" pitchFamily="34" charset="0"/>
                        </a:rPr>
                        <a:t>Spring Transfer Admit</a:t>
                      </a:r>
                    </a:p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800"/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i="0" u="none" strike="noStrike" dirty="0">
                          <a:solidFill>
                            <a:srgbClr val="752031"/>
                          </a:solidFill>
                          <a:effectLst/>
                          <a:latin typeface="Arial" panose="020B0604020202020204" pitchFamily="34" charset="0"/>
                        </a:rPr>
                        <a:t>Defer to Rolling Decision </a:t>
                      </a:r>
                      <a:r>
                        <a:rPr lang="en-US" sz="1200" b="1" i="0" u="none" strike="noStrike" dirty="0">
                          <a:solidFill>
                            <a:srgbClr val="752031"/>
                          </a:solidFill>
                          <a:effectLst/>
                          <a:latin typeface="Arial" panose="020B0604020202020204" pitchFamily="34" charset="0"/>
                        </a:rPr>
                        <a:t>(excludes Early Action deferrals)</a:t>
                      </a:r>
                    </a:p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800"/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i="0" u="none" strike="noStrike" dirty="0">
                          <a:solidFill>
                            <a:srgbClr val="752031"/>
                          </a:solidFill>
                          <a:effectLst/>
                          <a:latin typeface="Arial" panose="020B0604020202020204" pitchFamily="34" charset="0"/>
                        </a:rPr>
                        <a:t>Deny</a:t>
                      </a: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1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752031"/>
                          </a:solidFill>
                          <a:effectLst/>
                          <a:latin typeface="Arial" panose="020B0604020202020204" pitchFamily="34" charset="0"/>
                        </a:rPr>
                        <a:t>February 15, 2023</a:t>
                      </a: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154818"/>
                  </a:ext>
                </a:extLst>
              </a:tr>
              <a:tr h="1219841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752031"/>
                          </a:solidFill>
                          <a:effectLst/>
                          <a:latin typeface="Arial" panose="020B0604020202020204" pitchFamily="34" charset="0"/>
                        </a:rPr>
                        <a:t>Rolling Decision </a:t>
                      </a:r>
                    </a:p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1" u="none" strike="noStrike" dirty="0">
                          <a:solidFill>
                            <a:srgbClr val="752031"/>
                          </a:solidFill>
                          <a:effectLst/>
                          <a:latin typeface="Arial" panose="020B0604020202020204" pitchFamily="34" charset="0"/>
                        </a:rPr>
                        <a:t>*All students </a:t>
                      </a:r>
                      <a:r>
                        <a:rPr lang="en-US" sz="1400" b="1" i="1" u="none" strike="noStrike" dirty="0">
                          <a:solidFill>
                            <a:srgbClr val="752031"/>
                          </a:solidFill>
                          <a:effectLst/>
                          <a:latin typeface="Arial" panose="020B0604020202020204" pitchFamily="34" charset="0"/>
                        </a:rPr>
                        <a:t>  </a:t>
                      </a:r>
                      <a:endParaRPr lang="en-US" sz="1400" b="1" i="0" u="none" strike="noStrike" dirty="0">
                        <a:solidFill>
                          <a:srgbClr val="75203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A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752031"/>
                          </a:solidFill>
                          <a:effectLst/>
                          <a:latin typeface="Arial" panose="020B0604020202020204" pitchFamily="34" charset="0"/>
                        </a:rPr>
                        <a:t>March 1, 2023</a:t>
                      </a: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A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800"/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i="0" u="none" strike="noStrike" dirty="0">
                          <a:solidFill>
                            <a:srgbClr val="752031"/>
                          </a:solidFill>
                          <a:effectLst/>
                          <a:latin typeface="Arial" panose="020B0604020202020204" pitchFamily="34" charset="0"/>
                        </a:rPr>
                        <a:t>Admit</a:t>
                      </a:r>
                    </a:p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800"/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i="0" u="none" strike="noStrike" dirty="0">
                          <a:solidFill>
                            <a:srgbClr val="752031"/>
                          </a:solidFill>
                          <a:effectLst/>
                          <a:latin typeface="Arial" panose="020B0604020202020204" pitchFamily="34" charset="0"/>
                        </a:rPr>
                        <a:t>Seminole Pathways</a:t>
                      </a:r>
                    </a:p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800"/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i="0" u="none" strike="noStrike" dirty="0">
                          <a:solidFill>
                            <a:srgbClr val="752031"/>
                          </a:solidFill>
                          <a:effectLst/>
                          <a:latin typeface="Arial" panose="020B0604020202020204" pitchFamily="34" charset="0"/>
                        </a:rPr>
                        <a:t>Spring Transfer Admit</a:t>
                      </a:r>
                    </a:p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800"/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i="0" u="none" strike="noStrike" dirty="0">
                          <a:solidFill>
                            <a:srgbClr val="752031"/>
                          </a:solidFill>
                          <a:effectLst/>
                          <a:latin typeface="Arial" panose="020B0604020202020204" pitchFamily="34" charset="0"/>
                        </a:rPr>
                        <a:t>Waitlist</a:t>
                      </a:r>
                    </a:p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800"/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i="0" u="none" strike="noStrike" dirty="0">
                          <a:solidFill>
                            <a:srgbClr val="752031"/>
                          </a:solidFill>
                          <a:effectLst/>
                          <a:latin typeface="Arial" panose="020B0604020202020204" pitchFamily="34" charset="0"/>
                        </a:rPr>
                        <a:t>Deny</a:t>
                      </a: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A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752031"/>
                          </a:solidFill>
                          <a:effectLst/>
                          <a:latin typeface="Arial" panose="020B0604020202020204" pitchFamily="34" charset="0"/>
                        </a:rPr>
                        <a:t>Released on a rolling basis in early April</a:t>
                      </a:r>
                    </a:p>
                  </a:txBody>
                  <a:tcPr marL="70938" marR="70938" marT="35469" marB="3546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A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95331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1931B65-0B89-78EE-96B5-5539308A2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9" y="-108202"/>
            <a:ext cx="12192000" cy="3779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CEF527-4E5F-4FAF-B037-AD0454F8F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3049" y="6608846"/>
            <a:ext cx="12192000" cy="37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5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ancer&#10;&#10;Description automatically generated">
            <a:extLst>
              <a:ext uri="{FF2B5EF4-FFF2-40B4-BE49-F238E27FC236}">
                <a16:creationId xmlns:a16="http://schemas.microsoft.com/office/drawing/2014/main" id="{1CB75501-E4E3-0B2A-EFF3-F654A47F82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05"/>
          <a:stretch/>
        </p:blipFill>
        <p:spPr>
          <a:xfrm>
            <a:off x="-11576" y="-1"/>
            <a:ext cx="12203575" cy="68580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6E905A-546C-4A88-89B6-38B3C11A2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96" y="-132347"/>
            <a:ext cx="12344400" cy="49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5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E9C890-7213-0D02-C268-BD7AB529B6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" r="5356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62ABAA-810B-3A2B-901E-6DDE1F85B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679" y="573460"/>
            <a:ext cx="3822189" cy="1899912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5CA9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Honors </a:t>
            </a:r>
            <a:br>
              <a:rPr lang="en-US" sz="4800" b="1" dirty="0">
                <a:solidFill>
                  <a:srgbClr val="5CA9A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>
                <a:solidFill>
                  <a:srgbClr val="5CA9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9333336-7D75-0BA9-9794-C5000974E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4167" y="2794305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 b="1" i="0" dirty="0">
                <a:solidFill>
                  <a:srgbClr val="75203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Apply to Florida State University and select "Yes" to the question, “Are you interested in applying to the Honors Program?”</a:t>
            </a:r>
          </a:p>
          <a:p>
            <a:r>
              <a:rPr lang="en-US" sz="2000" b="1" dirty="0">
                <a:solidFill>
                  <a:srgbClr val="7520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Honors Application Deadline is </a:t>
            </a:r>
            <a:r>
              <a:rPr lang="en-US" sz="2000" b="1" dirty="0">
                <a:solidFill>
                  <a:srgbClr val="5CA9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1, 2022</a:t>
            </a:r>
            <a:r>
              <a:rPr lang="en-US" sz="2000" b="1" dirty="0">
                <a:solidFill>
                  <a:srgbClr val="7520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b="1" dirty="0">
                <a:solidFill>
                  <a:srgbClr val="7520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will be notified on </a:t>
            </a:r>
            <a:r>
              <a:rPr lang="en-US" sz="2000" b="1" dirty="0">
                <a:solidFill>
                  <a:srgbClr val="5CA9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15, 2023</a:t>
            </a:r>
            <a:r>
              <a:rPr lang="en-US" sz="2000" b="1" dirty="0">
                <a:solidFill>
                  <a:srgbClr val="7520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7520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E77B7A-E9B6-F48E-972C-04BFAD96A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1575" y="6484593"/>
            <a:ext cx="12331912" cy="48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1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assy area with trees and flowers&#10;&#10;Description automatically generated with low confidence">
            <a:extLst>
              <a:ext uri="{FF2B5EF4-FFF2-40B4-BE49-F238E27FC236}">
                <a16:creationId xmlns:a16="http://schemas.microsoft.com/office/drawing/2014/main" id="{8541F3EC-D459-0D7C-2DD3-184AEF1A61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FED982-D558-AC5D-3EB4-C494E1237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32347" y="6581355"/>
            <a:ext cx="12322823" cy="37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8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walking&#10;&#10;Description automatically generated with medium confidence">
            <a:extLst>
              <a:ext uri="{FF2B5EF4-FFF2-40B4-BE49-F238E27FC236}">
                <a16:creationId xmlns:a16="http://schemas.microsoft.com/office/drawing/2014/main" id="{C1C8141E-15E5-960D-4975-55FAD1445E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" r="1" b="3855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D9094B-A798-C18F-D93B-DF513412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4660390" cy="189991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5CA9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 </a:t>
            </a:r>
            <a:br>
              <a:rPr lang="en-US" sz="4000" b="1" dirty="0">
                <a:solidFill>
                  <a:srgbClr val="5CA9A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5CA9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Bridge Requirements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654AEAA-C8DA-DBC6-BEF2-7E2AE8C40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4301802" cy="4181752"/>
          </a:xfrm>
        </p:spPr>
        <p:txBody>
          <a:bodyPr>
            <a:normAutofit lnSpcReduction="10000"/>
          </a:bodyPr>
          <a:lstStyle/>
          <a:p>
            <a:r>
              <a:rPr lang="en-US" sz="1800" b="1" dirty="0">
                <a:solidFill>
                  <a:srgbClr val="7520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 be a first-generation-in-college student</a:t>
            </a:r>
          </a:p>
          <a:p>
            <a:r>
              <a:rPr lang="en-US" sz="1800" b="1" dirty="0">
                <a:solidFill>
                  <a:srgbClr val="7520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 a minimum 3.0 weighted academic GPA </a:t>
            </a:r>
          </a:p>
          <a:p>
            <a:r>
              <a:rPr lang="en-US" sz="1800" b="1" dirty="0">
                <a:solidFill>
                  <a:srgbClr val="7520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19 ACT composite or 990 SAT total score</a:t>
            </a:r>
          </a:p>
          <a:p>
            <a:r>
              <a:rPr lang="en-US" sz="1800" b="1" dirty="0">
                <a:solidFill>
                  <a:srgbClr val="7520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all the minimum academic courses as determined by the state of Florida</a:t>
            </a:r>
          </a:p>
          <a:p>
            <a:r>
              <a:rPr lang="en-US" sz="1800" b="1" dirty="0">
                <a:solidFill>
                  <a:srgbClr val="7520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Florida residency requirements</a:t>
            </a:r>
          </a:p>
          <a:p>
            <a:r>
              <a:rPr lang="en-US" sz="1800" b="1" dirty="0">
                <a:solidFill>
                  <a:srgbClr val="7520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Qualify for the Pell Grant as determined by the FAFSA for the 2022–2023 AND 2023–2024 aid years</a:t>
            </a:r>
            <a:endParaRPr lang="en-US" b="1" dirty="0">
              <a:solidFill>
                <a:srgbClr val="7520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F35543-C2B4-B0C0-1F3E-81E90E8F3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113" y="-108202"/>
            <a:ext cx="12311354" cy="37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 with a fountain in front of it&#10;&#10;Description automatically generated with low confidence">
            <a:extLst>
              <a:ext uri="{FF2B5EF4-FFF2-40B4-BE49-F238E27FC236}">
                <a16:creationId xmlns:a16="http://schemas.microsoft.com/office/drawing/2014/main" id="{417BDA1A-E722-4ABF-B588-E836E93553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60499"/>
            <a:ext cx="12192000" cy="6857418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C9C4325-C855-0A9D-85FA-C5CF29BF68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07"/>
          <a:stretch/>
        </p:blipFill>
        <p:spPr>
          <a:xfrm>
            <a:off x="0" y="5319149"/>
            <a:ext cx="12192000" cy="153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1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C2497-CBB2-0CEF-6334-F43C7730A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building, indoor, scene, people&#10;&#10;Description automatically generated">
            <a:extLst>
              <a:ext uri="{FF2B5EF4-FFF2-40B4-BE49-F238E27FC236}">
                <a16:creationId xmlns:a16="http://schemas.microsoft.com/office/drawing/2014/main" id="{844F6132-739E-62BC-5549-23CA916ED0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12871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95A799-4D24-2556-25B3-801162113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8202"/>
            <a:ext cx="12356432" cy="5547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55C348-DE71-5972-2658-139192D91362}"/>
              </a:ext>
            </a:extLst>
          </p:cNvPr>
          <p:cNvSpPr txBox="1"/>
          <p:nvPr/>
        </p:nvSpPr>
        <p:spPr>
          <a:xfrm>
            <a:off x="9718156" y="-12505"/>
            <a:ext cx="2226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Suwannee Dining Hall </a:t>
            </a:r>
          </a:p>
        </p:txBody>
      </p:sp>
    </p:spTree>
    <p:extLst>
      <p:ext uri="{BB962C8B-B14F-4D97-AF65-F5344CB8AC3E}">
        <p14:creationId xmlns:p14="http://schemas.microsoft.com/office/powerpoint/2010/main" val="173101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949463-2876-4342-B249-2D2D9E5F5E70}"/>
              </a:ext>
            </a:extLst>
          </p:cNvPr>
          <p:cNvSpPr/>
          <p:nvPr/>
        </p:nvSpPr>
        <p:spPr>
          <a:xfrm>
            <a:off x="0" y="1395153"/>
            <a:ext cx="2858703" cy="546284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B7A7DF-46BA-4FE7-88FB-07C21BEB4699}"/>
              </a:ext>
            </a:extLst>
          </p:cNvPr>
          <p:cNvSpPr txBox="1">
            <a:spLocks/>
          </p:cNvSpPr>
          <p:nvPr/>
        </p:nvSpPr>
        <p:spPr>
          <a:xfrm>
            <a:off x="0" y="650317"/>
            <a:ext cx="12191999" cy="74483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Holistic Review Process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532BD02-5FC9-4CFD-B921-B28432E3FF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7877291"/>
              </p:ext>
            </p:extLst>
          </p:nvPr>
        </p:nvGraphicFramePr>
        <p:xfrm>
          <a:off x="2858703" y="1518130"/>
          <a:ext cx="9266621" cy="5216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25">
            <a:extLst>
              <a:ext uri="{FF2B5EF4-FFF2-40B4-BE49-F238E27FC236}">
                <a16:creationId xmlns:a16="http://schemas.microsoft.com/office/drawing/2014/main" id="{527BC598-625A-44BE-8002-C704E7073A25}"/>
              </a:ext>
            </a:extLst>
          </p:cNvPr>
          <p:cNvSpPr txBox="1"/>
          <p:nvPr/>
        </p:nvSpPr>
        <p:spPr>
          <a:xfrm>
            <a:off x="129941" y="1833095"/>
            <a:ext cx="2531445" cy="4510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Our application review process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is a holistic and selective process,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 single criterion guarantees admission. Every application receives at least one read. Our holistic review process is centered on three of our institutional core values –</a:t>
            </a:r>
          </a:p>
          <a:p>
            <a:pPr algn="ctr"/>
            <a:r>
              <a:rPr lang="en-US" sz="20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Vires, Artes, Mores.</a:t>
            </a:r>
            <a:r>
              <a:rPr lang="en-US" sz="1600" dirty="0"/>
              <a:t/>
            </a:r>
            <a:br>
              <a:rPr lang="en-US" sz="1600" dirty="0"/>
            </a:br>
            <a:endParaRPr lang="en-US" sz="1307" spc="26" dirty="0">
              <a:solidFill>
                <a:srgbClr val="782F40"/>
              </a:solidFill>
              <a:latin typeface="Glacial Indifference Bold"/>
            </a:endParaRPr>
          </a:p>
        </p:txBody>
      </p:sp>
    </p:spTree>
    <p:extLst>
      <p:ext uri="{BB962C8B-B14F-4D97-AF65-F5344CB8AC3E}">
        <p14:creationId xmlns:p14="http://schemas.microsoft.com/office/powerpoint/2010/main" val="333596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Content Placeholder 8" descr="A picture containing sky, outdoor, building&#10;&#10;Description automatically generated">
            <a:extLst>
              <a:ext uri="{FF2B5EF4-FFF2-40B4-BE49-F238E27FC236}">
                <a16:creationId xmlns:a16="http://schemas.microsoft.com/office/drawing/2014/main" id="{F83C47A0-B31F-E672-3554-930258C8E2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5" b="94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F7854B-C56A-157A-125B-F36B136EA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9" y="-64135"/>
            <a:ext cx="12192000" cy="7138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C7237C-F3ED-706D-9E78-2BEAB7DAEFB6}"/>
              </a:ext>
            </a:extLst>
          </p:cNvPr>
          <p:cNvSpPr txBox="1"/>
          <p:nvPr/>
        </p:nvSpPr>
        <p:spPr>
          <a:xfrm>
            <a:off x="6797843" y="60160"/>
            <a:ext cx="526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Earth, Ocean &amp; Atmospheric Science</a:t>
            </a:r>
          </a:p>
        </p:txBody>
      </p:sp>
    </p:spTree>
    <p:extLst>
      <p:ext uri="{BB962C8B-B14F-4D97-AF65-F5344CB8AC3E}">
        <p14:creationId xmlns:p14="http://schemas.microsoft.com/office/powerpoint/2010/main" val="74308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8712CA03-0169-9469-BF98-B264F5ED1A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762654B-62D1-4009-E94E-DBAD454CE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4062" y="3429000"/>
            <a:ext cx="3853167" cy="32441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br>
              <a:rPr lang="en-US" sz="4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</a:t>
            </a:r>
            <a:br>
              <a:rPr lang="en-US" sz="4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0778868-B888-AD5A-77C1-A3D6AF781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6540612"/>
            <a:ext cx="12192000" cy="37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8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87919-28EE-4AE3-6C13-C42D4A20F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text, indoor, cluttered&#10;&#10;Description automatically generated">
            <a:extLst>
              <a:ext uri="{FF2B5EF4-FFF2-40B4-BE49-F238E27FC236}">
                <a16:creationId xmlns:a16="http://schemas.microsoft.com/office/drawing/2014/main" id="{0B49FA7A-0669-226B-D9A9-7D956E724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" t="1682" r="630" b="15234"/>
          <a:stretch/>
        </p:blipFill>
        <p:spPr>
          <a:xfrm>
            <a:off x="0" y="-1"/>
            <a:ext cx="12192000" cy="685800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BF099A-C538-4FED-8BA8-97D9AAFCE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8284"/>
            <a:ext cx="12251475" cy="5867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7F4375-DCAC-11D2-C5AA-EBDDE9BA1BD6}"/>
              </a:ext>
            </a:extLst>
          </p:cNvPr>
          <p:cNvSpPr txBox="1"/>
          <p:nvPr/>
        </p:nvSpPr>
        <p:spPr>
          <a:xfrm>
            <a:off x="8061158" y="-48128"/>
            <a:ext cx="3888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bowling alley in the Student Union</a:t>
            </a:r>
          </a:p>
        </p:txBody>
      </p:sp>
    </p:spTree>
    <p:extLst>
      <p:ext uri="{BB962C8B-B14F-4D97-AF65-F5344CB8AC3E}">
        <p14:creationId xmlns:p14="http://schemas.microsoft.com/office/powerpoint/2010/main" val="313920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EBDB2D-8FCE-4C02-5BF1-250604A17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391" y="396995"/>
            <a:ext cx="5283821" cy="1069797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5CA9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Newsworthy</a:t>
            </a:r>
          </a:p>
        </p:txBody>
      </p:sp>
      <p:pic>
        <p:nvPicPr>
          <p:cNvPr id="17" name="Content Placeholder 16" descr="A couple of women posing for a picture in front of a white board&#10;&#10;Description automatically generated with low confidence">
            <a:extLst>
              <a:ext uri="{FF2B5EF4-FFF2-40B4-BE49-F238E27FC236}">
                <a16:creationId xmlns:a16="http://schemas.microsoft.com/office/drawing/2014/main" id="{031BE1B2-D145-481A-0846-DA54C14D71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375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51599D63-13A7-67DE-3CB4-C119287E1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2695" y="1926380"/>
            <a:ext cx="4211211" cy="2478303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US" sz="6500" b="1" dirty="0">
                <a:solidFill>
                  <a:srgbClr val="5CA9A4"/>
                </a:solidFill>
              </a:rPr>
              <a:t>New Majors</a:t>
            </a:r>
          </a:p>
          <a:p>
            <a:r>
              <a:rPr lang="en-US" sz="6500" b="1" dirty="0">
                <a:solidFill>
                  <a:srgbClr val="752031"/>
                </a:solidFill>
              </a:rPr>
              <a:t>Human Rights &amp; Social Justice </a:t>
            </a:r>
          </a:p>
          <a:p>
            <a:r>
              <a:rPr lang="en-US" sz="6500" b="1" dirty="0">
                <a:solidFill>
                  <a:srgbClr val="752031"/>
                </a:solidFill>
              </a:rPr>
              <a:t>Materials Chemistry</a:t>
            </a:r>
          </a:p>
          <a:p>
            <a:r>
              <a:rPr lang="en-US" sz="6500" b="1" dirty="0">
                <a:solidFill>
                  <a:srgbClr val="752031"/>
                </a:solidFill>
              </a:rPr>
              <a:t>Financial Planning </a:t>
            </a:r>
            <a:r>
              <a:rPr lang="en-US" sz="4200" b="1" i="1" dirty="0">
                <a:solidFill>
                  <a:srgbClr val="752031"/>
                </a:solidFill>
              </a:rPr>
              <a:t>*Panama City Campus</a:t>
            </a:r>
            <a:endParaRPr lang="en-US" sz="6500" b="1" i="1" dirty="0">
              <a:solidFill>
                <a:srgbClr val="752031"/>
              </a:solidFill>
            </a:endParaRPr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471615-D279-2E77-ABFE-5859E6FCB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6519693"/>
            <a:ext cx="12192000" cy="3779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194923-BFE8-DA7E-9752-304EE5578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089"/>
            <a:ext cx="12251475" cy="377987"/>
          </a:xfrm>
          <a:prstGeom prst="rect">
            <a:avLst/>
          </a:prstGeom>
        </p:spPr>
      </p:pic>
      <p:sp>
        <p:nvSpPr>
          <p:cNvPr id="8" name="Content Placeholder 20">
            <a:extLst>
              <a:ext uri="{FF2B5EF4-FFF2-40B4-BE49-F238E27FC236}">
                <a16:creationId xmlns:a16="http://schemas.microsoft.com/office/drawing/2014/main" id="{88F4EFEC-4072-5D43-DDF2-EF682286455D}"/>
              </a:ext>
            </a:extLst>
          </p:cNvPr>
          <p:cNvSpPr txBox="1">
            <a:spLocks/>
          </p:cNvSpPr>
          <p:nvPr/>
        </p:nvSpPr>
        <p:spPr>
          <a:xfrm>
            <a:off x="7572283" y="4886923"/>
            <a:ext cx="4211211" cy="1219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i="1" dirty="0">
                <a:solidFill>
                  <a:srgbClr val="5CA9A4"/>
                </a:solidFill>
              </a:rPr>
              <a:t>+150 Newly hired faculty members</a:t>
            </a:r>
            <a:endParaRPr lang="en-US" sz="2900" b="1" i="1" dirty="0">
              <a:solidFill>
                <a:srgbClr val="5CA9A4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8175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Content Placeholder 8" descr="A picture containing tree, outdoor, tall, bushes&#10;&#10;Description automatically generated">
            <a:extLst>
              <a:ext uri="{FF2B5EF4-FFF2-40B4-BE49-F238E27FC236}">
                <a16:creationId xmlns:a16="http://schemas.microsoft.com/office/drawing/2014/main" id="{C69CB203-639D-E1BD-450F-88029F309D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7" b="118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61BF10-89CC-1BD2-E80D-C045C2C55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3648" y="6549875"/>
            <a:ext cx="12364872" cy="37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2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01D8BFC-B6B0-5916-B1E7-E711D2DB8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3648" y="6549875"/>
            <a:ext cx="12364872" cy="377987"/>
          </a:xfrm>
          <a:prstGeom prst="rect">
            <a:avLst/>
          </a:prstGeom>
        </p:spPr>
      </p:pic>
      <p:sp>
        <p:nvSpPr>
          <p:cNvPr id="7" name="TextBox 14">
            <a:extLst>
              <a:ext uri="{FF2B5EF4-FFF2-40B4-BE49-F238E27FC236}">
                <a16:creationId xmlns:a16="http://schemas.microsoft.com/office/drawing/2014/main" id="{1FA9DCA1-5AA7-B8D7-7DB4-2BC33947A3DC}"/>
              </a:ext>
            </a:extLst>
          </p:cNvPr>
          <p:cNvSpPr txBox="1"/>
          <p:nvPr/>
        </p:nvSpPr>
        <p:spPr>
          <a:xfrm>
            <a:off x="7888830" y="2444115"/>
            <a:ext cx="407225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spc="83" dirty="0">
                <a:solidFill>
                  <a:srgbClr val="5CA9A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Counselor Resources via Slate.org</a:t>
            </a:r>
            <a:endParaRPr lang="en-US" sz="3200" b="1" i="1" spc="83" dirty="0">
              <a:solidFill>
                <a:srgbClr val="5CA9A4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15E3821D-B4DC-2B11-E1CB-16D316685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1" y="72875"/>
            <a:ext cx="7620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9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F21894-98F1-A707-08D2-572FF694F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27"/>
            <a:ext cx="12351224" cy="3779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1D8BFC-B6B0-5916-B1E7-E711D2DB8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3648" y="6549875"/>
            <a:ext cx="12364872" cy="377987"/>
          </a:xfrm>
          <a:prstGeom prst="rect">
            <a:avLst/>
          </a:prstGeom>
        </p:spPr>
      </p:pic>
      <p:sp>
        <p:nvSpPr>
          <p:cNvPr id="11" name="TextBox 14">
            <a:extLst>
              <a:ext uri="{FF2B5EF4-FFF2-40B4-BE49-F238E27FC236}">
                <a16:creationId xmlns:a16="http://schemas.microsoft.com/office/drawing/2014/main" id="{44AF1A71-0431-72B0-D3C9-8DC1435859FA}"/>
              </a:ext>
            </a:extLst>
          </p:cNvPr>
          <p:cNvSpPr txBox="1"/>
          <p:nvPr/>
        </p:nvSpPr>
        <p:spPr>
          <a:xfrm>
            <a:off x="-13648" y="5201841"/>
            <a:ext cx="1206689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spc="83" dirty="0">
                <a:solidFill>
                  <a:srgbClr val="5CA9A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JOIN THE FSU COUNSELOR CONTACT LIST</a:t>
            </a:r>
          </a:p>
        </p:txBody>
      </p:sp>
      <p:pic>
        <p:nvPicPr>
          <p:cNvPr id="3" name="Graphic 2" descr="Email with solid fill">
            <a:extLst>
              <a:ext uri="{FF2B5EF4-FFF2-40B4-BE49-F238E27FC236}">
                <a16:creationId xmlns:a16="http://schemas.microsoft.com/office/drawing/2014/main" id="{DEAB2516-A5D8-F13B-AEA6-24B8F57C5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348854" y="899152"/>
            <a:ext cx="3693319" cy="3693319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E9272D5D-5779-9070-5858-2555E2D160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495" y="937141"/>
            <a:ext cx="3693319" cy="369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3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B36415A7-ADC4-1DC8-2383-32B55C6191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8" b="4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112E9B-80F2-E4EA-F5F6-E7F314F90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524" y="6491029"/>
            <a:ext cx="12192000" cy="37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1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sunset, silhouette&#10;&#10;Description automatically generated">
            <a:extLst>
              <a:ext uri="{FF2B5EF4-FFF2-40B4-BE49-F238E27FC236}">
                <a16:creationId xmlns:a16="http://schemas.microsoft.com/office/drawing/2014/main" id="{6DF071C0-79FE-3C59-1D5E-0D7809B017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586" y="-94268"/>
            <a:ext cx="5655414" cy="7070103"/>
          </a:xfrm>
          <a:prstGeom prst="rect">
            <a:avLst/>
          </a:prstGeom>
        </p:spPr>
      </p:pic>
      <p:sp>
        <p:nvSpPr>
          <p:cNvPr id="35" name="TextBox 61">
            <a:extLst>
              <a:ext uri="{FF2B5EF4-FFF2-40B4-BE49-F238E27FC236}">
                <a16:creationId xmlns:a16="http://schemas.microsoft.com/office/drawing/2014/main" id="{C8287A3F-AEBE-A79B-483D-96F7DC285064}"/>
              </a:ext>
            </a:extLst>
          </p:cNvPr>
          <p:cNvSpPr txBox="1"/>
          <p:nvPr/>
        </p:nvSpPr>
        <p:spPr>
          <a:xfrm>
            <a:off x="6759093" y="748759"/>
            <a:ext cx="1593995" cy="1366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61"/>
              </a:lnSpc>
            </a:pPr>
            <a:r>
              <a:rPr lang="en-US" sz="5500" b="1" spc="24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</a:t>
            </a:r>
          </a:p>
        </p:txBody>
      </p:sp>
      <p:sp>
        <p:nvSpPr>
          <p:cNvPr id="36" name="TextBox 62">
            <a:extLst>
              <a:ext uri="{FF2B5EF4-FFF2-40B4-BE49-F238E27FC236}">
                <a16:creationId xmlns:a16="http://schemas.microsoft.com/office/drawing/2014/main" id="{98572210-DD31-A375-9B79-7B4ACBD854B4}"/>
              </a:ext>
            </a:extLst>
          </p:cNvPr>
          <p:cNvSpPr txBox="1"/>
          <p:nvPr/>
        </p:nvSpPr>
        <p:spPr>
          <a:xfrm>
            <a:off x="8540990" y="1022830"/>
            <a:ext cx="324860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00" b="1" spc="4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VALUE COLLEGE AMONG FLORIDA PUBLIC UNIVERSITIES,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 News &amp; World Report's "Best Colleges 2022" guidebook.</a:t>
            </a:r>
            <a:endParaRPr lang="en-US" sz="2000" b="1" spc="4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60">
            <a:extLst>
              <a:ext uri="{FF2B5EF4-FFF2-40B4-BE49-F238E27FC236}">
                <a16:creationId xmlns:a16="http://schemas.microsoft.com/office/drawing/2014/main" id="{88B0E037-4B91-259C-8A56-E0B441A3F07F}"/>
              </a:ext>
            </a:extLst>
          </p:cNvPr>
          <p:cNvSpPr txBox="1"/>
          <p:nvPr/>
        </p:nvSpPr>
        <p:spPr>
          <a:xfrm>
            <a:off x="8540990" y="4232145"/>
            <a:ext cx="3248606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00" b="1" i="0" u="none" strike="noStrike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60% OF FIRST-TIME -IN-COLLEGE STUDENTS GRADUATE </a:t>
            </a:r>
            <a:endParaRPr lang="en-US" sz="1600" b="0" i="0" u="none" strike="noStrike" baseline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i="0" u="none" strike="noStrike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NO FSU DEBT. </a:t>
            </a:r>
            <a:endParaRPr lang="en-US" sz="1400" b="1" spc="3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61">
            <a:extLst>
              <a:ext uri="{FF2B5EF4-FFF2-40B4-BE49-F238E27FC236}">
                <a16:creationId xmlns:a16="http://schemas.microsoft.com/office/drawing/2014/main" id="{B2EA697C-2B0C-3293-530C-1E8A856A7A07}"/>
              </a:ext>
            </a:extLst>
          </p:cNvPr>
          <p:cNvSpPr txBox="1"/>
          <p:nvPr/>
        </p:nvSpPr>
        <p:spPr>
          <a:xfrm>
            <a:off x="6716387" y="3811414"/>
            <a:ext cx="1593994" cy="13835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61"/>
              </a:lnSpc>
            </a:pPr>
            <a:r>
              <a:rPr lang="en-US" sz="5500" b="1" spc="24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ED29A06-4589-3EE3-1529-E64D3A3F58C4}"/>
              </a:ext>
            </a:extLst>
          </p:cNvPr>
          <p:cNvSpPr txBox="1"/>
          <p:nvPr/>
        </p:nvSpPr>
        <p:spPr>
          <a:xfrm>
            <a:off x="8445267" y="2639318"/>
            <a:ext cx="32486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u="none" strike="noStrik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87% OF UNDERGRADUATES IN THE ACADEMIC YEAR 2020-2021 RECEIVED SOME FORM OF NON-LOAN STUDENT FINANCIAL AID. 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61">
            <a:extLst>
              <a:ext uri="{FF2B5EF4-FFF2-40B4-BE49-F238E27FC236}">
                <a16:creationId xmlns:a16="http://schemas.microsoft.com/office/drawing/2014/main" id="{3603696D-F708-FC4D-89A4-E0F8333CFF9C}"/>
              </a:ext>
            </a:extLst>
          </p:cNvPr>
          <p:cNvSpPr txBox="1"/>
          <p:nvPr/>
        </p:nvSpPr>
        <p:spPr>
          <a:xfrm>
            <a:off x="6801800" y="2374692"/>
            <a:ext cx="1508581" cy="1331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161"/>
              </a:lnSpc>
            </a:pPr>
            <a:r>
              <a:rPr lang="en-US" sz="5500" b="1" spc="24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87%</a:t>
            </a:r>
          </a:p>
        </p:txBody>
      </p:sp>
      <p:sp>
        <p:nvSpPr>
          <p:cNvPr id="44" name="TextBox 61">
            <a:extLst>
              <a:ext uri="{FF2B5EF4-FFF2-40B4-BE49-F238E27FC236}">
                <a16:creationId xmlns:a16="http://schemas.microsoft.com/office/drawing/2014/main" id="{A2D6BCD2-60EB-68E9-7818-E0203454FF0E}"/>
              </a:ext>
            </a:extLst>
          </p:cNvPr>
          <p:cNvSpPr txBox="1"/>
          <p:nvPr/>
        </p:nvSpPr>
        <p:spPr>
          <a:xfrm>
            <a:off x="6404567" y="5376215"/>
            <a:ext cx="2320540" cy="1277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500" b="1" spc="24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  <a:p>
            <a:pPr algn="ctr"/>
            <a:r>
              <a:rPr lang="en-US" sz="2800" b="1" spc="24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endParaRPr lang="en-US" sz="5400" b="1" spc="243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C65761B-9B6A-DACB-F906-F25EB9EEB3A8}"/>
              </a:ext>
            </a:extLst>
          </p:cNvPr>
          <p:cNvSpPr txBox="1"/>
          <p:nvPr/>
        </p:nvSpPr>
        <p:spPr>
          <a:xfrm>
            <a:off x="8540990" y="5588778"/>
            <a:ext cx="3248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u="none" strike="noStrike" cap="all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cost of FSU’s tuition has remained unchanged for the past nine years.</a:t>
            </a:r>
            <a:endParaRPr lang="en-US" sz="1400" cap="all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C0B1AA-960D-F8DE-3391-BC3C73D9D534}"/>
              </a:ext>
            </a:extLst>
          </p:cNvPr>
          <p:cNvSpPr txBox="1"/>
          <p:nvPr/>
        </p:nvSpPr>
        <p:spPr>
          <a:xfrm>
            <a:off x="6613798" y="157472"/>
            <a:ext cx="5578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all">
                <a:solidFill>
                  <a:schemeClr val="bg1"/>
                </a:solidFill>
                <a:latin typeface="Arial Narrow" panose="020B0606020202030204" pitchFamily="34" charset="0"/>
              </a:rPr>
              <a:t>Committed to Value</a:t>
            </a:r>
          </a:p>
        </p:txBody>
      </p:sp>
      <p:pic>
        <p:nvPicPr>
          <p:cNvPr id="3" name="Picture 2" descr="A group of people sitting in lawn chairs under trees&#10;&#10;Description automatically generated with low confidence">
            <a:extLst>
              <a:ext uri="{FF2B5EF4-FFF2-40B4-BE49-F238E27FC236}">
                <a16:creationId xmlns:a16="http://schemas.microsoft.com/office/drawing/2014/main" id="{87647A16-7FA2-5170-691C-2B240C09AB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2" b="20160"/>
          <a:stretch/>
        </p:blipFill>
        <p:spPr>
          <a:xfrm>
            <a:off x="-117854" y="-94268"/>
            <a:ext cx="6731652" cy="707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3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CEFF6A31-2DF3-AFC0-EDF5-0C2A0EDFAA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9"/>
          <a:stretch/>
        </p:blipFill>
        <p:spPr>
          <a:xfrm>
            <a:off x="1698039" y="235436"/>
            <a:ext cx="10634417" cy="6692427"/>
          </a:xfrm>
          <a:prstGeom prst="rect">
            <a:avLst/>
          </a:prstGeom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id="{6C95EE2D-D111-483E-4C64-6B6D0EC6DFA5}"/>
              </a:ext>
            </a:extLst>
          </p:cNvPr>
          <p:cNvSpPr txBox="1"/>
          <p:nvPr/>
        </p:nvSpPr>
        <p:spPr>
          <a:xfrm>
            <a:off x="666813" y="5286516"/>
            <a:ext cx="9368437" cy="13952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1463" lvl="1">
              <a:lnSpc>
                <a:spcPct val="150000"/>
              </a:lnSpc>
              <a:buClr>
                <a:srgbClr val="CDC092"/>
              </a:buClr>
            </a:pPr>
            <a:r>
              <a:rPr lang="en-US" sz="2000" b="1" spc="52" dirty="0">
                <a:solidFill>
                  <a:srgbClr val="782F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Tours  </a:t>
            </a:r>
            <a:r>
              <a:rPr lang="en-US" sz="2000" b="1" spc="52" dirty="0">
                <a:solidFill>
                  <a:srgbClr val="5CA9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2000" b="1" spc="52" dirty="0">
                <a:solidFill>
                  <a:srgbClr val="782F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Virtual Tour </a:t>
            </a:r>
            <a:r>
              <a:rPr lang="en-US" sz="2000" b="1" spc="52" dirty="0">
                <a:solidFill>
                  <a:srgbClr val="5CA9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2000" b="1" spc="52" dirty="0">
                <a:solidFill>
                  <a:srgbClr val="782F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Virtual Presentations</a:t>
            </a:r>
            <a:r>
              <a:rPr lang="en-US" sz="2000" b="1" spc="52" dirty="0">
                <a:solidFill>
                  <a:srgbClr val="5CA9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en-US" sz="2000" b="1" spc="52" dirty="0">
                <a:solidFill>
                  <a:srgbClr val="782F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Videos</a:t>
            </a:r>
          </a:p>
          <a:p>
            <a:pPr marL="281463" lvl="1" algn="ctr">
              <a:lnSpc>
                <a:spcPct val="150000"/>
              </a:lnSpc>
              <a:buClr>
                <a:srgbClr val="CDC092"/>
              </a:buClr>
            </a:pPr>
            <a:r>
              <a:rPr lang="en-US" sz="2600" b="1" i="1" spc="83" dirty="0">
                <a:solidFill>
                  <a:srgbClr val="79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visit.fsu.edu</a:t>
            </a:r>
          </a:p>
          <a:p>
            <a:pPr marL="281463" lvl="1">
              <a:lnSpc>
                <a:spcPts val="2606"/>
              </a:lnSpc>
              <a:buClr>
                <a:srgbClr val="CDC092"/>
              </a:buClr>
            </a:pPr>
            <a:endParaRPr lang="en-US" sz="2600" b="1" spc="52" dirty="0">
              <a:solidFill>
                <a:srgbClr val="782F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A71D50EE-B27D-28A8-2966-5A9F438A24FD}"/>
              </a:ext>
            </a:extLst>
          </p:cNvPr>
          <p:cNvSpPr txBox="1"/>
          <p:nvPr/>
        </p:nvSpPr>
        <p:spPr>
          <a:xfrm>
            <a:off x="831078" y="2409947"/>
            <a:ext cx="3789424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b="1" spc="83" dirty="0">
                <a:solidFill>
                  <a:srgbClr val="CEB88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EXPERIENCE </a:t>
            </a:r>
          </a:p>
          <a:p>
            <a:r>
              <a:rPr lang="en-US" sz="5400" b="1" spc="83" dirty="0">
                <a:solidFill>
                  <a:srgbClr val="CEB88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FLORIDA STATE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C2F751-9082-09AD-BF9E-AAD5F54B4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612" y="-21132"/>
            <a:ext cx="12351224" cy="3779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1F6831-4FB7-195D-B4DA-455F65FC2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3648" y="6549875"/>
            <a:ext cx="12364872" cy="37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6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25A95-4FB8-BCC1-8B96-2ED3A2D1D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ground, people, crowd&#10;&#10;Description automatically generated">
            <a:extLst>
              <a:ext uri="{FF2B5EF4-FFF2-40B4-BE49-F238E27FC236}">
                <a16:creationId xmlns:a16="http://schemas.microsoft.com/office/drawing/2014/main" id="{D7CE650D-691C-B5CB-C725-A2697EF2E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4" r="801" b="15379"/>
          <a:stretch/>
        </p:blipFill>
        <p:spPr>
          <a:xfrm>
            <a:off x="-283056" y="-2280667"/>
            <a:ext cx="12351488" cy="699683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FD5524-C932-B50A-42E4-EFA813276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59491" y="6390162"/>
            <a:ext cx="12339913" cy="5847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CD0055-0861-7F1C-202B-4E02AFD7F295}"/>
              </a:ext>
            </a:extLst>
          </p:cNvPr>
          <p:cNvSpPr txBox="1"/>
          <p:nvPr/>
        </p:nvSpPr>
        <p:spPr>
          <a:xfrm>
            <a:off x="8558266" y="6525882"/>
            <a:ext cx="3848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Class of “22 - Convocation</a:t>
            </a:r>
          </a:p>
        </p:txBody>
      </p:sp>
    </p:spTree>
    <p:extLst>
      <p:ext uri="{BB962C8B-B14F-4D97-AF65-F5344CB8AC3E}">
        <p14:creationId xmlns:p14="http://schemas.microsoft.com/office/powerpoint/2010/main" val="304967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E43FA-2D4D-46D7-A995-58BC98CC1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7"/>
            <a:ext cx="12192000" cy="1325563"/>
          </a:xfrm>
        </p:spPr>
        <p:txBody>
          <a:bodyPr/>
          <a:lstStyle/>
          <a:p>
            <a:pPr algn="ctr"/>
            <a:r>
              <a:rPr lang="en-US" b="1" cap="all">
                <a:solidFill>
                  <a:srgbClr val="752031"/>
                </a:solidFill>
                <a:latin typeface="Arial Narrow" panose="020B0606020202030204" pitchFamily="34" charset="0"/>
              </a:rPr>
              <a:t>First-Year Application Numbers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E4E40D-7F16-4E13-A6A3-033AAE5F9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38212" y="1825625"/>
            <a:ext cx="9715576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2CC473-E1BF-4A21-86A2-8C7040535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0983" y="2222236"/>
            <a:ext cx="3560373" cy="1585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5916D4-AF30-4FC1-9DE8-662BF1152C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2227"/>
            <a:ext cx="12192000" cy="3779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2FEF81-8C42-4C17-8045-58620CCBF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-11575" y="6484595"/>
            <a:ext cx="12192000" cy="37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7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lower, tree, outdoor, plant&#10;&#10;Description automatically generated">
            <a:extLst>
              <a:ext uri="{FF2B5EF4-FFF2-40B4-BE49-F238E27FC236}">
                <a16:creationId xmlns:a16="http://schemas.microsoft.com/office/drawing/2014/main" id="{8CD6ABB9-C67B-387D-2CB9-B61895283C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8"/>
          <a:stretch/>
        </p:blipFill>
        <p:spPr>
          <a:xfrm>
            <a:off x="0" y="0"/>
            <a:ext cx="605892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779607-E024-4355-A7D6-BBCAA698D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953" y="420824"/>
            <a:ext cx="527680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800" b="1" dirty="0">
                <a:solidFill>
                  <a:srgbClr val="7520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Application Numbers</a:t>
            </a:r>
          </a:p>
        </p:txBody>
      </p:sp>
      <p:graphicFrame>
        <p:nvGraphicFramePr>
          <p:cNvPr id="26" name="Content Placeholder 3">
            <a:extLst>
              <a:ext uri="{FF2B5EF4-FFF2-40B4-BE49-F238E27FC236}">
                <a16:creationId xmlns:a16="http://schemas.microsoft.com/office/drawing/2014/main" id="{0C80AFEB-6827-40F3-8C8C-D5BE04305E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4124088"/>
              </p:ext>
            </p:extLst>
          </p:nvPr>
        </p:nvGraphicFramePr>
        <p:xfrm>
          <a:off x="6313953" y="1683088"/>
          <a:ext cx="7122459" cy="3822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id="{DAC6FF9A-98A9-4772-9F8A-CDC2BE89B7A8}"/>
              </a:ext>
            </a:extLst>
          </p:cNvPr>
          <p:cNvGrpSpPr/>
          <p:nvPr/>
        </p:nvGrpSpPr>
        <p:grpSpPr>
          <a:xfrm>
            <a:off x="6561556" y="3768552"/>
            <a:ext cx="4672069" cy="2901851"/>
            <a:chOff x="6996439" y="3486234"/>
            <a:chExt cx="4672069" cy="290185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78990BE-0C4D-459A-9932-95A9739BC1F6}"/>
                </a:ext>
              </a:extLst>
            </p:cNvPr>
            <p:cNvSpPr txBox="1"/>
            <p:nvPr/>
          </p:nvSpPr>
          <p:spPr>
            <a:xfrm>
              <a:off x="6996439" y="4726092"/>
              <a:ext cx="2321170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2"/>
                  </a:solidFill>
                </a:rPr>
                <a:t>In-State</a:t>
              </a:r>
            </a:p>
            <a:p>
              <a:pPr algn="ctr"/>
              <a:r>
                <a:rPr lang="en-US" sz="5400" b="1" dirty="0">
                  <a:solidFill>
                    <a:srgbClr val="7520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37%</a:t>
              </a:r>
            </a:p>
            <a:p>
              <a:pPr algn="ctr"/>
              <a:r>
                <a:rPr lang="en-US" sz="2400" b="1" dirty="0">
                  <a:solidFill>
                    <a:schemeClr val="bg2"/>
                  </a:solidFill>
                </a:rPr>
                <a:t>Admit Rate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A0D3A28-7E2C-4058-A717-859E6ECAFA53}"/>
                </a:ext>
              </a:extLst>
            </p:cNvPr>
            <p:cNvSpPr txBox="1"/>
            <p:nvPr/>
          </p:nvSpPr>
          <p:spPr>
            <a:xfrm>
              <a:off x="9519394" y="4721115"/>
              <a:ext cx="2145324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2"/>
                  </a:solidFill>
                </a:rPr>
                <a:t>Out-of-State</a:t>
              </a:r>
            </a:p>
            <a:p>
              <a:pPr algn="ctr"/>
              <a:r>
                <a:rPr lang="en-US" sz="5400" b="1" dirty="0">
                  <a:solidFill>
                    <a:srgbClr val="7520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12%</a:t>
              </a:r>
            </a:p>
            <a:p>
              <a:pPr algn="ctr"/>
              <a:r>
                <a:rPr lang="en-US" sz="2400" b="1" dirty="0">
                  <a:solidFill>
                    <a:schemeClr val="bg2"/>
                  </a:solidFill>
                </a:rPr>
                <a:t>Admit Rate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D94BA87-6F17-44B9-95D8-4D854C724037}"/>
                </a:ext>
              </a:extLst>
            </p:cNvPr>
            <p:cNvCxnSpPr>
              <a:cxnSpLocks/>
            </p:cNvCxnSpPr>
            <p:nvPr/>
          </p:nvCxnSpPr>
          <p:spPr>
            <a:xfrm>
              <a:off x="9418501" y="4768475"/>
              <a:ext cx="0" cy="143726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14BBFD6-919D-45FC-8106-E24CEAF3300B}"/>
                </a:ext>
              </a:extLst>
            </p:cNvPr>
            <p:cNvSpPr txBox="1"/>
            <p:nvPr/>
          </p:nvSpPr>
          <p:spPr>
            <a:xfrm>
              <a:off x="8027787" y="3486234"/>
              <a:ext cx="2781423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7520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25%</a:t>
              </a:r>
            </a:p>
            <a:p>
              <a:pPr algn="ctr"/>
              <a:r>
                <a:rPr lang="en-US" sz="2400" b="1" dirty="0">
                  <a:solidFill>
                    <a:schemeClr val="bg2"/>
                  </a:solidFill>
                </a:rPr>
                <a:t>Overall Admit Rate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46F0AA5-C5EA-4A72-889D-AEE9F62740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68491" y="4768475"/>
              <a:ext cx="450001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4123895-7053-A9E0-3E28-3D57B8379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080" y="-86775"/>
            <a:ext cx="12466540" cy="45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2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0557388-A1C1-4158-9A12-9AD493BA709C}"/>
              </a:ext>
            </a:extLst>
          </p:cNvPr>
          <p:cNvSpPr/>
          <p:nvPr/>
        </p:nvSpPr>
        <p:spPr>
          <a:xfrm>
            <a:off x="1733430" y="1541185"/>
            <a:ext cx="850341" cy="209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2669AE-D4A4-4002-8BD0-0849FB78C7A0}"/>
              </a:ext>
            </a:extLst>
          </p:cNvPr>
          <p:cNvSpPr txBox="1"/>
          <p:nvPr/>
        </p:nvSpPr>
        <p:spPr>
          <a:xfrm>
            <a:off x="2199231" y="1253222"/>
            <a:ext cx="7793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5CA9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+78,000 Applications Received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70E9B3A-D95E-4E34-B078-71BFAD9E5044}"/>
              </a:ext>
            </a:extLst>
          </p:cNvPr>
          <p:cNvCxnSpPr>
            <a:cxnSpLocks/>
          </p:cNvCxnSpPr>
          <p:nvPr/>
        </p:nvCxnSpPr>
        <p:spPr>
          <a:xfrm>
            <a:off x="337351" y="1974097"/>
            <a:ext cx="115232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C16A74D-2964-4915-87E3-514C52FAA31E}"/>
              </a:ext>
            </a:extLst>
          </p:cNvPr>
          <p:cNvCxnSpPr>
            <a:cxnSpLocks/>
          </p:cNvCxnSpPr>
          <p:nvPr/>
        </p:nvCxnSpPr>
        <p:spPr>
          <a:xfrm>
            <a:off x="6941176" y="1974097"/>
            <a:ext cx="0" cy="450834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CE2596D-B5D1-4257-9AC7-BDFA7B173088}"/>
              </a:ext>
            </a:extLst>
          </p:cNvPr>
          <p:cNvGrpSpPr/>
          <p:nvPr/>
        </p:nvGrpSpPr>
        <p:grpSpPr>
          <a:xfrm>
            <a:off x="247344" y="2054014"/>
            <a:ext cx="6587726" cy="4543430"/>
            <a:chOff x="-199281" y="2061556"/>
            <a:chExt cx="6587726" cy="454343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C90FACC-221E-466D-88B8-75AA51C5A5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5172"/>
            <a:stretch/>
          </p:blipFill>
          <p:spPr>
            <a:xfrm>
              <a:off x="414636" y="5155270"/>
              <a:ext cx="5518117" cy="1449716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63E2FBF-28ED-4B5A-94C9-BB81B1CBAF97}"/>
                </a:ext>
              </a:extLst>
            </p:cNvPr>
            <p:cNvGrpSpPr/>
            <p:nvPr/>
          </p:nvGrpSpPr>
          <p:grpSpPr>
            <a:xfrm>
              <a:off x="-199281" y="2061556"/>
              <a:ext cx="3782053" cy="2969556"/>
              <a:chOff x="3630762" y="807897"/>
              <a:chExt cx="3782053" cy="296955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876A1E65-74EA-4D4A-87E1-89FA95834568}"/>
                  </a:ext>
                </a:extLst>
              </p:cNvPr>
              <p:cNvGrpSpPr/>
              <p:nvPr/>
            </p:nvGrpSpPr>
            <p:grpSpPr>
              <a:xfrm>
                <a:off x="3630762" y="865487"/>
                <a:ext cx="3464165" cy="2911966"/>
                <a:chOff x="3630762" y="865487"/>
                <a:chExt cx="3464165" cy="2911966"/>
              </a:xfrm>
            </p:grpSpPr>
            <p:pic>
              <p:nvPicPr>
                <p:cNvPr id="35" name="Picture 34" descr="Map&#10;&#10;Description automatically generated">
                  <a:extLst>
                    <a:ext uri="{FF2B5EF4-FFF2-40B4-BE49-F238E27FC236}">
                      <a16:creationId xmlns:a16="http://schemas.microsoft.com/office/drawing/2014/main" id="{936ECCCF-6310-4A70-9F40-8BEF7148C9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30762" y="990241"/>
                  <a:ext cx="3464165" cy="2787212"/>
                </a:xfrm>
                <a:prstGeom prst="rect">
                  <a:avLst/>
                </a:prstGeom>
              </p:spPr>
            </p:pic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2203CF90-3E0F-4D33-B779-AC5A6F36ECB4}"/>
                    </a:ext>
                  </a:extLst>
                </p:cNvPr>
                <p:cNvSpPr/>
                <p:nvPr/>
              </p:nvSpPr>
              <p:spPr>
                <a:xfrm>
                  <a:off x="4298673" y="865487"/>
                  <a:ext cx="2774831" cy="844240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F6CD901-995C-442D-A2F1-C9C335D7012A}"/>
                  </a:ext>
                </a:extLst>
              </p:cNvPr>
              <p:cNvSpPr txBox="1"/>
              <p:nvPr/>
            </p:nvSpPr>
            <p:spPr>
              <a:xfrm>
                <a:off x="4148894" y="807897"/>
                <a:ext cx="326392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Verdana Pro Black" panose="020B0A04030504040204" pitchFamily="34" charset="0"/>
                    <a:cs typeface="Arial" panose="020B0604020202020204" pitchFamily="34" charset="0"/>
                  </a:rPr>
                  <a:t>All 50 States, D.C., Puerto Rico, Guam, and Virgin Islands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4AECFE5-32FB-4D53-B542-6160EDAD1BC1}"/>
                </a:ext>
              </a:extLst>
            </p:cNvPr>
            <p:cNvGrpSpPr/>
            <p:nvPr/>
          </p:nvGrpSpPr>
          <p:grpSpPr>
            <a:xfrm>
              <a:off x="3959422" y="2104187"/>
              <a:ext cx="2429023" cy="2461458"/>
              <a:chOff x="5220383" y="3506011"/>
              <a:chExt cx="2429023" cy="2461458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B937D5E4-8118-4B60-B3EF-C10BE2402F2F}"/>
                  </a:ext>
                </a:extLst>
              </p:cNvPr>
              <p:cNvGrpSpPr/>
              <p:nvPr/>
            </p:nvGrpSpPr>
            <p:grpSpPr>
              <a:xfrm>
                <a:off x="5220383" y="3506011"/>
                <a:ext cx="2429023" cy="2461458"/>
                <a:chOff x="5453935" y="3423910"/>
                <a:chExt cx="2429023" cy="2461458"/>
              </a:xfrm>
            </p:grpSpPr>
            <p:pic>
              <p:nvPicPr>
                <p:cNvPr id="40" name="Picture 39" descr="Map&#10;&#10;Description automatically generated">
                  <a:extLst>
                    <a:ext uri="{FF2B5EF4-FFF2-40B4-BE49-F238E27FC236}">
                      <a16:creationId xmlns:a16="http://schemas.microsoft.com/office/drawing/2014/main" id="{945EFCF1-3FE4-4A17-8EC2-BC30400D6A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53935" y="3423910"/>
                  <a:ext cx="2429023" cy="2461458"/>
                </a:xfrm>
                <a:prstGeom prst="rect">
                  <a:avLst/>
                </a:prstGeom>
              </p:spPr>
            </p:pic>
            <p:sp>
              <p:nvSpPr>
                <p:cNvPr id="41" name="Rectangle: Rounded Corners 40">
                  <a:extLst>
                    <a:ext uri="{FF2B5EF4-FFF2-40B4-BE49-F238E27FC236}">
                      <a16:creationId xmlns:a16="http://schemas.microsoft.com/office/drawing/2014/main" id="{B94EC814-3F71-44FC-94BE-919E18BF0BB5}"/>
                    </a:ext>
                  </a:extLst>
                </p:cNvPr>
                <p:cNvSpPr/>
                <p:nvPr/>
              </p:nvSpPr>
              <p:spPr>
                <a:xfrm>
                  <a:off x="5464935" y="4103752"/>
                  <a:ext cx="1376611" cy="1449716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" name="Rectangle: Rounded Corners 41">
                  <a:extLst>
                    <a:ext uri="{FF2B5EF4-FFF2-40B4-BE49-F238E27FC236}">
                      <a16:creationId xmlns:a16="http://schemas.microsoft.com/office/drawing/2014/main" id="{2A08375C-8147-43DA-804A-871B994F8092}"/>
                    </a:ext>
                  </a:extLst>
                </p:cNvPr>
                <p:cNvSpPr/>
                <p:nvPr/>
              </p:nvSpPr>
              <p:spPr>
                <a:xfrm>
                  <a:off x="5529985" y="4898789"/>
                  <a:ext cx="1497568" cy="768353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7F8EC16-44A0-4A79-AEA8-0563C3ABBA99}"/>
                  </a:ext>
                </a:extLst>
              </p:cNvPr>
              <p:cNvSpPr txBox="1"/>
              <p:nvPr/>
            </p:nvSpPr>
            <p:spPr>
              <a:xfrm>
                <a:off x="5279036" y="4132409"/>
                <a:ext cx="192738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Verdana Pro Black" panose="020B0A04030504040204" pitchFamily="34" charset="0"/>
                    <a:cs typeface="Arial" panose="020B0604020202020204" pitchFamily="34" charset="0"/>
                  </a:rPr>
                  <a:t>All 67 Florida Counties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92827-93B7-47DE-AD84-0237798C47C4}"/>
                </a:ext>
              </a:extLst>
            </p:cNvPr>
            <p:cNvSpPr txBox="1"/>
            <p:nvPr/>
          </p:nvSpPr>
          <p:spPr>
            <a:xfrm>
              <a:off x="999498" y="5556962"/>
              <a:ext cx="166012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2"/>
                  </a:solidFill>
                  <a:latin typeface="Verdana Pro Black" panose="020B0A04030504040204" pitchFamily="34" charset="0"/>
                </a:rPr>
                <a:t>2811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1A30DA0-3AAB-440B-A0A0-222577EFA570}"/>
                </a:ext>
              </a:extLst>
            </p:cNvPr>
            <p:cNvSpPr txBox="1"/>
            <p:nvPr/>
          </p:nvSpPr>
          <p:spPr>
            <a:xfrm>
              <a:off x="3792321" y="5556962"/>
              <a:ext cx="166012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2"/>
                  </a:solidFill>
                  <a:latin typeface="Verdana Pro Black" panose="020B0A04030504040204" pitchFamily="34" charset="0"/>
                </a:rPr>
                <a:t>807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747DD59-FE65-424B-97FD-98ABC3BA66BD}"/>
              </a:ext>
            </a:extLst>
          </p:cNvPr>
          <p:cNvGrpSpPr/>
          <p:nvPr/>
        </p:nvGrpSpPr>
        <p:grpSpPr>
          <a:xfrm>
            <a:off x="3513796" y="3794464"/>
            <a:ext cx="1519021" cy="1519021"/>
            <a:chOff x="3753474" y="3947144"/>
            <a:chExt cx="1519021" cy="151902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4F292B9-3C83-433D-B1B5-396525C0DFE4}"/>
                </a:ext>
              </a:extLst>
            </p:cNvPr>
            <p:cNvSpPr/>
            <p:nvPr/>
          </p:nvSpPr>
          <p:spPr>
            <a:xfrm>
              <a:off x="3966559" y="4145632"/>
              <a:ext cx="1090056" cy="1118826"/>
            </a:xfrm>
            <a:prstGeom prst="ellipse">
              <a:avLst/>
            </a:prstGeom>
            <a:solidFill>
              <a:srgbClr val="D0B8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Graphic 28" descr="Earth globe: Americas with solid fill">
              <a:extLst>
                <a:ext uri="{FF2B5EF4-FFF2-40B4-BE49-F238E27FC236}">
                  <a16:creationId xmlns:a16="http://schemas.microsoft.com/office/drawing/2014/main" id="{6C116FBD-AB02-44FC-A714-373A8809A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753474" y="3947144"/>
              <a:ext cx="1519021" cy="1519021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17A60B6-73C6-413A-88B6-748D08E36AF9}"/>
              </a:ext>
            </a:extLst>
          </p:cNvPr>
          <p:cNvSpPr txBox="1"/>
          <p:nvPr/>
        </p:nvSpPr>
        <p:spPr>
          <a:xfrm>
            <a:off x="4895981" y="4279647"/>
            <a:ext cx="1555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Verdana Pro Black" panose="020B0A04030504040204" pitchFamily="34" charset="0"/>
                <a:cs typeface="Arial" panose="020B0604020202020204" pitchFamily="34" charset="0"/>
              </a:rPr>
              <a:t>51 Countries</a:t>
            </a:r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8AF8B271-E08E-4ECC-BCFE-FA62DD97FA8A}"/>
              </a:ext>
            </a:extLst>
          </p:cNvPr>
          <p:cNvGraphicFramePr>
            <a:graphicFrameLocks noGrp="1"/>
          </p:cNvGraphicFramePr>
          <p:nvPr/>
        </p:nvGraphicFramePr>
        <p:xfrm>
          <a:off x="7125715" y="2274816"/>
          <a:ext cx="4612122" cy="3874080"/>
        </p:xfrm>
        <a:graphic>
          <a:graphicData uri="http://schemas.openxmlformats.org/drawingml/2006/table">
            <a:tbl>
              <a:tblPr firstRow="1">
                <a:tableStyleId>{22838BEF-8BB2-4498-84A7-C5851F593DF1}</a:tableStyleId>
              </a:tblPr>
              <a:tblGrid>
                <a:gridCol w="2306061">
                  <a:extLst>
                    <a:ext uri="{9D8B030D-6E8A-4147-A177-3AD203B41FA5}">
                      <a16:colId xmlns:a16="http://schemas.microsoft.com/office/drawing/2014/main" val="4150167713"/>
                    </a:ext>
                  </a:extLst>
                </a:gridCol>
                <a:gridCol w="2306061">
                  <a:extLst>
                    <a:ext uri="{9D8B030D-6E8A-4147-A177-3AD203B41FA5}">
                      <a16:colId xmlns:a16="http://schemas.microsoft.com/office/drawing/2014/main" val="2752997128"/>
                    </a:ext>
                  </a:extLst>
                </a:gridCol>
              </a:tblGrid>
              <a:tr h="7308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50B2B6"/>
                          </a:solidFill>
                          <a:effectLst/>
                          <a:latin typeface="Verdana Pro Black" panose="020B0A04030504040204" pitchFamily="34" charset="0"/>
                        </a:rPr>
                        <a:t>Top Non-FL States</a:t>
                      </a:r>
                      <a:endParaRPr lang="en-US" sz="2000" b="1" i="0" u="none" strike="noStrike" dirty="0">
                        <a:solidFill>
                          <a:srgbClr val="50B2B6"/>
                        </a:solidFill>
                        <a:effectLst/>
                        <a:latin typeface="Verdana Pro Black" panose="020B0A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50B2B6"/>
                          </a:solidFill>
                          <a:effectLst/>
                          <a:latin typeface="Verdana Pro Black" panose="020B0A04030504040204" pitchFamily="34" charset="0"/>
                        </a:rPr>
                        <a:t>Top FL Counties</a:t>
                      </a:r>
                      <a:endParaRPr lang="en-US" sz="2000" b="1" i="0" u="none" strike="noStrike" dirty="0">
                        <a:solidFill>
                          <a:srgbClr val="50B2B6"/>
                        </a:solidFill>
                        <a:effectLst/>
                        <a:latin typeface="Verdana Pro Black" panose="020B0A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06863043"/>
                  </a:ext>
                </a:extLst>
              </a:tr>
              <a:tr h="2716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Georgia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Miami-Dade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74920855"/>
                  </a:ext>
                </a:extLst>
              </a:tr>
              <a:tr h="2716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York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Broward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2918469"/>
                  </a:ext>
                </a:extLst>
              </a:tr>
              <a:tr h="2716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Jersey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Palm Beach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39413233"/>
                  </a:ext>
                </a:extLst>
              </a:tr>
              <a:tr h="2716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Illinois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Hillsborough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3824573"/>
                  </a:ext>
                </a:extLst>
              </a:tr>
              <a:tr h="2716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Texas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Orange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50082557"/>
                  </a:ext>
                </a:extLst>
              </a:tr>
              <a:tr h="27168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Pennsylvania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Pinellas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0447117"/>
                  </a:ext>
                </a:extLst>
              </a:tr>
              <a:tr h="2716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 Carolina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Duval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6616147"/>
                  </a:ext>
                </a:extLst>
              </a:tr>
              <a:tr h="2716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Virginia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Saint Johns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78682825"/>
                  </a:ext>
                </a:extLst>
              </a:tr>
              <a:tr h="2716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Tennessee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Seminole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80398982"/>
                  </a:ext>
                </a:extLst>
              </a:tr>
              <a:tr h="2852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Ohio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Leon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5069547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22DF81F5-0F59-A2CA-5DB8-DA8207B2CF38}"/>
              </a:ext>
            </a:extLst>
          </p:cNvPr>
          <p:cNvSpPr txBox="1"/>
          <p:nvPr/>
        </p:nvSpPr>
        <p:spPr>
          <a:xfrm>
            <a:off x="2082896" y="491536"/>
            <a:ext cx="7793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Admitted Student Attributes</a:t>
            </a:r>
          </a:p>
          <a:p>
            <a:pPr algn="ctr"/>
            <a:endParaRPr lang="en-US" sz="2000" b="1" dirty="0">
              <a:solidFill>
                <a:schemeClr val="tx2"/>
              </a:solidFill>
              <a:latin typeface="Verdana Pro Black" panose="020B0A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2900E1D-9C7F-CE9D-232F-3DB7B3DC3D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-3049" y="-108202"/>
            <a:ext cx="12192000" cy="37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1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posing for a photo in front of a large tower&#10;&#10;Description automatically generated with medium confidence">
            <a:extLst>
              <a:ext uri="{FF2B5EF4-FFF2-40B4-BE49-F238E27FC236}">
                <a16:creationId xmlns:a16="http://schemas.microsoft.com/office/drawing/2014/main" id="{9903867A-A3B3-3ECD-7F4E-EC4E540AFC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14" b="283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FD1058-2350-7A2A-0781-77419E319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223284" y="6347636"/>
            <a:ext cx="12415284" cy="584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82E7A3-CE88-7A9D-7CF9-E77F33651373}"/>
              </a:ext>
            </a:extLst>
          </p:cNvPr>
          <p:cNvSpPr txBox="1"/>
          <p:nvPr/>
        </p:nvSpPr>
        <p:spPr>
          <a:xfrm>
            <a:off x="7459579" y="6525882"/>
            <a:ext cx="4947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FSU all over the world! 112 in FSA and 133 in FYA</a:t>
            </a:r>
          </a:p>
        </p:txBody>
      </p:sp>
    </p:spTree>
    <p:extLst>
      <p:ext uri="{BB962C8B-B14F-4D97-AF65-F5344CB8AC3E}">
        <p14:creationId xmlns:p14="http://schemas.microsoft.com/office/powerpoint/2010/main" val="27877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sunset, silhouette&#10;&#10;Description automatically generated">
            <a:extLst>
              <a:ext uri="{FF2B5EF4-FFF2-40B4-BE49-F238E27FC236}">
                <a16:creationId xmlns:a16="http://schemas.microsoft.com/office/drawing/2014/main" id="{8BD4C67E-1A30-FF9F-3B4D-C524C8F758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608" y="1395153"/>
            <a:ext cx="4931391" cy="5462847"/>
          </a:xfrm>
          <a:prstGeom prst="rect">
            <a:avLst/>
          </a:prstGeom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92505FF4-231C-4AE8-8F7D-EF56011F189C}"/>
              </a:ext>
            </a:extLst>
          </p:cNvPr>
          <p:cNvSpPr txBox="1">
            <a:spLocks/>
          </p:cNvSpPr>
          <p:nvPr/>
        </p:nvSpPr>
        <p:spPr>
          <a:xfrm>
            <a:off x="0" y="650317"/>
            <a:ext cx="12191999" cy="74483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Admitted Student Profile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9A6FD0-0878-4D83-A249-EC42EF19ABCA}"/>
              </a:ext>
            </a:extLst>
          </p:cNvPr>
          <p:cNvSpPr txBox="1"/>
          <p:nvPr/>
        </p:nvSpPr>
        <p:spPr>
          <a:xfrm>
            <a:off x="8472041" y="1671444"/>
            <a:ext cx="278142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76%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 in Top 10% of HS Class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0FF55F6-6FC7-4D89-A081-C7A97D5BDD57}"/>
              </a:ext>
            </a:extLst>
          </p:cNvPr>
          <p:cNvSpPr txBox="1"/>
          <p:nvPr/>
        </p:nvSpPr>
        <p:spPr>
          <a:xfrm>
            <a:off x="8472040" y="3580690"/>
            <a:ext cx="27814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22%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First-generation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CFC347-7B3A-4202-A0DC-407B91963BBE}"/>
              </a:ext>
            </a:extLst>
          </p:cNvPr>
          <p:cNvSpPr txBox="1"/>
          <p:nvPr/>
        </p:nvSpPr>
        <p:spPr>
          <a:xfrm>
            <a:off x="8425640" y="5170714"/>
            <a:ext cx="27814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19%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Pell Eligible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798EABC-757B-A18E-C81A-0EE8DF0811DE}"/>
              </a:ext>
            </a:extLst>
          </p:cNvPr>
          <p:cNvSpPr txBox="1"/>
          <p:nvPr/>
        </p:nvSpPr>
        <p:spPr>
          <a:xfrm>
            <a:off x="280739" y="1671444"/>
            <a:ext cx="6667500" cy="5367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solidFill>
                  <a:srgbClr val="5CA9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 2022</a:t>
            </a:r>
          </a:p>
          <a:p>
            <a:pPr marR="0"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7520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GPA: 4.3–4.6</a:t>
            </a:r>
          </a:p>
          <a:p>
            <a:pPr marR="0" algn="ctr" defTabSz="914400">
              <a:lnSpc>
                <a:spcPct val="90000"/>
              </a:lnSpc>
            </a:pPr>
            <a:r>
              <a:rPr lang="en-US" sz="3200" b="1" dirty="0">
                <a:solidFill>
                  <a:srgbClr val="7520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SAT: 1300–1430</a:t>
            </a:r>
          </a:p>
          <a:p>
            <a:pPr marR="0" algn="ctr" defTabSz="914400">
              <a:lnSpc>
                <a:spcPct val="90000"/>
              </a:lnSpc>
            </a:pPr>
            <a:r>
              <a:rPr lang="en-US" sz="3200" b="1" dirty="0">
                <a:solidFill>
                  <a:srgbClr val="7520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ACT: 29–32</a:t>
            </a:r>
          </a:p>
          <a:p>
            <a:pPr marR="0" algn="ctr" defTabSz="914400">
              <a:lnSpc>
                <a:spcPct val="90000"/>
              </a:lnSpc>
              <a:spcAft>
                <a:spcPts val="600"/>
              </a:spcAft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solidFill>
                  <a:srgbClr val="5CA9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2022</a:t>
            </a:r>
          </a:p>
          <a:p>
            <a:pPr marR="0" algn="ctr" defTabSz="914400">
              <a:lnSpc>
                <a:spcPct val="90000"/>
              </a:lnSpc>
            </a:pPr>
            <a:r>
              <a:rPr lang="en-US" sz="3200" b="1" dirty="0">
                <a:solidFill>
                  <a:srgbClr val="7520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GPA: 4.1–4.5</a:t>
            </a:r>
          </a:p>
          <a:p>
            <a:pPr marR="0" algn="ctr" defTabSz="914400">
              <a:lnSpc>
                <a:spcPct val="90000"/>
              </a:lnSpc>
            </a:pPr>
            <a:r>
              <a:rPr lang="en-US" sz="3200" b="1" dirty="0">
                <a:solidFill>
                  <a:srgbClr val="7520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SAT: 1210–1320 </a:t>
            </a:r>
          </a:p>
          <a:p>
            <a:pPr marR="0" algn="ctr" defTabSz="914400">
              <a:lnSpc>
                <a:spcPct val="90000"/>
              </a:lnSpc>
            </a:pPr>
            <a:r>
              <a:rPr lang="en-US" sz="3200" b="1" dirty="0">
                <a:solidFill>
                  <a:srgbClr val="7520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ACT: 26–29</a:t>
            </a:r>
          </a:p>
          <a:p>
            <a:pPr marR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b="1" baseline="30000" dirty="0"/>
          </a:p>
          <a:p>
            <a:pPr marR="0" algn="ctr" defTabSz="914400">
              <a:lnSpc>
                <a:spcPct val="90000"/>
              </a:lnSpc>
            </a:pPr>
            <a:r>
              <a:rPr lang="en-US" sz="2000" b="0" i="1" u="none" strike="noStrike" dirty="0">
                <a:solidFill>
                  <a:srgbClr val="752031"/>
                </a:solidFill>
                <a:effectLst/>
                <a:latin typeface="Arial" panose="020B0604020202020204" pitchFamily="34" charset="0"/>
              </a:rPr>
              <a:t>*</a:t>
            </a:r>
            <a:r>
              <a:rPr lang="en-US" b="0" i="1" u="none" strike="noStrike" dirty="0">
                <a:solidFill>
                  <a:srgbClr val="752031"/>
                </a:solidFill>
                <a:effectLst/>
                <a:latin typeface="Arial" panose="020B0604020202020204" pitchFamily="34" charset="0"/>
              </a:rPr>
              <a:t>Represents the middle 50% of admitted students</a:t>
            </a:r>
            <a:r>
              <a:rPr lang="en-US" b="0" i="0" dirty="0">
                <a:solidFill>
                  <a:srgbClr val="752031"/>
                </a:solidFill>
                <a:effectLst/>
                <a:latin typeface="Arial" panose="020B0604020202020204" pitchFamily="34" charset="0"/>
              </a:rPr>
              <a:t>​.</a:t>
            </a:r>
            <a:endParaRPr lang="en-US" sz="2000" i="0" u="none" strike="noStrike" baseline="30000" dirty="0">
              <a:solidFill>
                <a:srgbClr val="7520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62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rgbClr val="782F40"/>
      </a:dk1>
      <a:lt1>
        <a:sysClr val="window" lastClr="FFFFFF"/>
      </a:lt1>
      <a:dk2>
        <a:srgbClr val="3A3838"/>
      </a:dk2>
      <a:lt2>
        <a:srgbClr val="CEB888"/>
      </a:lt2>
      <a:accent1>
        <a:srgbClr val="CEB888"/>
      </a:accent1>
      <a:accent2>
        <a:srgbClr val="782F40"/>
      </a:accent2>
      <a:accent3>
        <a:srgbClr val="CEB888"/>
      </a:accent3>
      <a:accent4>
        <a:srgbClr val="000000"/>
      </a:accent4>
      <a:accent5>
        <a:srgbClr val="FFFFFF"/>
      </a:accent5>
      <a:accent6>
        <a:srgbClr val="2DC7C7"/>
      </a:accent6>
      <a:hlink>
        <a:srgbClr val="6F3B55"/>
      </a:hlink>
      <a:folHlink>
        <a:srgbClr val="595959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EA11FDB502D440BF0FA59031F4EC96" ma:contentTypeVersion="12" ma:contentTypeDescription="Create a new document." ma:contentTypeScope="" ma:versionID="3544a039884e2067d14ca609e4d2daf0">
  <xsd:schema xmlns:xsd="http://www.w3.org/2001/XMLSchema" xmlns:xs="http://www.w3.org/2001/XMLSchema" xmlns:p="http://schemas.microsoft.com/office/2006/metadata/properties" xmlns:ns2="f2783ffb-5ccd-4701-bdc4-5ae590562bbf" xmlns:ns3="3f422995-1f91-4bde-b2e7-ad6af32cea02" targetNamespace="http://schemas.microsoft.com/office/2006/metadata/properties" ma:root="true" ma:fieldsID="f9c5afa29eabac32345b0809c1af9c2e" ns2:_="" ns3:_="">
    <xsd:import namespace="f2783ffb-5ccd-4701-bdc4-5ae590562bbf"/>
    <xsd:import namespace="3f422995-1f91-4bde-b2e7-ad6af32cea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83ffb-5ccd-4701-bdc4-5ae590562b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422995-1f91-4bde-b2e7-ad6af32cea0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B464A4-AA1F-4C6B-8645-BFF1AC1B8601}">
  <ds:schemaRefs>
    <ds:schemaRef ds:uri="http://schemas.microsoft.com/office/2006/metadata/properties"/>
    <ds:schemaRef ds:uri="3f422995-1f91-4bde-b2e7-ad6af32cea02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f2783ffb-5ccd-4701-bdc4-5ae590562bb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56ADDE0-EB99-4A29-BE44-3C51B999F7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3B5CCA-9CAF-44CB-8465-FE21C1DE9D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83ffb-5ccd-4701-bdc4-5ae590562bbf"/>
    <ds:schemaRef ds:uri="3f422995-1f91-4bde-b2e7-ad6af32cea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1256</TotalTime>
  <Words>1021</Words>
  <Application>Microsoft Office PowerPoint</Application>
  <PresentationFormat>Widescreen</PresentationFormat>
  <Paragraphs>201</Paragraphs>
  <Slides>30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Arial Narrow</vt:lpstr>
      <vt:lpstr>Calibri</vt:lpstr>
      <vt:lpstr>Calibri Light</vt:lpstr>
      <vt:lpstr>Glacial Indifference Bold</vt:lpstr>
      <vt:lpstr>Verdana Pro Black</vt:lpstr>
      <vt:lpstr>Office Theme</vt:lpstr>
      <vt:lpstr>PowerPoint Presentation</vt:lpstr>
      <vt:lpstr>PowerPoint Presentation</vt:lpstr>
      <vt:lpstr>PowerPoint Presentation</vt:lpstr>
      <vt:lpstr>PowerPoint Presentation</vt:lpstr>
      <vt:lpstr>First-Year Application Numbers</vt:lpstr>
      <vt:lpstr>2022 Application Numbers</vt:lpstr>
      <vt:lpstr>PowerPoint Presentation</vt:lpstr>
      <vt:lpstr>PowerPoint Presentation</vt:lpstr>
      <vt:lpstr>PowerPoint Presentation</vt:lpstr>
      <vt:lpstr>PowerPoint Presentation</vt:lpstr>
      <vt:lpstr>First-Year Application &amp; Materials Deadlines</vt:lpstr>
      <vt:lpstr>PowerPoint Presentation</vt:lpstr>
      <vt:lpstr>Test scores</vt:lpstr>
      <vt:lpstr>PowerPoint Presentation</vt:lpstr>
      <vt:lpstr>ADMISSIONS DECISIONS</vt:lpstr>
      <vt:lpstr>PowerPoint Presentation</vt:lpstr>
      <vt:lpstr>University Honors  Program </vt:lpstr>
      <vt:lpstr>PowerPoint Presentation</vt:lpstr>
      <vt:lpstr>CARE  Summer Bridge Requirements</vt:lpstr>
      <vt:lpstr>PowerPoint Presentation</vt:lpstr>
      <vt:lpstr>PowerPoint Presentation</vt:lpstr>
      <vt:lpstr>PowerPoint Presentation</vt:lpstr>
      <vt:lpstr>New  Student  Union</vt:lpstr>
      <vt:lpstr>PowerPoint Presentation</vt:lpstr>
      <vt:lpstr>Newsworthy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Traci Matthews</dc:creator>
  <cp:lastModifiedBy>Page, Lynda</cp:lastModifiedBy>
  <cp:revision>8</cp:revision>
  <dcterms:created xsi:type="dcterms:W3CDTF">2022-05-10T11:11:33Z</dcterms:created>
  <dcterms:modified xsi:type="dcterms:W3CDTF">2022-09-20T16:47:04Z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0x0101006B21A667E78B23418448BCFAF435B439</vt:lpwstr>
  </property>
</Properties>
</file>