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60" r:id="rId4"/>
    <p:sldMasterId id="2147483672" r:id="rId5"/>
  </p:sldMasterIdLst>
  <p:notesMasterIdLst>
    <p:notesMasterId r:id="rId27"/>
  </p:notesMasterIdLst>
  <p:sldIdLst>
    <p:sldId id="542" r:id="rId6"/>
    <p:sldId id="516" r:id="rId7"/>
    <p:sldId id="526" r:id="rId8"/>
    <p:sldId id="550" r:id="rId9"/>
    <p:sldId id="527" r:id="rId10"/>
    <p:sldId id="549" r:id="rId11"/>
    <p:sldId id="532" r:id="rId12"/>
    <p:sldId id="533" r:id="rId13"/>
    <p:sldId id="534" r:id="rId14"/>
    <p:sldId id="536" r:id="rId15"/>
    <p:sldId id="537" r:id="rId16"/>
    <p:sldId id="538" r:id="rId17"/>
    <p:sldId id="539" r:id="rId18"/>
    <p:sldId id="529" r:id="rId19"/>
    <p:sldId id="540" r:id="rId20"/>
    <p:sldId id="260" r:id="rId21"/>
    <p:sldId id="546" r:id="rId22"/>
    <p:sldId id="547" r:id="rId23"/>
    <p:sldId id="531" r:id="rId24"/>
    <p:sldId id="541" r:id="rId25"/>
    <p:sldId id="52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2E82"/>
    <a:srgbClr val="807E92"/>
    <a:srgbClr val="C776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0ABA3-20FE-48D8-B0B3-9CAFB4A54D42}" v="2" dt="2022-08-26T19:53:30.257"/>
    <p1510:client id="{631F2C9A-3D01-4B44-B632-E510547A09E4}" v="10" dt="2022-08-29T01:21:15.588"/>
    <p1510:client id="{F67B0092-0626-4FCF-BD55-831FFC5C080F}" v="190" dt="2022-08-26T19:51:08.7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83" d="100"/>
          <a:sy n="83" d="100"/>
        </p:scale>
        <p:origin x="643"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1.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DE5A04-E389-4177-AFF1-A7BC3C293EE5}" type="datetimeFigureOut">
              <a:rPr lang="en-US" smtClean="0"/>
              <a:t>9/20/2022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A3784A-0615-4E4F-81E4-55B2230AA52A}" type="slidenum">
              <a:rPr lang="en-US" smtClean="0"/>
              <a:t>‹#›</a:t>
            </a:fld>
            <a:endParaRPr lang="en-US"/>
          </a:p>
        </p:txBody>
      </p:sp>
    </p:spTree>
    <p:extLst>
      <p:ext uri="{BB962C8B-B14F-4D97-AF65-F5344CB8AC3E}">
        <p14:creationId xmlns:p14="http://schemas.microsoft.com/office/powerpoint/2010/main" val="1886346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D20758B-4B2A-674A-947C-E70947896FF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359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Info: thank them for attending. Once the video is done their admissions ambassadors will come up to introduce themselves. Ask them to pass their cards to the center person if not already collected. Then place video and walk out.</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4896457-7E28-4E29-B1DF-7E62EF94C91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899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D20758B-4B2A-674A-947C-E70947896FF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359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AEEC5-CC28-69DC-F0C3-2A3066DDBA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8D5814-2975-515A-0286-7AD63F3B04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847C8D-50D2-F00E-A2BE-ECC88CD334B4}"/>
              </a:ext>
            </a:extLst>
          </p:cNvPr>
          <p:cNvSpPr>
            <a:spLocks noGrp="1"/>
          </p:cNvSpPr>
          <p:nvPr>
            <p:ph type="dt" sz="half" idx="10"/>
          </p:nvPr>
        </p:nvSpPr>
        <p:spPr/>
        <p:txBody>
          <a:bodyPr/>
          <a:lstStyle/>
          <a:p>
            <a:fld id="{41BE01A5-7C5D-43C0-97F4-82788D40D037}" type="datetimeFigureOut">
              <a:rPr lang="en-US" smtClean="0"/>
              <a:t>9/20/2022</a:t>
            </a:fld>
            <a:endParaRPr lang="en-US"/>
          </a:p>
        </p:txBody>
      </p:sp>
      <p:sp>
        <p:nvSpPr>
          <p:cNvPr id="5" name="Footer Placeholder 4">
            <a:extLst>
              <a:ext uri="{FF2B5EF4-FFF2-40B4-BE49-F238E27FC236}">
                <a16:creationId xmlns:a16="http://schemas.microsoft.com/office/drawing/2014/main" id="{7D6615B0-E359-6626-EC36-C17FFC080B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A800C-331D-ACF5-ED2A-50EEA94F8856}"/>
              </a:ext>
            </a:extLst>
          </p:cNvPr>
          <p:cNvSpPr>
            <a:spLocks noGrp="1"/>
          </p:cNvSpPr>
          <p:nvPr>
            <p:ph type="sldNum" sz="quarter" idx="12"/>
          </p:nvPr>
        </p:nvSpPr>
        <p:spPr/>
        <p:txBody>
          <a:bodyPr/>
          <a:lstStyle/>
          <a:p>
            <a:fld id="{D723CADD-B70F-4E9A-8A19-7D419312E8CD}" type="slidenum">
              <a:rPr lang="en-US" smtClean="0"/>
              <a:t>‹#›</a:t>
            </a:fld>
            <a:endParaRPr lang="en-US"/>
          </a:p>
        </p:txBody>
      </p:sp>
    </p:spTree>
    <p:extLst>
      <p:ext uri="{BB962C8B-B14F-4D97-AF65-F5344CB8AC3E}">
        <p14:creationId xmlns:p14="http://schemas.microsoft.com/office/powerpoint/2010/main" val="1762307552"/>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87CAB-AD7C-AD9C-48D3-F9958D3273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999859-E5FB-DE71-6247-4ECE811EDB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8ED739-75E2-9ED2-20DE-F0782F346496}"/>
              </a:ext>
            </a:extLst>
          </p:cNvPr>
          <p:cNvSpPr>
            <a:spLocks noGrp="1"/>
          </p:cNvSpPr>
          <p:nvPr>
            <p:ph type="dt" sz="half" idx="10"/>
          </p:nvPr>
        </p:nvSpPr>
        <p:spPr/>
        <p:txBody>
          <a:bodyPr/>
          <a:lstStyle/>
          <a:p>
            <a:fld id="{41BE01A5-7C5D-43C0-97F4-82788D40D037}" type="datetimeFigureOut">
              <a:rPr lang="en-US" smtClean="0"/>
              <a:t>9/20/2022</a:t>
            </a:fld>
            <a:endParaRPr lang="en-US"/>
          </a:p>
        </p:txBody>
      </p:sp>
      <p:sp>
        <p:nvSpPr>
          <p:cNvPr id="5" name="Footer Placeholder 4">
            <a:extLst>
              <a:ext uri="{FF2B5EF4-FFF2-40B4-BE49-F238E27FC236}">
                <a16:creationId xmlns:a16="http://schemas.microsoft.com/office/drawing/2014/main" id="{E32CCA7F-82C4-D40F-411C-99D975E240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4959B-346E-A0EA-0A28-9E2DC1597FA4}"/>
              </a:ext>
            </a:extLst>
          </p:cNvPr>
          <p:cNvSpPr>
            <a:spLocks noGrp="1"/>
          </p:cNvSpPr>
          <p:nvPr>
            <p:ph type="sldNum" sz="quarter" idx="12"/>
          </p:nvPr>
        </p:nvSpPr>
        <p:spPr/>
        <p:txBody>
          <a:bodyPr/>
          <a:lstStyle/>
          <a:p>
            <a:fld id="{D723CADD-B70F-4E9A-8A19-7D419312E8CD}" type="slidenum">
              <a:rPr lang="en-US" smtClean="0"/>
              <a:t>‹#›</a:t>
            </a:fld>
            <a:endParaRPr lang="en-US"/>
          </a:p>
        </p:txBody>
      </p:sp>
    </p:spTree>
    <p:extLst>
      <p:ext uri="{BB962C8B-B14F-4D97-AF65-F5344CB8AC3E}">
        <p14:creationId xmlns:p14="http://schemas.microsoft.com/office/powerpoint/2010/main" val="84522840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1B31C9-65E4-408C-829F-5A3AA5A94E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3F729D-8373-DD84-90A9-F205E757C8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04365D-E069-8E9E-B3AE-5248BB4487F0}"/>
              </a:ext>
            </a:extLst>
          </p:cNvPr>
          <p:cNvSpPr>
            <a:spLocks noGrp="1"/>
          </p:cNvSpPr>
          <p:nvPr>
            <p:ph type="dt" sz="half" idx="10"/>
          </p:nvPr>
        </p:nvSpPr>
        <p:spPr/>
        <p:txBody>
          <a:bodyPr/>
          <a:lstStyle/>
          <a:p>
            <a:fld id="{41BE01A5-7C5D-43C0-97F4-82788D40D037}" type="datetimeFigureOut">
              <a:rPr lang="en-US" smtClean="0"/>
              <a:t>9/20/2022</a:t>
            </a:fld>
            <a:endParaRPr lang="en-US"/>
          </a:p>
        </p:txBody>
      </p:sp>
      <p:sp>
        <p:nvSpPr>
          <p:cNvPr id="5" name="Footer Placeholder 4">
            <a:extLst>
              <a:ext uri="{FF2B5EF4-FFF2-40B4-BE49-F238E27FC236}">
                <a16:creationId xmlns:a16="http://schemas.microsoft.com/office/drawing/2014/main" id="{D54F04E0-EC4B-BDF1-5B7B-91DBAB9D28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20B750-E82E-EAE7-2830-AB51E6D4260E}"/>
              </a:ext>
            </a:extLst>
          </p:cNvPr>
          <p:cNvSpPr>
            <a:spLocks noGrp="1"/>
          </p:cNvSpPr>
          <p:nvPr>
            <p:ph type="sldNum" sz="quarter" idx="12"/>
          </p:nvPr>
        </p:nvSpPr>
        <p:spPr/>
        <p:txBody>
          <a:bodyPr/>
          <a:lstStyle/>
          <a:p>
            <a:fld id="{D723CADD-B70F-4E9A-8A19-7D419312E8CD}" type="slidenum">
              <a:rPr lang="en-US" smtClean="0"/>
              <a:t>‹#›</a:t>
            </a:fld>
            <a:endParaRPr lang="en-US"/>
          </a:p>
        </p:txBody>
      </p:sp>
    </p:spTree>
    <p:extLst>
      <p:ext uri="{BB962C8B-B14F-4D97-AF65-F5344CB8AC3E}">
        <p14:creationId xmlns:p14="http://schemas.microsoft.com/office/powerpoint/2010/main" val="348838798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550174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5C30F2-8E0A-4426-976A-B88D9E689313}"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89599-3945-4079-BC53-924D38CAD31B}" type="slidenum">
              <a:rPr lang="en-US" smtClean="0"/>
              <a:t>‹#›</a:t>
            </a:fld>
            <a:endParaRPr lang="en-US"/>
          </a:p>
        </p:txBody>
      </p:sp>
    </p:spTree>
    <p:extLst>
      <p:ext uri="{BB962C8B-B14F-4D97-AF65-F5344CB8AC3E}">
        <p14:creationId xmlns:p14="http://schemas.microsoft.com/office/powerpoint/2010/main" val="385510363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55C30F2-8E0A-4426-976A-B88D9E689313}"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89599-3945-4079-BC53-924D38CAD31B}" type="slidenum">
              <a:rPr lang="en-US" smtClean="0"/>
              <a:t>‹#›</a:t>
            </a:fld>
            <a:endParaRPr lang="en-US"/>
          </a:p>
        </p:txBody>
      </p:sp>
    </p:spTree>
    <p:extLst>
      <p:ext uri="{BB962C8B-B14F-4D97-AF65-F5344CB8AC3E}">
        <p14:creationId xmlns:p14="http://schemas.microsoft.com/office/powerpoint/2010/main" val="11017848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5C30F2-8E0A-4426-976A-B88D9E689313}" type="datetimeFigureOut">
              <a:rPr lang="en-US" smtClean="0"/>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E89599-3945-4079-BC53-924D38CAD31B}" type="slidenum">
              <a:rPr lang="en-US" smtClean="0"/>
              <a:t>‹#›</a:t>
            </a:fld>
            <a:endParaRPr lang="en-US"/>
          </a:p>
        </p:txBody>
      </p:sp>
    </p:spTree>
    <p:extLst>
      <p:ext uri="{BB962C8B-B14F-4D97-AF65-F5344CB8AC3E}">
        <p14:creationId xmlns:p14="http://schemas.microsoft.com/office/powerpoint/2010/main" val="137007039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5C30F2-8E0A-4426-976A-B88D9E689313}" type="datetimeFigureOut">
              <a:rPr lang="en-US" smtClean="0"/>
              <a:t>9/20/2022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E89599-3945-4079-BC53-924D38CAD31B}" type="slidenum">
              <a:rPr lang="en-US" smtClean="0"/>
              <a:t>‹#›</a:t>
            </a:fld>
            <a:endParaRPr lang="en-US"/>
          </a:p>
        </p:txBody>
      </p:sp>
    </p:spTree>
    <p:extLst>
      <p:ext uri="{BB962C8B-B14F-4D97-AF65-F5344CB8AC3E}">
        <p14:creationId xmlns:p14="http://schemas.microsoft.com/office/powerpoint/2010/main" val="259325062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5C30F2-8E0A-4426-976A-B88D9E689313}" type="datetimeFigureOut">
              <a:rPr lang="en-US" smtClean="0"/>
              <a:t>9/20/2022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E89599-3945-4079-BC53-924D38CAD31B}" type="slidenum">
              <a:rPr lang="en-US" smtClean="0"/>
              <a:t>‹#›</a:t>
            </a:fld>
            <a:endParaRPr lang="en-US"/>
          </a:p>
        </p:txBody>
      </p:sp>
    </p:spTree>
    <p:extLst>
      <p:ext uri="{BB962C8B-B14F-4D97-AF65-F5344CB8AC3E}">
        <p14:creationId xmlns:p14="http://schemas.microsoft.com/office/powerpoint/2010/main" val="266616544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5C30F2-8E0A-4426-976A-B88D9E689313}" type="datetimeFigureOut">
              <a:rPr lang="en-US" smtClean="0"/>
              <a:t>9/20/2022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E89599-3945-4079-BC53-924D38CAD31B}" type="slidenum">
              <a:rPr lang="en-US" smtClean="0"/>
              <a:t>‹#›</a:t>
            </a:fld>
            <a:endParaRPr lang="en-US"/>
          </a:p>
        </p:txBody>
      </p:sp>
    </p:spTree>
    <p:extLst>
      <p:ext uri="{BB962C8B-B14F-4D97-AF65-F5344CB8AC3E}">
        <p14:creationId xmlns:p14="http://schemas.microsoft.com/office/powerpoint/2010/main" val="232397419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5C30F2-8E0A-4426-976A-B88D9E689313}" type="datetimeFigureOut">
              <a:rPr lang="en-US" smtClean="0"/>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E89599-3945-4079-BC53-924D38CAD31B}" type="slidenum">
              <a:rPr lang="en-US" smtClean="0"/>
              <a:t>‹#›</a:t>
            </a:fld>
            <a:endParaRPr lang="en-US"/>
          </a:p>
        </p:txBody>
      </p:sp>
    </p:spTree>
    <p:extLst>
      <p:ext uri="{BB962C8B-B14F-4D97-AF65-F5344CB8AC3E}">
        <p14:creationId xmlns:p14="http://schemas.microsoft.com/office/powerpoint/2010/main" val="390092627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866C6-F31A-F913-0A4D-997BFEB42E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694C52-09B3-50B6-85B8-32EE28D0CD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B7F234-B233-F9E6-58A9-299ACBC462D8}"/>
              </a:ext>
            </a:extLst>
          </p:cNvPr>
          <p:cNvSpPr>
            <a:spLocks noGrp="1"/>
          </p:cNvSpPr>
          <p:nvPr>
            <p:ph type="dt" sz="half" idx="10"/>
          </p:nvPr>
        </p:nvSpPr>
        <p:spPr/>
        <p:txBody>
          <a:bodyPr/>
          <a:lstStyle/>
          <a:p>
            <a:fld id="{41BE01A5-7C5D-43C0-97F4-82788D40D037}" type="datetimeFigureOut">
              <a:rPr lang="en-US" smtClean="0"/>
              <a:t>9/20/2022</a:t>
            </a:fld>
            <a:endParaRPr lang="en-US"/>
          </a:p>
        </p:txBody>
      </p:sp>
      <p:sp>
        <p:nvSpPr>
          <p:cNvPr id="5" name="Footer Placeholder 4">
            <a:extLst>
              <a:ext uri="{FF2B5EF4-FFF2-40B4-BE49-F238E27FC236}">
                <a16:creationId xmlns:a16="http://schemas.microsoft.com/office/drawing/2014/main" id="{3741564B-C31E-A17F-AB91-75BE0636E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DF3FB-D640-7F17-5F61-47778364D9CC}"/>
              </a:ext>
            </a:extLst>
          </p:cNvPr>
          <p:cNvSpPr>
            <a:spLocks noGrp="1"/>
          </p:cNvSpPr>
          <p:nvPr>
            <p:ph type="sldNum" sz="quarter" idx="12"/>
          </p:nvPr>
        </p:nvSpPr>
        <p:spPr/>
        <p:txBody>
          <a:bodyPr/>
          <a:lstStyle/>
          <a:p>
            <a:fld id="{D723CADD-B70F-4E9A-8A19-7D419312E8CD}" type="slidenum">
              <a:rPr lang="en-US" smtClean="0"/>
              <a:t>‹#›</a:t>
            </a:fld>
            <a:endParaRPr lang="en-US"/>
          </a:p>
        </p:txBody>
      </p:sp>
    </p:spTree>
    <p:extLst>
      <p:ext uri="{BB962C8B-B14F-4D97-AF65-F5344CB8AC3E}">
        <p14:creationId xmlns:p14="http://schemas.microsoft.com/office/powerpoint/2010/main" val="1521815221"/>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5C30F2-8E0A-4426-976A-B88D9E689313}" type="datetimeFigureOut">
              <a:rPr lang="en-US" smtClean="0"/>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E89599-3945-4079-BC53-924D38CAD31B}" type="slidenum">
              <a:rPr lang="en-US" smtClean="0"/>
              <a:t>‹#›</a:t>
            </a:fld>
            <a:endParaRPr lang="en-US"/>
          </a:p>
        </p:txBody>
      </p:sp>
    </p:spTree>
    <p:extLst>
      <p:ext uri="{BB962C8B-B14F-4D97-AF65-F5344CB8AC3E}">
        <p14:creationId xmlns:p14="http://schemas.microsoft.com/office/powerpoint/2010/main" val="180786384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5C30F2-8E0A-4426-976A-B88D9E689313}"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89599-3945-4079-BC53-924D38CAD31B}" type="slidenum">
              <a:rPr lang="en-US" smtClean="0"/>
              <a:t>‹#›</a:t>
            </a:fld>
            <a:endParaRPr lang="en-US"/>
          </a:p>
        </p:txBody>
      </p:sp>
    </p:spTree>
    <p:extLst>
      <p:ext uri="{BB962C8B-B14F-4D97-AF65-F5344CB8AC3E}">
        <p14:creationId xmlns:p14="http://schemas.microsoft.com/office/powerpoint/2010/main" val="96722738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5C30F2-8E0A-4426-976A-B88D9E689313}"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89599-3945-4079-BC53-924D38CAD31B}" type="slidenum">
              <a:rPr lang="en-US" smtClean="0"/>
              <a:t>‹#›</a:t>
            </a:fld>
            <a:endParaRPr lang="en-US"/>
          </a:p>
        </p:txBody>
      </p:sp>
    </p:spTree>
    <p:extLst>
      <p:ext uri="{BB962C8B-B14F-4D97-AF65-F5344CB8AC3E}">
        <p14:creationId xmlns:p14="http://schemas.microsoft.com/office/powerpoint/2010/main" val="142928521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2F3E8B1C-86EF-43CF-8304-249481088644}" type="datetimeFigureOut">
              <a:rPr lang="en-US" smtClean="0"/>
              <a:t>9/20/2022</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96896958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2F3E8B1C-86EF-43CF-8304-249481088644}" type="datetimeFigureOut">
              <a:rPr lang="en-US" smtClean="0"/>
              <a:t>9/20/2022</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82447385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2F3E8B1C-86EF-43CF-8304-249481088644}" type="datetimeFigureOut">
              <a:rPr lang="en-US" smtClean="0"/>
              <a:t>9/20/2022</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215686259"/>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2F3E8B1C-86EF-43CF-8304-249481088644}" type="datetimeFigureOut">
              <a:rPr lang="en-US" smtClean="0"/>
              <a:t>9/20/2022</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61279899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2F3E8B1C-86EF-43CF-8304-249481088644}" type="datetimeFigureOut">
              <a:rPr lang="en-US" smtClean="0"/>
              <a:t>9/20/2022</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20183498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2F3E8B1C-86EF-43CF-8304-249481088644}" type="datetimeFigureOut">
              <a:rPr lang="en-US" smtClean="0"/>
              <a:t>9/20/2022</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8799667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2F3E8B1C-86EF-43CF-8304-249481088644}" type="datetimeFigureOut">
              <a:rPr lang="en-US" smtClean="0"/>
              <a:t>9/20/2022</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416757468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BC857-6F8E-AEDC-E8E5-127EBC14C0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55DB6F-FB84-40AD-9D46-818563BC98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C2DF38-2E30-9909-B3EA-983CDF278D98}"/>
              </a:ext>
            </a:extLst>
          </p:cNvPr>
          <p:cNvSpPr>
            <a:spLocks noGrp="1"/>
          </p:cNvSpPr>
          <p:nvPr>
            <p:ph type="dt" sz="half" idx="10"/>
          </p:nvPr>
        </p:nvSpPr>
        <p:spPr/>
        <p:txBody>
          <a:bodyPr/>
          <a:lstStyle/>
          <a:p>
            <a:fld id="{41BE01A5-7C5D-43C0-97F4-82788D40D037}" type="datetimeFigureOut">
              <a:rPr lang="en-US" smtClean="0"/>
              <a:t>9/20/2022</a:t>
            </a:fld>
            <a:endParaRPr lang="en-US"/>
          </a:p>
        </p:txBody>
      </p:sp>
      <p:sp>
        <p:nvSpPr>
          <p:cNvPr id="5" name="Footer Placeholder 4">
            <a:extLst>
              <a:ext uri="{FF2B5EF4-FFF2-40B4-BE49-F238E27FC236}">
                <a16:creationId xmlns:a16="http://schemas.microsoft.com/office/drawing/2014/main" id="{0D3A749B-F0EC-25A1-8CFB-73A8B6B533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609E3-B7A8-5F5B-CE51-C0D030544535}"/>
              </a:ext>
            </a:extLst>
          </p:cNvPr>
          <p:cNvSpPr>
            <a:spLocks noGrp="1"/>
          </p:cNvSpPr>
          <p:nvPr>
            <p:ph type="sldNum" sz="quarter" idx="12"/>
          </p:nvPr>
        </p:nvSpPr>
        <p:spPr/>
        <p:txBody>
          <a:bodyPr/>
          <a:lstStyle/>
          <a:p>
            <a:fld id="{D723CADD-B70F-4E9A-8A19-7D419312E8CD}" type="slidenum">
              <a:rPr lang="en-US" smtClean="0"/>
              <a:t>‹#›</a:t>
            </a:fld>
            <a:endParaRPr lang="en-US"/>
          </a:p>
        </p:txBody>
      </p:sp>
    </p:spTree>
    <p:extLst>
      <p:ext uri="{BB962C8B-B14F-4D97-AF65-F5344CB8AC3E}">
        <p14:creationId xmlns:p14="http://schemas.microsoft.com/office/powerpoint/2010/main" val="1313923092"/>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2F3E8B1C-86EF-43CF-8304-249481088644}" type="datetimeFigureOut">
              <a:rPr lang="en-US" smtClean="0"/>
              <a:t>9/20/2022</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86728192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2F3E8B1C-86EF-43CF-8304-249481088644}" type="datetimeFigureOut">
              <a:rPr lang="en-US" smtClean="0"/>
              <a:t>9/20/2022</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35766006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2F3E8B1C-86EF-43CF-8304-249481088644}" type="datetimeFigureOut">
              <a:rPr lang="en-US" smtClean="0"/>
              <a:t>9/20/2022</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90036237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2F3E8B1C-86EF-43CF-8304-249481088644}" type="datetimeFigureOut">
              <a:rPr lang="en-US" smtClean="0"/>
              <a:t>9/20/2022</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43126006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BF5B2-FD5C-FD2D-96F3-CB3B30AC32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7996FB-7E95-14A2-0CAB-70E140448D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A08597-F95F-B8C8-ED52-735D0E497F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D4A9E7-9081-7658-3004-F4D4B7624B75}"/>
              </a:ext>
            </a:extLst>
          </p:cNvPr>
          <p:cNvSpPr>
            <a:spLocks noGrp="1"/>
          </p:cNvSpPr>
          <p:nvPr>
            <p:ph type="dt" sz="half" idx="10"/>
          </p:nvPr>
        </p:nvSpPr>
        <p:spPr/>
        <p:txBody>
          <a:bodyPr/>
          <a:lstStyle/>
          <a:p>
            <a:fld id="{41BE01A5-7C5D-43C0-97F4-82788D40D037}" type="datetimeFigureOut">
              <a:rPr lang="en-US" smtClean="0"/>
              <a:t>9/20/2022</a:t>
            </a:fld>
            <a:endParaRPr lang="en-US"/>
          </a:p>
        </p:txBody>
      </p:sp>
      <p:sp>
        <p:nvSpPr>
          <p:cNvPr id="6" name="Footer Placeholder 5">
            <a:extLst>
              <a:ext uri="{FF2B5EF4-FFF2-40B4-BE49-F238E27FC236}">
                <a16:creationId xmlns:a16="http://schemas.microsoft.com/office/drawing/2014/main" id="{05E4B424-0202-2783-C9B3-39515182CA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EBEC8C-C812-9FB0-23A3-E833E2401DD0}"/>
              </a:ext>
            </a:extLst>
          </p:cNvPr>
          <p:cNvSpPr>
            <a:spLocks noGrp="1"/>
          </p:cNvSpPr>
          <p:nvPr>
            <p:ph type="sldNum" sz="quarter" idx="12"/>
          </p:nvPr>
        </p:nvSpPr>
        <p:spPr/>
        <p:txBody>
          <a:bodyPr/>
          <a:lstStyle/>
          <a:p>
            <a:fld id="{D723CADD-B70F-4E9A-8A19-7D419312E8CD}" type="slidenum">
              <a:rPr lang="en-US" smtClean="0"/>
              <a:t>‹#›</a:t>
            </a:fld>
            <a:endParaRPr lang="en-US"/>
          </a:p>
        </p:txBody>
      </p:sp>
    </p:spTree>
    <p:extLst>
      <p:ext uri="{BB962C8B-B14F-4D97-AF65-F5344CB8AC3E}">
        <p14:creationId xmlns:p14="http://schemas.microsoft.com/office/powerpoint/2010/main" val="53118301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A279B-8654-A3F4-1F16-FACDE4A34C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B80E3C-9E9E-4D79-080C-577029B337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D614CD-BF22-05FB-D2E0-97EF519690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BBE9E-B0C0-8873-C3E0-5D5C81B2C6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22CFC5-8FAD-1D17-D63E-3CA64E39E6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C135C0-024A-1D0C-27B1-26192413DE8E}"/>
              </a:ext>
            </a:extLst>
          </p:cNvPr>
          <p:cNvSpPr>
            <a:spLocks noGrp="1"/>
          </p:cNvSpPr>
          <p:nvPr>
            <p:ph type="dt" sz="half" idx="10"/>
          </p:nvPr>
        </p:nvSpPr>
        <p:spPr/>
        <p:txBody>
          <a:bodyPr/>
          <a:lstStyle/>
          <a:p>
            <a:fld id="{41BE01A5-7C5D-43C0-97F4-82788D40D037}" type="datetimeFigureOut">
              <a:rPr lang="en-US" smtClean="0"/>
              <a:t>9/20/2022</a:t>
            </a:fld>
            <a:endParaRPr lang="en-US"/>
          </a:p>
        </p:txBody>
      </p:sp>
      <p:sp>
        <p:nvSpPr>
          <p:cNvPr id="8" name="Footer Placeholder 7">
            <a:extLst>
              <a:ext uri="{FF2B5EF4-FFF2-40B4-BE49-F238E27FC236}">
                <a16:creationId xmlns:a16="http://schemas.microsoft.com/office/drawing/2014/main" id="{BB0B896A-167E-9DD0-3EBC-4FB9C593A3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A8016E-8348-79C8-9141-8E333029A8C5}"/>
              </a:ext>
            </a:extLst>
          </p:cNvPr>
          <p:cNvSpPr>
            <a:spLocks noGrp="1"/>
          </p:cNvSpPr>
          <p:nvPr>
            <p:ph type="sldNum" sz="quarter" idx="12"/>
          </p:nvPr>
        </p:nvSpPr>
        <p:spPr/>
        <p:txBody>
          <a:bodyPr/>
          <a:lstStyle/>
          <a:p>
            <a:fld id="{D723CADD-B70F-4E9A-8A19-7D419312E8CD}" type="slidenum">
              <a:rPr lang="en-US" smtClean="0"/>
              <a:t>‹#›</a:t>
            </a:fld>
            <a:endParaRPr lang="en-US"/>
          </a:p>
        </p:txBody>
      </p:sp>
    </p:spTree>
    <p:extLst>
      <p:ext uri="{BB962C8B-B14F-4D97-AF65-F5344CB8AC3E}">
        <p14:creationId xmlns:p14="http://schemas.microsoft.com/office/powerpoint/2010/main" val="41172605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9733-3252-6533-435A-85B982281E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588860-7F7F-1D2A-E489-D06ED7A45125}"/>
              </a:ext>
            </a:extLst>
          </p:cNvPr>
          <p:cNvSpPr>
            <a:spLocks noGrp="1"/>
          </p:cNvSpPr>
          <p:nvPr>
            <p:ph type="dt" sz="half" idx="10"/>
          </p:nvPr>
        </p:nvSpPr>
        <p:spPr/>
        <p:txBody>
          <a:bodyPr/>
          <a:lstStyle/>
          <a:p>
            <a:fld id="{41BE01A5-7C5D-43C0-97F4-82788D40D037}" type="datetimeFigureOut">
              <a:rPr lang="en-US" smtClean="0"/>
              <a:t>9/20/2022</a:t>
            </a:fld>
            <a:endParaRPr lang="en-US"/>
          </a:p>
        </p:txBody>
      </p:sp>
      <p:sp>
        <p:nvSpPr>
          <p:cNvPr id="4" name="Footer Placeholder 3">
            <a:extLst>
              <a:ext uri="{FF2B5EF4-FFF2-40B4-BE49-F238E27FC236}">
                <a16:creationId xmlns:a16="http://schemas.microsoft.com/office/drawing/2014/main" id="{CAD3EA07-7E91-9D5B-1A9F-C75451158B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70188F-3BCC-289B-E2A8-DA9067B51A86}"/>
              </a:ext>
            </a:extLst>
          </p:cNvPr>
          <p:cNvSpPr>
            <a:spLocks noGrp="1"/>
          </p:cNvSpPr>
          <p:nvPr>
            <p:ph type="sldNum" sz="quarter" idx="12"/>
          </p:nvPr>
        </p:nvSpPr>
        <p:spPr/>
        <p:txBody>
          <a:bodyPr/>
          <a:lstStyle/>
          <a:p>
            <a:fld id="{D723CADD-B70F-4E9A-8A19-7D419312E8CD}" type="slidenum">
              <a:rPr lang="en-US" smtClean="0"/>
              <a:t>‹#›</a:t>
            </a:fld>
            <a:endParaRPr lang="en-US"/>
          </a:p>
        </p:txBody>
      </p:sp>
    </p:spTree>
    <p:extLst>
      <p:ext uri="{BB962C8B-B14F-4D97-AF65-F5344CB8AC3E}">
        <p14:creationId xmlns:p14="http://schemas.microsoft.com/office/powerpoint/2010/main" val="393427882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5035B0-E98D-D727-095D-EED4CEDD48BD}"/>
              </a:ext>
            </a:extLst>
          </p:cNvPr>
          <p:cNvSpPr>
            <a:spLocks noGrp="1"/>
          </p:cNvSpPr>
          <p:nvPr>
            <p:ph type="dt" sz="half" idx="10"/>
          </p:nvPr>
        </p:nvSpPr>
        <p:spPr/>
        <p:txBody>
          <a:bodyPr/>
          <a:lstStyle/>
          <a:p>
            <a:fld id="{41BE01A5-7C5D-43C0-97F4-82788D40D037}" type="datetimeFigureOut">
              <a:rPr lang="en-US" smtClean="0"/>
              <a:t>9/20/2022</a:t>
            </a:fld>
            <a:endParaRPr lang="en-US"/>
          </a:p>
        </p:txBody>
      </p:sp>
      <p:sp>
        <p:nvSpPr>
          <p:cNvPr id="3" name="Footer Placeholder 2">
            <a:extLst>
              <a:ext uri="{FF2B5EF4-FFF2-40B4-BE49-F238E27FC236}">
                <a16:creationId xmlns:a16="http://schemas.microsoft.com/office/drawing/2014/main" id="{6C829384-64FC-D1B2-11B3-B84DC7AAFE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0BCE94-0E59-DE99-02DE-88C2B3928538}"/>
              </a:ext>
            </a:extLst>
          </p:cNvPr>
          <p:cNvSpPr>
            <a:spLocks noGrp="1"/>
          </p:cNvSpPr>
          <p:nvPr>
            <p:ph type="sldNum" sz="quarter" idx="12"/>
          </p:nvPr>
        </p:nvSpPr>
        <p:spPr/>
        <p:txBody>
          <a:bodyPr/>
          <a:lstStyle/>
          <a:p>
            <a:fld id="{D723CADD-B70F-4E9A-8A19-7D419312E8CD}" type="slidenum">
              <a:rPr lang="en-US" smtClean="0"/>
              <a:t>‹#›</a:t>
            </a:fld>
            <a:endParaRPr lang="en-US"/>
          </a:p>
        </p:txBody>
      </p:sp>
    </p:spTree>
    <p:extLst>
      <p:ext uri="{BB962C8B-B14F-4D97-AF65-F5344CB8AC3E}">
        <p14:creationId xmlns:p14="http://schemas.microsoft.com/office/powerpoint/2010/main" val="292875843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A3A3A-B574-1741-1A40-2EFD48E5F4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A09954-00EC-902A-D9DF-07A6332575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8E0D45-4E11-5076-BB67-F1AE26AC1D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1FD9D4-AD37-5CAC-04D7-73BB751474E5}"/>
              </a:ext>
            </a:extLst>
          </p:cNvPr>
          <p:cNvSpPr>
            <a:spLocks noGrp="1"/>
          </p:cNvSpPr>
          <p:nvPr>
            <p:ph type="dt" sz="half" idx="10"/>
          </p:nvPr>
        </p:nvSpPr>
        <p:spPr/>
        <p:txBody>
          <a:bodyPr/>
          <a:lstStyle/>
          <a:p>
            <a:fld id="{41BE01A5-7C5D-43C0-97F4-82788D40D037}" type="datetimeFigureOut">
              <a:rPr lang="en-US" smtClean="0"/>
              <a:t>9/20/2022</a:t>
            </a:fld>
            <a:endParaRPr lang="en-US"/>
          </a:p>
        </p:txBody>
      </p:sp>
      <p:sp>
        <p:nvSpPr>
          <p:cNvPr id="6" name="Footer Placeholder 5">
            <a:extLst>
              <a:ext uri="{FF2B5EF4-FFF2-40B4-BE49-F238E27FC236}">
                <a16:creationId xmlns:a16="http://schemas.microsoft.com/office/drawing/2014/main" id="{8E8779FE-835D-48A7-6310-47F21759DD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EF368B-8076-3B75-8289-45590825FDD6}"/>
              </a:ext>
            </a:extLst>
          </p:cNvPr>
          <p:cNvSpPr>
            <a:spLocks noGrp="1"/>
          </p:cNvSpPr>
          <p:nvPr>
            <p:ph type="sldNum" sz="quarter" idx="12"/>
          </p:nvPr>
        </p:nvSpPr>
        <p:spPr/>
        <p:txBody>
          <a:bodyPr/>
          <a:lstStyle/>
          <a:p>
            <a:fld id="{D723CADD-B70F-4E9A-8A19-7D419312E8CD}" type="slidenum">
              <a:rPr lang="en-US" smtClean="0"/>
              <a:t>‹#›</a:t>
            </a:fld>
            <a:endParaRPr lang="en-US"/>
          </a:p>
        </p:txBody>
      </p:sp>
    </p:spTree>
    <p:extLst>
      <p:ext uri="{BB962C8B-B14F-4D97-AF65-F5344CB8AC3E}">
        <p14:creationId xmlns:p14="http://schemas.microsoft.com/office/powerpoint/2010/main" val="261932254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946D6-5EBD-5179-BD9D-7089E61420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3FCEA8-8112-A8B5-603B-079FE4FF36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182373-53DA-7E9C-198D-C98D27CCD6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8E5379-6E94-F3A9-8B51-A9867EC04566}"/>
              </a:ext>
            </a:extLst>
          </p:cNvPr>
          <p:cNvSpPr>
            <a:spLocks noGrp="1"/>
          </p:cNvSpPr>
          <p:nvPr>
            <p:ph type="dt" sz="half" idx="10"/>
          </p:nvPr>
        </p:nvSpPr>
        <p:spPr/>
        <p:txBody>
          <a:bodyPr/>
          <a:lstStyle/>
          <a:p>
            <a:fld id="{41BE01A5-7C5D-43C0-97F4-82788D40D037}" type="datetimeFigureOut">
              <a:rPr lang="en-US" smtClean="0"/>
              <a:t>9/20/2022</a:t>
            </a:fld>
            <a:endParaRPr lang="en-US"/>
          </a:p>
        </p:txBody>
      </p:sp>
      <p:sp>
        <p:nvSpPr>
          <p:cNvPr id="6" name="Footer Placeholder 5">
            <a:extLst>
              <a:ext uri="{FF2B5EF4-FFF2-40B4-BE49-F238E27FC236}">
                <a16:creationId xmlns:a16="http://schemas.microsoft.com/office/drawing/2014/main" id="{E75F4C00-69DF-3CCA-3C22-86B0EA2BB3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DEEF6-CA7B-F584-67D2-09EC32452317}"/>
              </a:ext>
            </a:extLst>
          </p:cNvPr>
          <p:cNvSpPr>
            <a:spLocks noGrp="1"/>
          </p:cNvSpPr>
          <p:nvPr>
            <p:ph type="sldNum" sz="quarter" idx="12"/>
          </p:nvPr>
        </p:nvSpPr>
        <p:spPr/>
        <p:txBody>
          <a:bodyPr/>
          <a:lstStyle/>
          <a:p>
            <a:fld id="{D723CADD-B70F-4E9A-8A19-7D419312E8CD}" type="slidenum">
              <a:rPr lang="en-US" smtClean="0"/>
              <a:t>‹#›</a:t>
            </a:fld>
            <a:endParaRPr lang="en-US"/>
          </a:p>
        </p:txBody>
      </p:sp>
    </p:spTree>
    <p:extLst>
      <p:ext uri="{BB962C8B-B14F-4D97-AF65-F5344CB8AC3E}">
        <p14:creationId xmlns:p14="http://schemas.microsoft.com/office/powerpoint/2010/main" val="143081551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B21D2A-3876-5940-4AAA-AF13FEBC54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97EC87-958F-2C8B-49D4-1B83B4B101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2B148-E861-FF84-D953-12467CB5E7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BE01A5-7C5D-43C0-97F4-82788D40D037}" type="datetimeFigureOut">
              <a:rPr lang="en-US" smtClean="0"/>
              <a:t>9/20/2022</a:t>
            </a:fld>
            <a:endParaRPr lang="en-US"/>
          </a:p>
        </p:txBody>
      </p:sp>
      <p:sp>
        <p:nvSpPr>
          <p:cNvPr id="5" name="Footer Placeholder 4">
            <a:extLst>
              <a:ext uri="{FF2B5EF4-FFF2-40B4-BE49-F238E27FC236}">
                <a16:creationId xmlns:a16="http://schemas.microsoft.com/office/drawing/2014/main" id="{27F0DBF3-0369-1F5F-17EC-85860F4995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159234-48AB-B0AE-AC43-29DE0D00B3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3CADD-B70F-4E9A-8A19-7D419312E8CD}" type="slidenum">
              <a:rPr lang="en-US" smtClean="0"/>
              <a:t>‹#›</a:t>
            </a:fld>
            <a:endParaRPr lang="en-US"/>
          </a:p>
        </p:txBody>
      </p:sp>
    </p:spTree>
    <p:extLst>
      <p:ext uri="{BB962C8B-B14F-4D97-AF65-F5344CB8AC3E}">
        <p14:creationId xmlns:p14="http://schemas.microsoft.com/office/powerpoint/2010/main" val="1140468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5C30F2-8E0A-4426-976A-B88D9E689313}" type="datetimeFigureOut">
              <a:rPr lang="en-US" smtClean="0"/>
              <a:t>9/20/2022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E89599-3945-4079-BC53-924D38CAD31B}" type="slidenum">
              <a:rPr lang="en-US" smtClean="0"/>
              <a:t>‹#›</a:t>
            </a:fld>
            <a:endParaRPr lang="en-US"/>
          </a:p>
        </p:txBody>
      </p:sp>
    </p:spTree>
    <p:extLst>
      <p:ext uri="{BB962C8B-B14F-4D97-AF65-F5344CB8AC3E}">
        <p14:creationId xmlns:p14="http://schemas.microsoft.com/office/powerpoint/2010/main" val="6857798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fld id="{2F3E8B1C-86EF-43CF-8304-249481088644}" type="datetimeFigureOut">
              <a:rPr lang="en-US" smtClean="0"/>
              <a:pPr/>
              <a:t>9/20/2022</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82836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image" Target="../media/image20.jpeg"/><Relationship Id="rId3" Type="http://schemas.microsoft.com/office/2007/relationships/hdphoto" Target="../media/hdphoto1.wdp"/><Relationship Id="rId7" Type="http://schemas.openxmlformats.org/officeDocument/2006/relationships/image" Target="../media/image19.jpe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8" name="Rectangle 103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dark&#10;&#10;Description automatically generated">
            <a:extLst>
              <a:ext uri="{FF2B5EF4-FFF2-40B4-BE49-F238E27FC236}">
                <a16:creationId xmlns:a16="http://schemas.microsoft.com/office/drawing/2014/main" id="{BB1884C0-C400-D34B-0C2D-7A02C00715E1}"/>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4" name="TextBox 3">
            <a:extLst>
              <a:ext uri="{FF2B5EF4-FFF2-40B4-BE49-F238E27FC236}">
                <a16:creationId xmlns:a16="http://schemas.microsoft.com/office/drawing/2014/main" id="{5E9F8895-B656-7D36-2464-2D6424430DD6}"/>
              </a:ext>
            </a:extLst>
          </p:cNvPr>
          <p:cNvSpPr txBox="1"/>
          <p:nvPr/>
        </p:nvSpPr>
        <p:spPr>
          <a:xfrm>
            <a:off x="581117" y="554477"/>
            <a:ext cx="9510234" cy="3785652"/>
          </a:xfrm>
          <a:prstGeom prst="rect">
            <a:avLst/>
          </a:prstGeom>
          <a:noFill/>
        </p:spPr>
        <p:txBody>
          <a:bodyPr wrap="square" rtlCol="0">
            <a:spAutoFit/>
          </a:bodyPr>
          <a:lstStyle/>
          <a:p>
            <a:r>
              <a:rPr lang="en-US" sz="6000" dirty="0">
                <a:solidFill>
                  <a:schemeClr val="bg1"/>
                </a:solidFill>
                <a:latin typeface="Amasis MT Pro Black" panose="02040A04050005020304" pitchFamily="18" charset="0"/>
              </a:rPr>
              <a:t>YOU UNDERESTIMATE</a:t>
            </a:r>
          </a:p>
          <a:p>
            <a:r>
              <a:rPr lang="en-US" sz="6000" dirty="0">
                <a:solidFill>
                  <a:schemeClr val="bg1"/>
                </a:solidFill>
                <a:latin typeface="Amasis MT Pro Black" panose="02040A04050005020304" pitchFamily="18" charset="0"/>
              </a:rPr>
              <a:t>THE POWER </a:t>
            </a:r>
          </a:p>
          <a:p>
            <a:r>
              <a:rPr lang="en-US" sz="6000" dirty="0">
                <a:solidFill>
                  <a:schemeClr val="bg1"/>
                </a:solidFill>
                <a:latin typeface="Amasis MT Pro Black" panose="02040A04050005020304" pitchFamily="18" charset="0"/>
              </a:rPr>
              <a:t>OF THE </a:t>
            </a:r>
          </a:p>
          <a:p>
            <a:r>
              <a:rPr lang="en-US" sz="6000" dirty="0">
                <a:solidFill>
                  <a:schemeClr val="bg1"/>
                </a:solidFill>
                <a:latin typeface="Amasis MT Pro Black" panose="02040A04050005020304" pitchFamily="18" charset="0"/>
              </a:rPr>
              <a:t>DARK SIDE</a:t>
            </a:r>
          </a:p>
        </p:txBody>
      </p:sp>
      <p:sp>
        <p:nvSpPr>
          <p:cNvPr id="5" name="Freeform: Shape 4">
            <a:extLst>
              <a:ext uri="{FF2B5EF4-FFF2-40B4-BE49-F238E27FC236}">
                <a16:creationId xmlns:a16="http://schemas.microsoft.com/office/drawing/2014/main" id="{CAD3BDBA-578E-E43E-8BE6-D7EE33C07B73}"/>
              </a:ext>
            </a:extLst>
          </p:cNvPr>
          <p:cNvSpPr/>
          <p:nvPr/>
        </p:nvSpPr>
        <p:spPr>
          <a:xfrm>
            <a:off x="288324" y="3369277"/>
            <a:ext cx="2660825" cy="922638"/>
          </a:xfrm>
          <a:custGeom>
            <a:avLst/>
            <a:gdLst>
              <a:gd name="connsiteX0" fmla="*/ 0 w 2347787"/>
              <a:gd name="connsiteY0" fmla="*/ 238897 h 766119"/>
              <a:gd name="connsiteX1" fmla="*/ 304800 w 2347787"/>
              <a:gd name="connsiteY1" fmla="*/ 90616 h 766119"/>
              <a:gd name="connsiteX2" fmla="*/ 518984 w 2347787"/>
              <a:gd name="connsiteY2" fmla="*/ 0 h 766119"/>
              <a:gd name="connsiteX3" fmla="*/ 469557 w 2347787"/>
              <a:gd name="connsiteY3" fmla="*/ 181232 h 766119"/>
              <a:gd name="connsiteX4" fmla="*/ 370703 w 2347787"/>
              <a:gd name="connsiteY4" fmla="*/ 584886 h 766119"/>
              <a:gd name="connsiteX5" fmla="*/ 980303 w 2347787"/>
              <a:gd name="connsiteY5" fmla="*/ 115329 h 766119"/>
              <a:gd name="connsiteX6" fmla="*/ 1029730 w 2347787"/>
              <a:gd name="connsiteY6" fmla="*/ 741405 h 766119"/>
              <a:gd name="connsiteX7" fmla="*/ 1046206 w 2347787"/>
              <a:gd name="connsiteY7" fmla="*/ 766119 h 766119"/>
              <a:gd name="connsiteX8" fmla="*/ 1713470 w 2347787"/>
              <a:gd name="connsiteY8" fmla="*/ 181232 h 766119"/>
              <a:gd name="connsiteX9" fmla="*/ 1721708 w 2347787"/>
              <a:gd name="connsiteY9" fmla="*/ 659027 h 766119"/>
              <a:gd name="connsiteX10" fmla="*/ 1762897 w 2347787"/>
              <a:gd name="connsiteY10" fmla="*/ 634313 h 766119"/>
              <a:gd name="connsiteX11" fmla="*/ 1977081 w 2347787"/>
              <a:gd name="connsiteY11" fmla="*/ 362464 h 766119"/>
              <a:gd name="connsiteX12" fmla="*/ 2183027 w 2347787"/>
              <a:gd name="connsiteY12" fmla="*/ 148281 h 766119"/>
              <a:gd name="connsiteX13" fmla="*/ 2199503 w 2347787"/>
              <a:gd name="connsiteY13" fmla="*/ 675502 h 766119"/>
              <a:gd name="connsiteX14" fmla="*/ 2248930 w 2347787"/>
              <a:gd name="connsiteY14" fmla="*/ 593124 h 766119"/>
              <a:gd name="connsiteX15" fmla="*/ 2347784 w 2347787"/>
              <a:gd name="connsiteY15" fmla="*/ 494270 h 76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7787" h="766119">
                <a:moveTo>
                  <a:pt x="0" y="238897"/>
                </a:moveTo>
                <a:cubicBezTo>
                  <a:pt x="145417" y="209813"/>
                  <a:pt x="-18505" y="246694"/>
                  <a:pt x="304800" y="90616"/>
                </a:cubicBezTo>
                <a:cubicBezTo>
                  <a:pt x="374612" y="56914"/>
                  <a:pt x="447589" y="30205"/>
                  <a:pt x="518984" y="0"/>
                </a:cubicBezTo>
                <a:cubicBezTo>
                  <a:pt x="502508" y="60411"/>
                  <a:pt x="488178" y="121448"/>
                  <a:pt x="469557" y="181232"/>
                </a:cubicBezTo>
                <a:cubicBezTo>
                  <a:pt x="355584" y="547145"/>
                  <a:pt x="350781" y="385671"/>
                  <a:pt x="370703" y="584886"/>
                </a:cubicBezTo>
                <a:cubicBezTo>
                  <a:pt x="467364" y="495385"/>
                  <a:pt x="880961" y="91954"/>
                  <a:pt x="980303" y="115329"/>
                </a:cubicBezTo>
                <a:cubicBezTo>
                  <a:pt x="997699" y="119422"/>
                  <a:pt x="1022759" y="680410"/>
                  <a:pt x="1029730" y="741405"/>
                </a:cubicBezTo>
                <a:cubicBezTo>
                  <a:pt x="1030854" y="751242"/>
                  <a:pt x="1040714" y="757881"/>
                  <a:pt x="1046206" y="766119"/>
                </a:cubicBezTo>
                <a:cubicBezTo>
                  <a:pt x="1620842" y="235684"/>
                  <a:pt x="1381502" y="409460"/>
                  <a:pt x="1713470" y="181232"/>
                </a:cubicBezTo>
                <a:cubicBezTo>
                  <a:pt x="1716216" y="340497"/>
                  <a:pt x="1704434" y="500678"/>
                  <a:pt x="1721708" y="659027"/>
                </a:cubicBezTo>
                <a:cubicBezTo>
                  <a:pt x="1723444" y="674944"/>
                  <a:pt x="1752449" y="646446"/>
                  <a:pt x="1762897" y="634313"/>
                </a:cubicBezTo>
                <a:cubicBezTo>
                  <a:pt x="1838174" y="546895"/>
                  <a:pt x="1901639" y="449740"/>
                  <a:pt x="1977081" y="362464"/>
                </a:cubicBezTo>
                <a:cubicBezTo>
                  <a:pt x="2041851" y="287534"/>
                  <a:pt x="2114378" y="219675"/>
                  <a:pt x="2183027" y="148281"/>
                </a:cubicBezTo>
                <a:cubicBezTo>
                  <a:pt x="2188519" y="324021"/>
                  <a:pt x="2173736" y="501574"/>
                  <a:pt x="2199503" y="675502"/>
                </a:cubicBezTo>
                <a:cubicBezTo>
                  <a:pt x="2204196" y="707179"/>
                  <a:pt x="2228090" y="617438"/>
                  <a:pt x="2248930" y="593124"/>
                </a:cubicBezTo>
                <a:cubicBezTo>
                  <a:pt x="2349808" y="475433"/>
                  <a:pt x="2347784" y="548758"/>
                  <a:pt x="2347784" y="494270"/>
                </a:cubicBezTo>
              </a:path>
            </a:pathLst>
          </a:cu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7F8AB65-A402-3775-504A-60DBD535723A}"/>
              </a:ext>
            </a:extLst>
          </p:cNvPr>
          <p:cNvSpPr/>
          <p:nvPr/>
        </p:nvSpPr>
        <p:spPr>
          <a:xfrm rot="1056863">
            <a:off x="379665" y="4031287"/>
            <a:ext cx="3441968" cy="1446550"/>
          </a:xfrm>
          <a:prstGeom prst="rect">
            <a:avLst/>
          </a:prstGeom>
          <a:noFill/>
        </p:spPr>
        <p:txBody>
          <a:bodyPr wrap="square" lIns="91440" tIns="45720" rIns="91440" bIns="45720">
            <a:spAutoFit/>
          </a:bodyPr>
          <a:lstStyle/>
          <a:p>
            <a:pPr algn="ctr"/>
            <a:r>
              <a:rPr lang="en-US" sz="8800" b="1" dirty="0">
                <a:ln w="22225">
                  <a:solidFill>
                    <a:schemeClr val="accent2"/>
                  </a:solidFill>
                  <a:prstDash val="solid"/>
                </a:ln>
                <a:solidFill>
                  <a:srgbClr val="482E82"/>
                </a:solidFill>
                <a:latin typeface="Cavolini" panose="020B0502040204020203" pitchFamily="66" charset="0"/>
                <a:cs typeface="Cavolini" panose="020B0502040204020203" pitchFamily="66" charset="0"/>
              </a:rPr>
              <a:t>STEM</a:t>
            </a:r>
          </a:p>
        </p:txBody>
      </p:sp>
    </p:spTree>
    <p:extLst>
      <p:ext uri="{BB962C8B-B14F-4D97-AF65-F5344CB8AC3E}">
        <p14:creationId xmlns:p14="http://schemas.microsoft.com/office/powerpoint/2010/main" val="324303985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around a table&#10;&#10;Description automatically generated">
            <a:extLst>
              <a:ext uri="{FF2B5EF4-FFF2-40B4-BE49-F238E27FC236}">
                <a16:creationId xmlns:a16="http://schemas.microsoft.com/office/drawing/2014/main" id="{0A5B981B-0A22-4DFF-B66E-264E31A738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813" t="8954" b="15730"/>
          <a:stretch/>
        </p:blipFill>
        <p:spPr>
          <a:xfrm>
            <a:off x="-182880" y="0"/>
            <a:ext cx="12374880" cy="6975565"/>
          </a:xfrm>
          <a:prstGeom prst="rect">
            <a:avLst/>
          </a:prstGeom>
        </p:spPr>
      </p:pic>
      <p:sp>
        <p:nvSpPr>
          <p:cNvPr id="4" name="Rectangle 3">
            <a:extLst>
              <a:ext uri="{FF2B5EF4-FFF2-40B4-BE49-F238E27FC236}">
                <a16:creationId xmlns:a16="http://schemas.microsoft.com/office/drawing/2014/main" id="{91E3240D-A7A9-42F4-ADE2-6F3B76E8A388}"/>
              </a:ext>
            </a:extLst>
          </p:cNvPr>
          <p:cNvSpPr/>
          <p:nvPr/>
        </p:nvSpPr>
        <p:spPr>
          <a:xfrm>
            <a:off x="-159018" y="-1"/>
            <a:ext cx="12374880" cy="6975565"/>
          </a:xfrm>
          <a:prstGeom prst="rect">
            <a:avLst/>
          </a:prstGeom>
          <a:solidFill>
            <a:srgbClr val="522D8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736C9E52-DCDA-4946-8E92-8DC43DE3839C}"/>
              </a:ext>
            </a:extLst>
          </p:cNvPr>
          <p:cNvSpPr txBox="1">
            <a:spLocks/>
          </p:cNvSpPr>
          <p:nvPr/>
        </p:nvSpPr>
        <p:spPr>
          <a:xfrm>
            <a:off x="66501" y="461555"/>
            <a:ext cx="11876117" cy="83297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 Nova" panose="020B0504020202020204" pitchFamily="34" charset="0"/>
                <a:ea typeface="+mj-ea"/>
                <a:cs typeface="+mj-cs"/>
              </a:rPr>
              <a:t>Internships have included…</a:t>
            </a:r>
          </a:p>
        </p:txBody>
      </p:sp>
      <p:sp>
        <p:nvSpPr>
          <p:cNvPr id="8" name="Content Placeholder 7">
            <a:extLst>
              <a:ext uri="{FF2B5EF4-FFF2-40B4-BE49-F238E27FC236}">
                <a16:creationId xmlns:a16="http://schemas.microsoft.com/office/drawing/2014/main" id="{3FFAD90B-A849-4656-9050-3EABC003F5C2}"/>
              </a:ext>
            </a:extLst>
          </p:cNvPr>
          <p:cNvSpPr>
            <a:spLocks noGrp="1"/>
          </p:cNvSpPr>
          <p:nvPr>
            <p:ph sz="half" idx="2"/>
          </p:nvPr>
        </p:nvSpPr>
        <p:spPr>
          <a:xfrm>
            <a:off x="23862" y="1756080"/>
            <a:ext cx="11876117" cy="4909763"/>
          </a:xfrm>
        </p:spPr>
        <p:txBody>
          <a:bodyPr>
            <a:normAutofit fontScale="92500" lnSpcReduction="10000"/>
          </a:bodyPr>
          <a:lstStyle/>
          <a:p>
            <a:pPr marL="0" indent="0" algn="ctr">
              <a:lnSpc>
                <a:spcPct val="120000"/>
              </a:lnSpc>
              <a:buNone/>
            </a:pPr>
            <a:r>
              <a:rPr lang="en-US" b="1" dirty="0">
                <a:solidFill>
                  <a:schemeClr val="bg1"/>
                </a:solidFill>
                <a:latin typeface="Arial Nova" panose="020B0504020202020204" pitchFamily="34" charset="0"/>
              </a:rPr>
              <a:t>3M  </a:t>
            </a:r>
            <a:r>
              <a:rPr lang="en-US" sz="2000" b="1" dirty="0">
                <a:solidFill>
                  <a:schemeClr val="bg1"/>
                </a:solidFill>
                <a:latin typeface="Arial Nova" panose="020B0504020202020204" pitchFamily="34" charset="0"/>
              </a:rPr>
              <a:t> </a:t>
            </a:r>
            <a:r>
              <a:rPr lang="en-US" sz="2000" dirty="0" err="1">
                <a:solidFill>
                  <a:schemeClr val="bg1"/>
                </a:solidFill>
                <a:latin typeface="Arial Nova" panose="020B0504020202020204" pitchFamily="34" charset="0"/>
              </a:rPr>
              <a:t>Accudata</a:t>
            </a:r>
            <a:r>
              <a:rPr lang="en-US" sz="2000" dirty="0">
                <a:solidFill>
                  <a:schemeClr val="bg1"/>
                </a:solidFill>
                <a:latin typeface="Arial Nova" panose="020B0504020202020204" pitchFamily="34" charset="0"/>
              </a:rPr>
              <a:t>    Air Force Research Laboratory     </a:t>
            </a:r>
            <a:r>
              <a:rPr lang="en-US" sz="3200" b="1" dirty="0">
                <a:solidFill>
                  <a:schemeClr val="bg1"/>
                </a:solidFill>
                <a:latin typeface="Arial Nova" panose="020B0504020202020204" pitchFamily="34" charset="0"/>
              </a:rPr>
              <a:t>Amazon.com     </a:t>
            </a:r>
            <a:r>
              <a:rPr lang="en-US" sz="2000" dirty="0">
                <a:solidFill>
                  <a:schemeClr val="bg1"/>
                </a:solidFill>
                <a:latin typeface="Arial Nova" panose="020B0504020202020204" pitchFamily="34" charset="0"/>
              </a:rPr>
              <a:t>American Red Cross     		BEM Engineering     </a:t>
            </a:r>
            <a:r>
              <a:rPr lang="en-US" b="1" dirty="0">
                <a:solidFill>
                  <a:schemeClr val="bg1"/>
                </a:solidFill>
                <a:latin typeface="Arial Nova" panose="020B0504020202020204" pitchFamily="34" charset="0"/>
              </a:rPr>
              <a:t>Booz Allen Hamilton     </a:t>
            </a:r>
            <a:r>
              <a:rPr lang="en-US" sz="2000" dirty="0">
                <a:solidFill>
                  <a:schemeClr val="bg1"/>
                </a:solidFill>
                <a:latin typeface="Arial Nova" panose="020B0504020202020204" pitchFamily="34" charset="0"/>
              </a:rPr>
              <a:t>Charles Schwab      </a:t>
            </a:r>
            <a:r>
              <a:rPr lang="en-US" sz="3200" b="1" dirty="0">
                <a:solidFill>
                  <a:schemeClr val="bg1"/>
                </a:solidFill>
                <a:latin typeface="Arial Nova" panose="020B0504020202020204" pitchFamily="34" charset="0"/>
              </a:rPr>
              <a:t>Cisco</a:t>
            </a:r>
            <a:r>
              <a:rPr lang="en-US" b="1" dirty="0">
                <a:solidFill>
                  <a:schemeClr val="bg1"/>
                </a:solidFill>
                <a:latin typeface="Arial Nova" panose="020B0504020202020204" pitchFamily="34" charset="0"/>
              </a:rPr>
              <a:t> </a:t>
            </a:r>
            <a:r>
              <a:rPr lang="en-US" sz="2000" dirty="0">
                <a:solidFill>
                  <a:schemeClr val="bg1"/>
                </a:solidFill>
                <a:latin typeface="Arial Nova" panose="020B0504020202020204" pitchFamily="34" charset="0"/>
              </a:rPr>
              <a:t>    Citibank     Coleman Aerospace     </a:t>
            </a:r>
            <a:r>
              <a:rPr lang="en-US" sz="2000" dirty="0" err="1">
                <a:solidFill>
                  <a:schemeClr val="bg1"/>
                </a:solidFill>
                <a:latin typeface="Arial Nova" panose="020B0504020202020204" pitchFamily="34" charset="0"/>
              </a:rPr>
              <a:t>DataFirst</a:t>
            </a:r>
            <a:r>
              <a:rPr lang="en-US" sz="2000" dirty="0">
                <a:solidFill>
                  <a:schemeClr val="bg1"/>
                </a:solidFill>
                <a:latin typeface="Arial Nova" panose="020B0504020202020204" pitchFamily="34" charset="0"/>
              </a:rPr>
              <a:t> Corporation     Disney     </a:t>
            </a:r>
            <a:r>
              <a:rPr lang="en-US" b="1" dirty="0">
                <a:solidFill>
                  <a:schemeClr val="bg1"/>
                </a:solidFill>
                <a:latin typeface="Arial Nova" panose="020B0504020202020204" pitchFamily="34" charset="0"/>
              </a:rPr>
              <a:t>The FBI</a:t>
            </a:r>
            <a:r>
              <a:rPr lang="en-US" sz="2400" dirty="0">
                <a:solidFill>
                  <a:schemeClr val="bg1"/>
                </a:solidFill>
                <a:latin typeface="Arial Nova" panose="020B0504020202020204" pitchFamily="34" charset="0"/>
              </a:rPr>
              <a:t>     </a:t>
            </a:r>
            <a:r>
              <a:rPr lang="en-US" sz="2000" dirty="0">
                <a:solidFill>
                  <a:schemeClr val="bg1"/>
                </a:solidFill>
                <a:latin typeface="Arial Nova" panose="020B0504020202020204" pitchFamily="34" charset="0"/>
              </a:rPr>
              <a:t>G.E. Healthcare     </a:t>
            </a:r>
            <a:r>
              <a:rPr lang="en-US" sz="3200" b="1" dirty="0">
                <a:solidFill>
                  <a:schemeClr val="bg1"/>
                </a:solidFill>
                <a:latin typeface="Arial Nova" panose="020B0504020202020204" pitchFamily="34" charset="0"/>
              </a:rPr>
              <a:t>GTE Financial     </a:t>
            </a:r>
            <a:r>
              <a:rPr lang="en-US" sz="2000" dirty="0">
                <a:solidFill>
                  <a:schemeClr val="bg1"/>
                </a:solidFill>
                <a:latin typeface="Arial Nova" panose="020B0504020202020204" pitchFamily="34" charset="0"/>
              </a:rPr>
              <a:t>Hobby Lobby     </a:t>
            </a:r>
            <a:r>
              <a:rPr lang="en-US" b="1" dirty="0">
                <a:solidFill>
                  <a:schemeClr val="bg1"/>
                </a:solidFill>
                <a:latin typeface="Arial Nova" panose="020B0504020202020204" pitchFamily="34" charset="0"/>
              </a:rPr>
              <a:t>Honeywell </a:t>
            </a:r>
            <a:r>
              <a:rPr lang="en-US" sz="2000" dirty="0">
                <a:solidFill>
                  <a:schemeClr val="bg1"/>
                </a:solidFill>
                <a:latin typeface="Arial Nova" panose="020B0504020202020204" pitchFamily="34" charset="0"/>
              </a:rPr>
              <a:t>    Hydro Solutions Consulting     </a:t>
            </a:r>
            <a:r>
              <a:rPr lang="en-US" sz="2000" dirty="0" err="1">
                <a:solidFill>
                  <a:schemeClr val="bg1"/>
                </a:solidFill>
                <a:latin typeface="Arial Nova" panose="020B0504020202020204" pitchFamily="34" charset="0"/>
              </a:rPr>
              <a:t>iD</a:t>
            </a:r>
            <a:r>
              <a:rPr lang="en-US" sz="2000" dirty="0">
                <a:solidFill>
                  <a:schemeClr val="bg1"/>
                </a:solidFill>
                <a:latin typeface="Arial Nova" panose="020B0504020202020204" pitchFamily="34" charset="0"/>
              </a:rPr>
              <a:t> Tech      </a:t>
            </a:r>
            <a:r>
              <a:rPr lang="en-US" sz="2000" dirty="0" err="1">
                <a:solidFill>
                  <a:schemeClr val="bg1"/>
                </a:solidFill>
                <a:latin typeface="Arial Nova" panose="020B0504020202020204" pitchFamily="34" charset="0"/>
              </a:rPr>
              <a:t>IronRock</a:t>
            </a:r>
            <a:r>
              <a:rPr lang="en-US" sz="2000" dirty="0">
                <a:solidFill>
                  <a:schemeClr val="bg1"/>
                </a:solidFill>
                <a:latin typeface="Arial Nova" panose="020B0504020202020204" pitchFamily="34" charset="0"/>
              </a:rPr>
              <a:t> Software    JBT Corporation    </a:t>
            </a:r>
            <a:r>
              <a:rPr lang="en-US" sz="3200" b="1" dirty="0">
                <a:solidFill>
                  <a:schemeClr val="bg1"/>
                </a:solidFill>
                <a:latin typeface="Arial Nova" panose="020B0504020202020204" pitchFamily="34" charset="0"/>
              </a:rPr>
              <a:t>Lockheed</a:t>
            </a:r>
            <a:r>
              <a:rPr lang="en-US" b="1" dirty="0">
                <a:solidFill>
                  <a:schemeClr val="bg1"/>
                </a:solidFill>
                <a:latin typeface="Arial Nova" panose="020B0504020202020204" pitchFamily="34" charset="0"/>
              </a:rPr>
              <a:t> </a:t>
            </a:r>
            <a:r>
              <a:rPr lang="en-US" sz="3200" b="1" dirty="0">
                <a:solidFill>
                  <a:schemeClr val="bg1"/>
                </a:solidFill>
                <a:latin typeface="Arial Nova" panose="020B0504020202020204" pitchFamily="34" charset="0"/>
              </a:rPr>
              <a:t>Martin  </a:t>
            </a:r>
            <a:r>
              <a:rPr lang="en-US" b="1" dirty="0">
                <a:solidFill>
                  <a:schemeClr val="bg1"/>
                </a:solidFill>
                <a:latin typeface="Arial Nova" panose="020B0504020202020204" pitchFamily="34" charset="0"/>
              </a:rPr>
              <a:t> </a:t>
            </a:r>
            <a:r>
              <a:rPr lang="en-US" sz="2000" dirty="0">
                <a:solidFill>
                  <a:schemeClr val="bg1"/>
                </a:solidFill>
                <a:latin typeface="Arial Nova" panose="020B0504020202020204" pitchFamily="34" charset="0"/>
              </a:rPr>
              <a:t>Mass Mutual      Mnemonics, Inc.  </a:t>
            </a:r>
            <a:r>
              <a:rPr lang="en-US" b="1" dirty="0">
                <a:solidFill>
                  <a:schemeClr val="bg1"/>
                </a:solidFill>
                <a:latin typeface="Arial Nova" panose="020B0504020202020204" pitchFamily="34" charset="0"/>
              </a:rPr>
              <a:t>Mobile Modular   </a:t>
            </a:r>
            <a:r>
              <a:rPr lang="en-US" sz="2000" dirty="0">
                <a:solidFill>
                  <a:schemeClr val="bg1"/>
                </a:solidFill>
                <a:latin typeface="Arial Nova" panose="020B0504020202020204" pitchFamily="34" charset="0"/>
              </a:rPr>
              <a:t>NANOCANOPY  National High Magnetic Field Laboratory   </a:t>
            </a:r>
            <a:r>
              <a:rPr lang="en-US" sz="3200" b="1" dirty="0">
                <a:solidFill>
                  <a:schemeClr val="bg1"/>
                </a:solidFill>
                <a:latin typeface="Arial Nova" panose="020B0504020202020204" pitchFamily="34" charset="0"/>
              </a:rPr>
              <a:t>NASA </a:t>
            </a:r>
            <a:r>
              <a:rPr lang="en-US" sz="2000" dirty="0">
                <a:solidFill>
                  <a:schemeClr val="bg1"/>
                </a:solidFill>
                <a:latin typeface="Arial Nova" panose="020B0504020202020204" pitchFamily="34" charset="0"/>
              </a:rPr>
              <a:t>   National Institute of Standards and Technology      </a:t>
            </a:r>
            <a:r>
              <a:rPr lang="en-US" sz="1800" dirty="0">
                <a:solidFill>
                  <a:schemeClr val="bg1"/>
                </a:solidFill>
                <a:latin typeface="Arial Nova" panose="020B0504020202020204" pitchFamily="34" charset="0"/>
              </a:rPr>
              <a:t>Nielsen</a:t>
            </a:r>
            <a:r>
              <a:rPr lang="en-US" sz="1600" dirty="0">
                <a:solidFill>
                  <a:schemeClr val="bg1"/>
                </a:solidFill>
                <a:latin typeface="Arial Nova" panose="020B0504020202020204" pitchFamily="34" charset="0"/>
              </a:rPr>
              <a:t>  </a:t>
            </a:r>
            <a:r>
              <a:rPr lang="en-US" sz="2000" dirty="0">
                <a:solidFill>
                  <a:schemeClr val="bg1"/>
                </a:solidFill>
                <a:latin typeface="Arial Nova" panose="020B0504020202020204" pitchFamily="34" charset="0"/>
              </a:rPr>
              <a:t>   </a:t>
            </a:r>
            <a:r>
              <a:rPr lang="en-US" b="1" dirty="0">
                <a:solidFill>
                  <a:schemeClr val="bg1"/>
                </a:solidFill>
                <a:latin typeface="Arial Nova" panose="020B0504020202020204" pitchFamily="34" charset="0"/>
              </a:rPr>
              <a:t>Northrop Grumman      </a:t>
            </a:r>
            <a:r>
              <a:rPr lang="en-US" sz="2000" dirty="0">
                <a:solidFill>
                  <a:schemeClr val="bg1"/>
                </a:solidFill>
                <a:latin typeface="Arial Nova" panose="020B0504020202020204" pitchFamily="34" charset="0"/>
              </a:rPr>
              <a:t>Orlando Health Inc.     Plexus Technologies     Radiance Technologies      Saddle Creek Logistics Services     SEAD Software    </a:t>
            </a:r>
            <a:r>
              <a:rPr lang="en-US" sz="3200" b="1" dirty="0">
                <a:solidFill>
                  <a:schemeClr val="bg1"/>
                </a:solidFill>
                <a:latin typeface="Arial Nova" panose="020B0504020202020204" pitchFamily="34" charset="0"/>
              </a:rPr>
              <a:t>Siemens</a:t>
            </a:r>
            <a:r>
              <a:rPr lang="en-US" sz="2000" dirty="0">
                <a:solidFill>
                  <a:schemeClr val="bg1"/>
                </a:solidFill>
                <a:latin typeface="Arial Nova" panose="020B0504020202020204" pitchFamily="34" charset="0"/>
              </a:rPr>
              <a:t>     United States Air Force     Universal     </a:t>
            </a:r>
            <a:r>
              <a:rPr lang="en-US" b="1" dirty="0">
                <a:solidFill>
                  <a:schemeClr val="bg1"/>
                </a:solidFill>
                <a:latin typeface="Arial Nova" panose="020B0504020202020204" pitchFamily="34" charset="0"/>
              </a:rPr>
              <a:t>USAID</a:t>
            </a:r>
            <a:r>
              <a:rPr lang="en-US" sz="2000" dirty="0">
                <a:solidFill>
                  <a:schemeClr val="bg1"/>
                </a:solidFill>
                <a:latin typeface="Arial Nova" panose="020B0504020202020204" pitchFamily="34" charset="0"/>
              </a:rPr>
              <a:t>     Colombia     Walt Disney Parks and Resorts    </a:t>
            </a:r>
            <a:r>
              <a:rPr lang="en-US" b="1" dirty="0">
                <a:solidFill>
                  <a:schemeClr val="bg1"/>
                </a:solidFill>
                <a:latin typeface="Arial Nova" panose="020B0504020202020204" pitchFamily="34" charset="0"/>
              </a:rPr>
              <a:t>Walt Disney World   </a:t>
            </a:r>
            <a:r>
              <a:rPr lang="en-US" sz="2000" dirty="0">
                <a:solidFill>
                  <a:schemeClr val="bg1"/>
                </a:solidFill>
                <a:latin typeface="Arial Nova" panose="020B0504020202020204" pitchFamily="34" charset="0"/>
              </a:rPr>
              <a:t>West Pharmaceutical Services   Kennedy Space Center</a:t>
            </a:r>
          </a:p>
        </p:txBody>
      </p:sp>
    </p:spTree>
    <p:extLst>
      <p:ext uri="{BB962C8B-B14F-4D97-AF65-F5344CB8AC3E}">
        <p14:creationId xmlns:p14="http://schemas.microsoft.com/office/powerpoint/2010/main" val="252948097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Text&#10;&#10;Description automatically generated">
            <a:extLst>
              <a:ext uri="{FF2B5EF4-FFF2-40B4-BE49-F238E27FC236}">
                <a16:creationId xmlns:a16="http://schemas.microsoft.com/office/drawing/2014/main" id="{78F79CD9-CF3D-4D92-F1E4-06FA1C4EE01D}"/>
              </a:ext>
            </a:extLst>
          </p:cNvPr>
          <p:cNvPicPr>
            <a:picLocks noChangeAspect="1"/>
          </p:cNvPicPr>
          <p:nvPr/>
        </p:nvPicPr>
        <p:blipFill rotWithShape="1">
          <a:blip r:embed="rId2">
            <a:extLst>
              <a:ext uri="{28A0092B-C50C-407E-A947-70E740481C1C}">
                <a14:useLocalDpi xmlns:a14="http://schemas.microsoft.com/office/drawing/2010/main" val="0"/>
              </a:ext>
            </a:extLst>
          </a:blip>
          <a:srcRect l="9536" r="18204" b="1"/>
          <a:stretch/>
        </p:blipFill>
        <p:spPr>
          <a:xfrm>
            <a:off x="-6006" y="-2464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8B897B8-49E9-0BA7-38F1-CE72026E26D8}"/>
              </a:ext>
            </a:extLst>
          </p:cNvPr>
          <p:cNvSpPr>
            <a:spLocks noGrp="1"/>
          </p:cNvSpPr>
          <p:nvPr>
            <p:ph type="title"/>
          </p:nvPr>
        </p:nvSpPr>
        <p:spPr>
          <a:xfrm>
            <a:off x="3358309" y="2991883"/>
            <a:ext cx="3822189" cy="1899912"/>
          </a:xfrm>
        </p:spPr>
        <p:txBody>
          <a:bodyPr vert="horz" lIns="91440" tIns="45720" rIns="91440" bIns="45720" rtlCol="0" anchor="ctr">
            <a:normAutofit/>
          </a:bodyPr>
          <a:lstStyle/>
          <a:p>
            <a:r>
              <a:rPr lang="en-US" sz="4000" dirty="0">
                <a:solidFill>
                  <a:schemeClr val="bg1"/>
                </a:solidFill>
                <a:latin typeface="Arial Nova" panose="020B0504020202020204" pitchFamily="34" charset="0"/>
              </a:rPr>
              <a:t>Ricardo Ota</a:t>
            </a:r>
          </a:p>
        </p:txBody>
      </p:sp>
      <p:sp>
        <p:nvSpPr>
          <p:cNvPr id="10" name="Content Placeholder 9">
            <a:extLst>
              <a:ext uri="{FF2B5EF4-FFF2-40B4-BE49-F238E27FC236}">
                <a16:creationId xmlns:a16="http://schemas.microsoft.com/office/drawing/2014/main" id="{7D7CE998-3A19-296B-A86F-A3B9E9AE7265}"/>
              </a:ext>
            </a:extLst>
          </p:cNvPr>
          <p:cNvSpPr>
            <a:spLocks noGrp="1"/>
          </p:cNvSpPr>
          <p:nvPr>
            <p:ph sz="half" idx="1"/>
          </p:nvPr>
        </p:nvSpPr>
        <p:spPr>
          <a:xfrm>
            <a:off x="3358309" y="4398342"/>
            <a:ext cx="6734296" cy="3742762"/>
          </a:xfrm>
        </p:spPr>
        <p:txBody>
          <a:bodyPr vert="horz" lIns="91440" tIns="45720" rIns="91440" bIns="45720" rtlCol="0">
            <a:normAutofit/>
          </a:bodyPr>
          <a:lstStyle/>
          <a:p>
            <a:pPr marL="0" indent="0">
              <a:buNone/>
            </a:pPr>
            <a:r>
              <a:rPr lang="en-US" sz="3200" dirty="0">
                <a:solidFill>
                  <a:schemeClr val="bg1"/>
                </a:solidFill>
                <a:latin typeface="Arial Nova" panose="020B0504020202020204" pitchFamily="34" charset="0"/>
              </a:rPr>
              <a:t>Computer Engineering </a:t>
            </a:r>
          </a:p>
          <a:p>
            <a:pPr marL="0" indent="0">
              <a:buNone/>
            </a:pPr>
            <a:r>
              <a:rPr lang="en-US" sz="3200" dirty="0">
                <a:solidFill>
                  <a:schemeClr val="bg1"/>
                </a:solidFill>
                <a:latin typeface="Arial Nova" panose="020B0504020202020204" pitchFamily="34" charset="0"/>
              </a:rPr>
              <a:t>Sao Paola, Brazil</a:t>
            </a:r>
          </a:p>
        </p:txBody>
      </p:sp>
      <p:sp>
        <p:nvSpPr>
          <p:cNvPr id="14" name="Content Placeholder 9">
            <a:extLst>
              <a:ext uri="{FF2B5EF4-FFF2-40B4-BE49-F238E27FC236}">
                <a16:creationId xmlns:a16="http://schemas.microsoft.com/office/drawing/2014/main" id="{922DF616-B160-E1C9-1DBC-2541444C3744}"/>
              </a:ext>
            </a:extLst>
          </p:cNvPr>
          <p:cNvSpPr txBox="1">
            <a:spLocks/>
          </p:cNvSpPr>
          <p:nvPr/>
        </p:nvSpPr>
        <p:spPr>
          <a:xfrm>
            <a:off x="8946292" y="1013988"/>
            <a:ext cx="2692580" cy="50246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C77624"/>
                </a:solidFill>
                <a:effectLst/>
                <a:uLnTx/>
                <a:uFillTx/>
                <a:latin typeface="Arial Nova" panose="020B0504020202020204" pitchFamily="34" charset="0"/>
                <a:ea typeface="+mn-ea"/>
                <a:cs typeface="+mn-cs"/>
              </a:rPr>
              <a:t>Software Development Intern on the Alexa Team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C77624"/>
                </a:solidFill>
                <a:effectLst/>
                <a:uLnTx/>
                <a:uFillTx/>
                <a:latin typeface="Arial Nova" panose="020B0504020202020204" pitchFamily="34" charset="0"/>
                <a:ea typeface="+mn-ea"/>
                <a:cs typeface="+mn-cs"/>
              </a:rPr>
              <a:t>Amazon Headquarters in Seattle, WA</a:t>
            </a:r>
          </a:p>
        </p:txBody>
      </p:sp>
      <p:cxnSp>
        <p:nvCxnSpPr>
          <p:cNvPr id="8" name="Straight Connector 7">
            <a:extLst>
              <a:ext uri="{FF2B5EF4-FFF2-40B4-BE49-F238E27FC236}">
                <a16:creationId xmlns:a16="http://schemas.microsoft.com/office/drawing/2014/main" id="{B8359DDB-492F-5C4E-364D-C9915252C723}"/>
              </a:ext>
            </a:extLst>
          </p:cNvPr>
          <p:cNvCxnSpPr/>
          <p:nvPr/>
        </p:nvCxnSpPr>
        <p:spPr>
          <a:xfrm>
            <a:off x="3405390" y="4291339"/>
            <a:ext cx="411629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51378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78F79CD9-CF3D-4D92-F1E4-06FA1C4EE01D}"/>
              </a:ext>
            </a:extLst>
          </p:cNvPr>
          <p:cNvPicPr>
            <a:picLocks noChangeAspect="1"/>
          </p:cNvPicPr>
          <p:nvPr/>
        </p:nvPicPr>
        <p:blipFill>
          <a:blip r:embed="rId2">
            <a:extLst>
              <a:ext uri="{28A0092B-C50C-407E-A947-70E740481C1C}">
                <a14:useLocalDpi xmlns:a14="http://schemas.microsoft.com/office/drawing/2010/main" val="0"/>
              </a:ext>
            </a:extLst>
          </a:blip>
          <a:srcRect t="2718" b="2718"/>
          <a:stretch/>
        </p:blipFill>
        <p:spPr>
          <a:xfrm>
            <a:off x="-6006" y="-2464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8B897B8-49E9-0BA7-38F1-CE72026E26D8}"/>
              </a:ext>
            </a:extLst>
          </p:cNvPr>
          <p:cNvSpPr>
            <a:spLocks noGrp="1"/>
          </p:cNvSpPr>
          <p:nvPr>
            <p:ph type="title"/>
          </p:nvPr>
        </p:nvSpPr>
        <p:spPr>
          <a:xfrm>
            <a:off x="291054" y="-441981"/>
            <a:ext cx="3822189" cy="1899912"/>
          </a:xfrm>
        </p:spPr>
        <p:txBody>
          <a:bodyPr vert="horz" lIns="91440" tIns="45720" rIns="91440" bIns="45720" rtlCol="0" anchor="ctr">
            <a:normAutofit/>
          </a:bodyPr>
          <a:lstStyle/>
          <a:p>
            <a:r>
              <a:rPr lang="en-US" sz="4000" dirty="0">
                <a:solidFill>
                  <a:schemeClr val="bg1"/>
                </a:solidFill>
                <a:latin typeface="Arial Nova" panose="020B0504020202020204" pitchFamily="34" charset="0"/>
              </a:rPr>
              <a:t>Chelsea Reeves</a:t>
            </a:r>
          </a:p>
        </p:txBody>
      </p:sp>
      <p:sp>
        <p:nvSpPr>
          <p:cNvPr id="10" name="Content Placeholder 9">
            <a:extLst>
              <a:ext uri="{FF2B5EF4-FFF2-40B4-BE49-F238E27FC236}">
                <a16:creationId xmlns:a16="http://schemas.microsoft.com/office/drawing/2014/main" id="{7D7CE998-3A19-296B-A86F-A3B9E9AE7265}"/>
              </a:ext>
            </a:extLst>
          </p:cNvPr>
          <p:cNvSpPr>
            <a:spLocks noGrp="1"/>
          </p:cNvSpPr>
          <p:nvPr>
            <p:ph sz="half" idx="1"/>
          </p:nvPr>
        </p:nvSpPr>
        <p:spPr>
          <a:xfrm>
            <a:off x="293696" y="857698"/>
            <a:ext cx="6734296" cy="3742762"/>
          </a:xfrm>
        </p:spPr>
        <p:txBody>
          <a:bodyPr vert="horz" lIns="91440" tIns="45720" rIns="91440" bIns="45720" rtlCol="0">
            <a:normAutofit/>
          </a:bodyPr>
          <a:lstStyle/>
          <a:p>
            <a:pPr marL="0" indent="0">
              <a:buNone/>
            </a:pPr>
            <a:r>
              <a:rPr lang="en-US" sz="3200" dirty="0">
                <a:solidFill>
                  <a:schemeClr val="bg1"/>
                </a:solidFill>
                <a:latin typeface="Arial Nova" panose="020B0504020202020204" pitchFamily="34" charset="0"/>
              </a:rPr>
              <a:t>Electrical Engineering</a:t>
            </a:r>
          </a:p>
          <a:p>
            <a:pPr marL="0" indent="0">
              <a:buNone/>
            </a:pPr>
            <a:r>
              <a:rPr lang="en-US" sz="3200" dirty="0">
                <a:solidFill>
                  <a:schemeClr val="bg1"/>
                </a:solidFill>
                <a:latin typeface="Arial Nova" panose="020B0504020202020204" pitchFamily="34" charset="0"/>
              </a:rPr>
              <a:t>Jacksonville, FL</a:t>
            </a:r>
          </a:p>
        </p:txBody>
      </p:sp>
      <p:sp>
        <p:nvSpPr>
          <p:cNvPr id="14" name="Content Placeholder 9">
            <a:extLst>
              <a:ext uri="{FF2B5EF4-FFF2-40B4-BE49-F238E27FC236}">
                <a16:creationId xmlns:a16="http://schemas.microsoft.com/office/drawing/2014/main" id="{922DF616-B160-E1C9-1DBC-2541444C3744}"/>
              </a:ext>
            </a:extLst>
          </p:cNvPr>
          <p:cNvSpPr txBox="1">
            <a:spLocks/>
          </p:cNvSpPr>
          <p:nvPr/>
        </p:nvSpPr>
        <p:spPr>
          <a:xfrm>
            <a:off x="8531157" y="1013988"/>
            <a:ext cx="3107715" cy="502467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002060"/>
                </a:solidFill>
                <a:effectLst/>
                <a:uLnTx/>
                <a:uFillTx/>
                <a:latin typeface="Arial Nova" panose="020B0504020202020204" pitchFamily="34" charset="0"/>
                <a:ea typeface="+mn-ea"/>
                <a:cs typeface="+mn-cs"/>
              </a:rPr>
              <a:t>Neuroanalytics</a:t>
            </a:r>
            <a:r>
              <a:rPr kumimoji="0" lang="en-US" sz="28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 Engineering internship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SPARK Neuro, a New York-based </a:t>
            </a:r>
            <a:r>
              <a:rPr kumimoji="0" lang="en-US" sz="2800" b="0" i="0" u="none" strike="noStrike" kern="1200" cap="none" spc="0" normalizeH="0" baseline="0" noProof="0" dirty="0" err="1">
                <a:ln>
                  <a:noFill/>
                </a:ln>
                <a:solidFill>
                  <a:srgbClr val="002060"/>
                </a:solidFill>
                <a:effectLst/>
                <a:uLnTx/>
                <a:uFillTx/>
                <a:latin typeface="Arial Nova" panose="020B0504020202020204" pitchFamily="34" charset="0"/>
                <a:ea typeface="+mn-ea"/>
                <a:cs typeface="+mn-cs"/>
              </a:rPr>
              <a:t>neuroanalytics</a:t>
            </a:r>
            <a:r>
              <a:rPr kumimoji="0" lang="en-US" sz="28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 company that measures emotion and attention to optimize advertising and entertainment</a:t>
            </a:r>
          </a:p>
        </p:txBody>
      </p:sp>
      <p:cxnSp>
        <p:nvCxnSpPr>
          <p:cNvPr id="4" name="Straight Connector 3">
            <a:extLst>
              <a:ext uri="{FF2B5EF4-FFF2-40B4-BE49-F238E27FC236}">
                <a16:creationId xmlns:a16="http://schemas.microsoft.com/office/drawing/2014/main" id="{88E8C0BB-64E5-B0AE-97E7-9423A556BD14}"/>
              </a:ext>
            </a:extLst>
          </p:cNvPr>
          <p:cNvCxnSpPr/>
          <p:nvPr/>
        </p:nvCxnSpPr>
        <p:spPr>
          <a:xfrm>
            <a:off x="291054" y="799109"/>
            <a:ext cx="411629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111136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7C43684-6049-EC2A-DA42-F3314AE281E3}"/>
              </a:ext>
            </a:extLst>
          </p:cNvPr>
          <p:cNvPicPr>
            <a:picLocks noChangeAspect="1"/>
          </p:cNvPicPr>
          <p:nvPr/>
        </p:nvPicPr>
        <p:blipFill>
          <a:blip r:embed="rId2">
            <a:alphaModFix amt="59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88" b="7888"/>
          <a:stretch/>
        </p:blipFill>
        <p:spPr>
          <a:xfrm>
            <a:off x="-8" y="-4"/>
            <a:ext cx="12192000" cy="6855958"/>
          </a:xfrm>
          <a:prstGeom prst="rect">
            <a:avLst/>
          </a:prstGeom>
        </p:spPr>
      </p:pic>
      <p:sp>
        <p:nvSpPr>
          <p:cNvPr id="2" name="Title 1">
            <a:extLst>
              <a:ext uri="{FF2B5EF4-FFF2-40B4-BE49-F238E27FC236}">
                <a16:creationId xmlns:a16="http://schemas.microsoft.com/office/drawing/2014/main" id="{1D885DBE-A176-F806-4924-B62A2D0A82C3}"/>
              </a:ext>
            </a:extLst>
          </p:cNvPr>
          <p:cNvSpPr>
            <a:spLocks noGrp="1"/>
          </p:cNvSpPr>
          <p:nvPr>
            <p:ph type="title"/>
          </p:nvPr>
        </p:nvSpPr>
        <p:spPr>
          <a:xfrm>
            <a:off x="3814631" y="4019494"/>
            <a:ext cx="4937937" cy="1363215"/>
          </a:xfrm>
        </p:spPr>
        <p:txBody>
          <a:bodyPr vert="horz" lIns="91440" tIns="45720" rIns="91440" bIns="45720" rtlCol="0" anchor="t">
            <a:noAutofit/>
          </a:bodyPr>
          <a:lstStyle/>
          <a:p>
            <a:pPr algn="ctr"/>
            <a:r>
              <a:rPr lang="en-US" sz="8000" b="1" kern="1200" dirty="0">
                <a:solidFill>
                  <a:schemeClr val="tx1"/>
                </a:solidFill>
                <a:latin typeface="Arial Nova" panose="020B0504020202020204" pitchFamily="34" charset="0"/>
              </a:rPr>
              <a:t>Senior Capstone</a:t>
            </a:r>
          </a:p>
        </p:txBody>
      </p:sp>
      <p:sp>
        <p:nvSpPr>
          <p:cNvPr id="36" name="Freeform: Shape 23">
            <a:extLst>
              <a:ext uri="{FF2B5EF4-FFF2-40B4-BE49-F238E27FC236}">
                <a16:creationId xmlns:a16="http://schemas.microsoft.com/office/drawing/2014/main" id="{F6E384F5-137A-40B1-97F0-694CC6ECD5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Shape 25">
            <a:extLst>
              <a:ext uri="{FF2B5EF4-FFF2-40B4-BE49-F238E27FC236}">
                <a16:creationId xmlns:a16="http://schemas.microsoft.com/office/drawing/2014/main" id="{9DBC4630-03DA-474F-BBCB-BA3AE6B317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person standing next to a table with a rifle on it&#10;&#10;Description automatically generated with low confidence">
            <a:extLst>
              <a:ext uri="{FF2B5EF4-FFF2-40B4-BE49-F238E27FC236}">
                <a16:creationId xmlns:a16="http://schemas.microsoft.com/office/drawing/2014/main" id="{773A1BF4-D6C5-8652-1DE6-BC2C0D874A3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2522" r="-1" b="-1"/>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5" name="Picture 14" descr="A picture containing person&#10;&#10;Description automatically generated">
            <a:extLst>
              <a:ext uri="{FF2B5EF4-FFF2-40B4-BE49-F238E27FC236}">
                <a16:creationId xmlns:a16="http://schemas.microsoft.com/office/drawing/2014/main" id="{C3DE1D82-4DD3-F4AC-B56E-3F13ED08611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5840" r="22091" b="1"/>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38" name="Oval 27">
            <a:extLst>
              <a:ext uri="{FF2B5EF4-FFF2-40B4-BE49-F238E27FC236}">
                <a16:creationId xmlns:a16="http://schemas.microsoft.com/office/drawing/2014/main" id="{78418A25-6EAC-4140-BFE6-284E1925B5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D54531D-B085-12BB-F011-F55EB3C0DBDF}"/>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6662" t="18200" r="29917"/>
          <a:stretch/>
        </p:blipFill>
        <p:spPr>
          <a:xfrm>
            <a:off x="5534287" y="729574"/>
            <a:ext cx="2879139" cy="286240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39" name="Freeform: Shape 29">
            <a:extLst>
              <a:ext uri="{FF2B5EF4-FFF2-40B4-BE49-F238E27FC236}">
                <a16:creationId xmlns:a16="http://schemas.microsoft.com/office/drawing/2014/main" id="{6B9D64DB-4D5C-4A91-B45F-F301E3174F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16" descr="A picture containing person, indoor&#10;&#10;Description automatically generated">
            <a:extLst>
              <a:ext uri="{FF2B5EF4-FFF2-40B4-BE49-F238E27FC236}">
                <a16:creationId xmlns:a16="http://schemas.microsoft.com/office/drawing/2014/main" id="{A1C009DA-DA45-2CF8-3D3A-8943E579363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3350" r="22084" b="2"/>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40" name="Freeform: Shape 31">
            <a:extLst>
              <a:ext uri="{FF2B5EF4-FFF2-40B4-BE49-F238E27FC236}">
                <a16:creationId xmlns:a16="http://schemas.microsoft.com/office/drawing/2014/main" id="{CB14CE1B-4BC5-4EF2-BE3D-05E4F580B3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text, person, indoor, person&#10;&#10;Description automatically generated">
            <a:extLst>
              <a:ext uri="{FF2B5EF4-FFF2-40B4-BE49-F238E27FC236}">
                <a16:creationId xmlns:a16="http://schemas.microsoft.com/office/drawing/2014/main" id="{9B33D6EC-D2A5-2067-DA70-CB0F833B404F}"/>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6931" r="15311"/>
          <a:stretch/>
        </p:blipFill>
        <p:spPr>
          <a:xfrm>
            <a:off x="9363238"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1681467229"/>
      </p:ext>
    </p:extLst>
  </p:cSld>
  <p:clrMapOvr>
    <a:overrideClrMapping bg1="dk1" tx1="lt1" bg2="dk2" tx2="lt2" accent1="accent1" accent2="accent2" accent3="accent3" accent4="accent4" accent5="accent5" accent6="accent6" hlink="hlink" folHlink="folHlink"/>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5B981B-0A22-4DFF-B66E-264E31A7384E}"/>
              </a:ext>
            </a:extLst>
          </p:cNvPr>
          <p:cNvPicPr>
            <a:picLocks noChangeAspect="1"/>
          </p:cNvPicPr>
          <p:nvPr/>
        </p:nvPicPr>
        <p:blipFill>
          <a:blip r:embed="rId2">
            <a:extLst>
              <a:ext uri="{28A0092B-C50C-407E-A947-70E740481C1C}">
                <a14:useLocalDpi xmlns:a14="http://schemas.microsoft.com/office/drawing/2010/main" val="0"/>
              </a:ext>
            </a:extLst>
          </a:blip>
          <a:srcRect t="7706" b="7706"/>
          <a:stretch/>
        </p:blipFill>
        <p:spPr>
          <a:xfrm>
            <a:off x="-182880" y="0"/>
            <a:ext cx="12374880" cy="6975565"/>
          </a:xfrm>
          <a:prstGeom prst="rect">
            <a:avLst/>
          </a:prstGeom>
        </p:spPr>
      </p:pic>
      <p:sp>
        <p:nvSpPr>
          <p:cNvPr id="4" name="Rectangle 3">
            <a:extLst>
              <a:ext uri="{FF2B5EF4-FFF2-40B4-BE49-F238E27FC236}">
                <a16:creationId xmlns:a16="http://schemas.microsoft.com/office/drawing/2014/main" id="{91E3240D-A7A9-42F4-ADE2-6F3B76E8A388}"/>
              </a:ext>
            </a:extLst>
          </p:cNvPr>
          <p:cNvSpPr/>
          <p:nvPr/>
        </p:nvSpPr>
        <p:spPr>
          <a:xfrm>
            <a:off x="-182881" y="0"/>
            <a:ext cx="12374880" cy="6975565"/>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736C9E52-DCDA-4946-8E92-8DC43DE3839C}"/>
              </a:ext>
            </a:extLst>
          </p:cNvPr>
          <p:cNvSpPr txBox="1">
            <a:spLocks/>
          </p:cNvSpPr>
          <p:nvPr/>
        </p:nvSpPr>
        <p:spPr>
          <a:xfrm>
            <a:off x="66501" y="461555"/>
            <a:ext cx="11876117" cy="83297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 Nova" panose="020B0504020202020204" pitchFamily="34" charset="0"/>
                <a:ea typeface="+mj-ea"/>
                <a:cs typeface="+mj-cs"/>
              </a:rPr>
              <a:t>Former Capstone Projects </a:t>
            </a:r>
          </a:p>
        </p:txBody>
      </p:sp>
      <p:sp>
        <p:nvSpPr>
          <p:cNvPr id="8" name="Content Placeholder 7">
            <a:extLst>
              <a:ext uri="{FF2B5EF4-FFF2-40B4-BE49-F238E27FC236}">
                <a16:creationId xmlns:a16="http://schemas.microsoft.com/office/drawing/2014/main" id="{3FFAD90B-A849-4656-9050-3EABC003F5C2}"/>
              </a:ext>
            </a:extLst>
          </p:cNvPr>
          <p:cNvSpPr>
            <a:spLocks noGrp="1"/>
          </p:cNvSpPr>
          <p:nvPr>
            <p:ph sz="half" idx="2"/>
          </p:nvPr>
        </p:nvSpPr>
        <p:spPr>
          <a:xfrm>
            <a:off x="23862" y="1756080"/>
            <a:ext cx="11876117" cy="4909763"/>
          </a:xfrm>
        </p:spPr>
        <p:txBody>
          <a:bodyPr>
            <a:normAutofit fontScale="85000" lnSpcReduction="10000"/>
          </a:bodyPr>
          <a:lstStyle/>
          <a:p>
            <a:pPr marL="0" indent="0" algn="ctr">
              <a:lnSpc>
                <a:spcPct val="150000"/>
              </a:lnSpc>
              <a:buNone/>
            </a:pPr>
            <a:r>
              <a:rPr lang="en-US" sz="2400" b="1" i="0" dirty="0">
                <a:solidFill>
                  <a:schemeClr val="bg1"/>
                </a:solidFill>
                <a:effectLst/>
                <a:latin typeface="Arial Nova" panose="020B0504020202020204" pitchFamily="34" charset="0"/>
              </a:rPr>
              <a:t>Advanced Glucose Monitoring   </a:t>
            </a:r>
            <a:r>
              <a:rPr lang="en-US" sz="2400" b="1" dirty="0">
                <a:solidFill>
                  <a:schemeClr val="bg1"/>
                </a:solidFill>
                <a:latin typeface="Arial Nova" panose="020B0504020202020204" pitchFamily="34" charset="0"/>
              </a:rPr>
              <a:t>   </a:t>
            </a:r>
            <a:r>
              <a:rPr lang="en-US" sz="1900" i="0" dirty="0">
                <a:solidFill>
                  <a:schemeClr val="bg1"/>
                </a:solidFill>
                <a:effectLst/>
                <a:latin typeface="Arial Nova" panose="020B0504020202020204" pitchFamily="34" charset="0"/>
              </a:rPr>
              <a:t>Bionic Physical Therapy 	</a:t>
            </a:r>
            <a:r>
              <a:rPr lang="en-US" sz="2400" b="1" i="0" dirty="0">
                <a:solidFill>
                  <a:schemeClr val="bg1"/>
                </a:solidFill>
                <a:effectLst/>
                <a:latin typeface="Arial Nova" panose="020B0504020202020204" pitchFamily="34" charset="0"/>
              </a:rPr>
              <a:t>AI and Machine Learning </a:t>
            </a:r>
          </a:p>
          <a:p>
            <a:pPr marL="0" indent="0" algn="ctr">
              <a:lnSpc>
                <a:spcPct val="150000"/>
              </a:lnSpc>
              <a:buNone/>
            </a:pPr>
            <a:r>
              <a:rPr lang="en-US" sz="1900" b="0" i="0" dirty="0">
                <a:solidFill>
                  <a:schemeClr val="bg1"/>
                </a:solidFill>
                <a:effectLst/>
                <a:latin typeface="Arial Nova" panose="020B0504020202020204" pitchFamily="34" charset="0"/>
              </a:rPr>
              <a:t>Large Format High Resolution 3D Printer   </a:t>
            </a:r>
            <a:r>
              <a:rPr lang="en-US" sz="1500" b="0" i="0" dirty="0">
                <a:solidFill>
                  <a:schemeClr val="bg1"/>
                </a:solidFill>
                <a:effectLst/>
                <a:latin typeface="Arial Nova" panose="020B0504020202020204" pitchFamily="34" charset="0"/>
              </a:rPr>
              <a:t> </a:t>
            </a:r>
            <a:r>
              <a:rPr lang="en-US" b="1" i="0" dirty="0">
                <a:solidFill>
                  <a:schemeClr val="bg1"/>
                </a:solidFill>
                <a:effectLst/>
                <a:latin typeface="Arial Nova" panose="020B0504020202020204" pitchFamily="34" charset="0"/>
              </a:rPr>
              <a:t>Planetary Rover  </a:t>
            </a:r>
            <a:r>
              <a:rPr lang="en-US" sz="1900" b="0" i="0" dirty="0">
                <a:solidFill>
                  <a:schemeClr val="bg1"/>
                </a:solidFill>
                <a:effectLst/>
                <a:latin typeface="Arial Nova" panose="020B0504020202020204" pitchFamily="34" charset="0"/>
              </a:rPr>
              <a:t>Predicting Quality Outcomes in Hospital Stays  </a:t>
            </a:r>
            <a:endParaRPr lang="en-US" sz="1700" b="0" i="0" dirty="0">
              <a:solidFill>
                <a:schemeClr val="bg1"/>
              </a:solidFill>
              <a:effectLst/>
              <a:latin typeface="Arial Nova" panose="020B0504020202020204" pitchFamily="34" charset="0"/>
            </a:endParaRPr>
          </a:p>
          <a:p>
            <a:pPr marL="0" indent="0" algn="ctr">
              <a:lnSpc>
                <a:spcPct val="150000"/>
              </a:lnSpc>
              <a:buNone/>
            </a:pPr>
            <a:r>
              <a:rPr lang="en-US" sz="2600" b="1" i="0" dirty="0">
                <a:solidFill>
                  <a:schemeClr val="bg1"/>
                </a:solidFill>
                <a:effectLst/>
                <a:latin typeface="Arial Nova" panose="020B0504020202020204" pitchFamily="34" charset="0"/>
              </a:rPr>
              <a:t>Remote Monitor of Wastewater   </a:t>
            </a:r>
            <a:r>
              <a:rPr lang="en-US" sz="1900" b="0" i="0" dirty="0">
                <a:solidFill>
                  <a:schemeClr val="bg1"/>
                </a:solidFill>
                <a:effectLst/>
                <a:latin typeface="Arial Nova" panose="020B0504020202020204" pitchFamily="34" charset="0"/>
              </a:rPr>
              <a:t>Robotic Advanced Power Cleaning   </a:t>
            </a:r>
            <a:r>
              <a:rPr lang="en-US" sz="2200" b="1" i="0" dirty="0">
                <a:solidFill>
                  <a:schemeClr val="bg1"/>
                </a:solidFill>
                <a:effectLst/>
                <a:latin typeface="Arial Nova" panose="020B0504020202020204" pitchFamily="34" charset="0"/>
              </a:rPr>
              <a:t> </a:t>
            </a:r>
            <a:r>
              <a:rPr lang="en-US" sz="2600" b="1" i="0" dirty="0" err="1">
                <a:solidFill>
                  <a:schemeClr val="bg1"/>
                </a:solidFill>
                <a:effectLst/>
                <a:latin typeface="Arial Nova" panose="020B0504020202020204" pitchFamily="34" charset="0"/>
              </a:rPr>
              <a:t>teleSteth</a:t>
            </a:r>
            <a:endParaRPr lang="en-US" sz="2600" b="1" i="0" dirty="0">
              <a:solidFill>
                <a:schemeClr val="bg1"/>
              </a:solidFill>
              <a:effectLst/>
              <a:latin typeface="Arial Nova" panose="020B0504020202020204" pitchFamily="34" charset="0"/>
            </a:endParaRPr>
          </a:p>
          <a:p>
            <a:pPr marL="0" indent="0" algn="ctr">
              <a:lnSpc>
                <a:spcPct val="150000"/>
              </a:lnSpc>
              <a:buNone/>
            </a:pPr>
            <a:r>
              <a:rPr lang="en-US" sz="1200" b="0" i="0" dirty="0">
                <a:solidFill>
                  <a:schemeClr val="bg1"/>
                </a:solidFill>
                <a:effectLst/>
                <a:latin typeface="Arial Nova" panose="020B0504020202020204" pitchFamily="34" charset="0"/>
              </a:rPr>
              <a:t> </a:t>
            </a:r>
            <a:r>
              <a:rPr lang="en-US" sz="2600" b="1" i="0" dirty="0">
                <a:solidFill>
                  <a:schemeClr val="bg1"/>
                </a:solidFill>
                <a:effectLst/>
                <a:latin typeface="Arial Nova" panose="020B0504020202020204" pitchFamily="34" charset="0"/>
              </a:rPr>
              <a:t>Robotic Mowing </a:t>
            </a:r>
            <a:r>
              <a:rPr lang="en-US" sz="2600" b="1" dirty="0">
                <a:solidFill>
                  <a:schemeClr val="bg1"/>
                </a:solidFill>
                <a:latin typeface="Arial Nova" panose="020B0504020202020204" pitchFamily="34" charset="0"/>
              </a:rPr>
              <a:t>  </a:t>
            </a:r>
            <a:r>
              <a:rPr lang="en-US" sz="1900" b="0" i="0" dirty="0">
                <a:solidFill>
                  <a:schemeClr val="bg1"/>
                </a:solidFill>
                <a:effectLst/>
                <a:latin typeface="Arial Nova" panose="020B0504020202020204" pitchFamily="34" charset="0"/>
              </a:rPr>
              <a:t>Smart Drone Land Surveillance</a:t>
            </a:r>
            <a:r>
              <a:rPr lang="en-US" sz="1700" dirty="0">
                <a:solidFill>
                  <a:schemeClr val="bg1"/>
                </a:solidFill>
                <a:latin typeface="Arial Nova" panose="020B0504020202020204" pitchFamily="34" charset="0"/>
              </a:rPr>
              <a:t>   </a:t>
            </a:r>
            <a:r>
              <a:rPr lang="en-US" sz="1700" b="0" i="0" dirty="0">
                <a:solidFill>
                  <a:schemeClr val="bg1"/>
                </a:solidFill>
                <a:effectLst/>
                <a:latin typeface="Arial Nova" panose="020B0504020202020204" pitchFamily="34" charset="0"/>
              </a:rPr>
              <a:t> </a:t>
            </a:r>
            <a:r>
              <a:rPr lang="en-US" sz="2600" b="1" i="0" dirty="0">
                <a:solidFill>
                  <a:schemeClr val="bg1"/>
                </a:solidFill>
                <a:effectLst/>
                <a:latin typeface="Arial Nova" panose="020B0504020202020204" pitchFamily="34" charset="0"/>
              </a:rPr>
              <a:t>Supply Chain Analysis </a:t>
            </a:r>
            <a:r>
              <a:rPr lang="en-US" sz="2200" b="1" dirty="0">
                <a:solidFill>
                  <a:schemeClr val="bg1"/>
                </a:solidFill>
                <a:latin typeface="Arial Nova" panose="020B0504020202020204" pitchFamily="34" charset="0"/>
              </a:rPr>
              <a:t>   </a:t>
            </a:r>
            <a:r>
              <a:rPr lang="en-US" sz="1900" b="0" i="0" dirty="0">
                <a:solidFill>
                  <a:schemeClr val="bg1"/>
                </a:solidFill>
                <a:effectLst/>
                <a:latin typeface="Arial Nova" panose="020B0504020202020204" pitchFamily="34" charset="0"/>
              </a:rPr>
              <a:t>Switchblade ISR Variant</a:t>
            </a:r>
            <a:endParaRPr lang="en-US" sz="1700" dirty="0">
              <a:solidFill>
                <a:schemeClr val="bg1"/>
              </a:solidFill>
              <a:latin typeface="Arial Nova" panose="020B0504020202020204" pitchFamily="34" charset="0"/>
            </a:endParaRPr>
          </a:p>
          <a:p>
            <a:pPr marL="0" indent="0" algn="ctr">
              <a:lnSpc>
                <a:spcPct val="150000"/>
              </a:lnSpc>
              <a:buNone/>
            </a:pPr>
            <a:r>
              <a:rPr lang="en-US" sz="1900" b="0" i="0" dirty="0">
                <a:solidFill>
                  <a:schemeClr val="bg1"/>
                </a:solidFill>
                <a:effectLst/>
                <a:latin typeface="Arial Nova" panose="020B0504020202020204" pitchFamily="34" charset="0"/>
              </a:rPr>
              <a:t>Thermoregulatory Transport Device for Biologics    </a:t>
            </a:r>
            <a:r>
              <a:rPr lang="en-US" sz="2600" b="1" i="0" dirty="0">
                <a:solidFill>
                  <a:schemeClr val="bg1"/>
                </a:solidFill>
                <a:effectLst/>
                <a:latin typeface="Arial Nova" panose="020B0504020202020204" pitchFamily="34" charset="0"/>
              </a:rPr>
              <a:t>Facial Recognition Auto Check-in Kiosk </a:t>
            </a:r>
            <a:r>
              <a:rPr lang="en-US" sz="1900" b="0" i="0" dirty="0">
                <a:solidFill>
                  <a:schemeClr val="bg1"/>
                </a:solidFill>
                <a:effectLst/>
                <a:latin typeface="Arial Nova" panose="020B0504020202020204" pitchFamily="34" charset="0"/>
              </a:rPr>
              <a:t>	</a:t>
            </a:r>
          </a:p>
          <a:p>
            <a:pPr marL="0" indent="0" algn="ctr">
              <a:lnSpc>
                <a:spcPct val="150000"/>
              </a:lnSpc>
              <a:buNone/>
            </a:pPr>
            <a:r>
              <a:rPr lang="en-US" sz="2600" b="1" i="0" dirty="0">
                <a:solidFill>
                  <a:schemeClr val="bg1"/>
                </a:solidFill>
                <a:effectLst/>
                <a:latin typeface="Arial Nova" panose="020B0504020202020204" pitchFamily="34" charset="0"/>
              </a:rPr>
              <a:t>Vision Tracking Systems for Surgical Tray Equipment </a:t>
            </a:r>
            <a:r>
              <a:rPr lang="en-US" sz="1900" dirty="0">
                <a:solidFill>
                  <a:schemeClr val="bg1"/>
                </a:solidFill>
                <a:latin typeface="Arial Nova" panose="020B0504020202020204" pitchFamily="34" charset="0"/>
              </a:rPr>
              <a:t>   </a:t>
            </a:r>
            <a:r>
              <a:rPr lang="en-US" sz="1900" b="0" i="0" dirty="0">
                <a:solidFill>
                  <a:schemeClr val="bg1"/>
                </a:solidFill>
                <a:effectLst/>
                <a:latin typeface="Arial Nova" panose="020B0504020202020204" pitchFamily="34" charset="0"/>
              </a:rPr>
              <a:t>The Smarter Surgical Training Device</a:t>
            </a:r>
          </a:p>
          <a:p>
            <a:pPr marL="0" indent="0" algn="ctr">
              <a:lnSpc>
                <a:spcPct val="150000"/>
              </a:lnSpc>
              <a:buNone/>
            </a:pPr>
            <a:r>
              <a:rPr lang="en-US" sz="1900" b="0" i="0" dirty="0">
                <a:solidFill>
                  <a:schemeClr val="bg1"/>
                </a:solidFill>
                <a:effectLst/>
                <a:latin typeface="Arial Nova" panose="020B0504020202020204" pitchFamily="34" charset="0"/>
              </a:rPr>
              <a:t>Robotic Palm Tree Trimmer	 </a:t>
            </a:r>
            <a:r>
              <a:rPr lang="en-US" sz="2600" b="1" i="0" dirty="0">
                <a:solidFill>
                  <a:schemeClr val="bg1"/>
                </a:solidFill>
                <a:effectLst/>
                <a:latin typeface="Arial Nova" panose="020B0504020202020204" pitchFamily="34" charset="0"/>
              </a:rPr>
              <a:t>MIT Radar   </a:t>
            </a:r>
            <a:r>
              <a:rPr lang="en-US" sz="1900" b="0" i="0" dirty="0">
                <a:solidFill>
                  <a:schemeClr val="bg1"/>
                </a:solidFill>
                <a:effectLst/>
                <a:latin typeface="Arial Nova" panose="020B0504020202020204" pitchFamily="34" charset="0"/>
              </a:rPr>
              <a:t>Atmospheric Water Generation </a:t>
            </a:r>
            <a:r>
              <a:rPr lang="en-US" sz="3000" b="1" i="0" dirty="0">
                <a:solidFill>
                  <a:schemeClr val="bg1"/>
                </a:solidFill>
                <a:effectLst/>
                <a:latin typeface="Arial Nova" panose="020B0504020202020204" pitchFamily="34" charset="0"/>
              </a:rPr>
              <a:t>Child Alertness System</a:t>
            </a:r>
          </a:p>
          <a:p>
            <a:pPr marL="0" indent="0" algn="ctr">
              <a:lnSpc>
                <a:spcPct val="150000"/>
              </a:lnSpc>
              <a:buNone/>
            </a:pPr>
            <a:r>
              <a:rPr lang="en-US" sz="1900" b="0" i="0" dirty="0">
                <a:solidFill>
                  <a:schemeClr val="bg1"/>
                </a:solidFill>
                <a:effectLst/>
                <a:latin typeface="Arial Nova" panose="020B0504020202020204" pitchFamily="34" charset="0"/>
              </a:rPr>
              <a:t> </a:t>
            </a:r>
            <a:r>
              <a:rPr lang="en-US" sz="1900" b="0" i="0" dirty="0" err="1">
                <a:solidFill>
                  <a:schemeClr val="bg1"/>
                </a:solidFill>
                <a:effectLst/>
                <a:latin typeface="Arial Nova" panose="020B0504020202020204" pitchFamily="34" charset="0"/>
              </a:rPr>
              <a:t>OiGO</a:t>
            </a:r>
            <a:r>
              <a:rPr lang="en-US" sz="1900" b="0" i="0" dirty="0">
                <a:solidFill>
                  <a:schemeClr val="bg1"/>
                </a:solidFill>
                <a:effectLst/>
                <a:latin typeface="Arial Nova" panose="020B0504020202020204" pitchFamily="34" charset="0"/>
              </a:rPr>
              <a:t> Deployment </a:t>
            </a:r>
            <a:r>
              <a:rPr lang="en-US" sz="1900" dirty="0">
                <a:solidFill>
                  <a:schemeClr val="bg1"/>
                </a:solidFill>
                <a:latin typeface="Arial Nova" panose="020B0504020202020204" pitchFamily="34" charset="0"/>
              </a:rPr>
              <a:t>   </a:t>
            </a:r>
            <a:r>
              <a:rPr lang="en-US" sz="2600" b="1" i="0" dirty="0">
                <a:solidFill>
                  <a:schemeClr val="bg1"/>
                </a:solidFill>
                <a:effectLst/>
                <a:latin typeface="Arial Nova" panose="020B0504020202020204" pitchFamily="34" charset="0"/>
              </a:rPr>
              <a:t>Distributed Mesh </a:t>
            </a:r>
            <a:r>
              <a:rPr lang="en-US" sz="2600" b="1" i="0" dirty="0" err="1">
                <a:solidFill>
                  <a:schemeClr val="bg1"/>
                </a:solidFill>
                <a:effectLst/>
                <a:latin typeface="Arial Nova" panose="020B0504020202020204" pitchFamily="34" charset="0"/>
              </a:rPr>
              <a:t>WiFi</a:t>
            </a:r>
            <a:r>
              <a:rPr lang="en-US" sz="2600" b="1" i="0" dirty="0">
                <a:solidFill>
                  <a:schemeClr val="bg1"/>
                </a:solidFill>
                <a:effectLst/>
                <a:latin typeface="Arial Nova" panose="020B0504020202020204" pitchFamily="34" charset="0"/>
              </a:rPr>
              <a:t> Networks</a:t>
            </a:r>
            <a:r>
              <a:rPr lang="en-US" sz="1900" dirty="0">
                <a:solidFill>
                  <a:schemeClr val="bg1"/>
                </a:solidFill>
                <a:latin typeface="Arial Nova" panose="020B0504020202020204" pitchFamily="34" charset="0"/>
              </a:rPr>
              <a:t>    </a:t>
            </a:r>
            <a:r>
              <a:rPr lang="en-US" sz="1200" b="0" i="0" dirty="0">
                <a:solidFill>
                  <a:schemeClr val="bg1"/>
                </a:solidFill>
                <a:effectLst/>
                <a:latin typeface="Arial Nova" panose="020B0504020202020204" pitchFamily="34" charset="0"/>
              </a:rPr>
              <a:t> </a:t>
            </a:r>
            <a:r>
              <a:rPr lang="en-US" sz="1900" b="0" i="0" dirty="0">
                <a:solidFill>
                  <a:schemeClr val="bg1"/>
                </a:solidFill>
                <a:effectLst/>
                <a:latin typeface="Arial Nova" panose="020B0504020202020204" pitchFamily="34" charset="0"/>
              </a:rPr>
              <a:t>Emergency Department Timeliness </a:t>
            </a:r>
          </a:p>
          <a:p>
            <a:pPr marL="0" indent="0">
              <a:lnSpc>
                <a:spcPct val="120000"/>
              </a:lnSpc>
              <a:buNone/>
            </a:pPr>
            <a:endParaRPr lang="en-US" sz="1200" b="0" i="0" dirty="0">
              <a:solidFill>
                <a:schemeClr val="bg1"/>
              </a:solidFill>
              <a:effectLst/>
              <a:latin typeface="Arial Nova" panose="020B0504020202020204" pitchFamily="34" charset="0"/>
            </a:endParaRPr>
          </a:p>
          <a:p>
            <a:pPr marL="0" indent="0">
              <a:lnSpc>
                <a:spcPct val="120000"/>
              </a:lnSpc>
              <a:buNone/>
            </a:pPr>
            <a:endParaRPr lang="en-US" sz="1200" b="0" i="0" dirty="0">
              <a:solidFill>
                <a:schemeClr val="bg1"/>
              </a:solidFill>
              <a:effectLst/>
              <a:latin typeface="Arial Nova" panose="020B0504020202020204" pitchFamily="34" charset="0"/>
            </a:endParaRPr>
          </a:p>
          <a:p>
            <a:pPr marL="0" indent="0">
              <a:lnSpc>
                <a:spcPct val="120000"/>
              </a:lnSpc>
              <a:buNone/>
            </a:pPr>
            <a:endParaRPr lang="en-US" sz="1200" b="0" i="0" dirty="0">
              <a:solidFill>
                <a:schemeClr val="bg1"/>
              </a:solidFill>
              <a:effectLst/>
              <a:latin typeface="Arial Nova" panose="020B0504020202020204" pitchFamily="34" charset="0"/>
            </a:endParaRPr>
          </a:p>
          <a:p>
            <a:pPr marL="0" indent="0">
              <a:lnSpc>
                <a:spcPct val="120000"/>
              </a:lnSpc>
              <a:buNone/>
            </a:pPr>
            <a:endParaRPr lang="en-US" sz="1200" b="0" i="0" dirty="0">
              <a:solidFill>
                <a:schemeClr val="bg1"/>
              </a:solidFill>
              <a:effectLst/>
              <a:latin typeface="Arial Nova" panose="020B0504020202020204" pitchFamily="34" charset="0"/>
            </a:endParaRPr>
          </a:p>
          <a:p>
            <a:pPr marL="0" indent="0">
              <a:lnSpc>
                <a:spcPct val="120000"/>
              </a:lnSpc>
              <a:buNone/>
            </a:pPr>
            <a:endParaRPr lang="en-US" sz="1200" b="0" i="0" dirty="0">
              <a:solidFill>
                <a:schemeClr val="bg1"/>
              </a:solidFill>
              <a:effectLst/>
              <a:latin typeface="Arial Nova" panose="020B0504020202020204" pitchFamily="34" charset="0"/>
            </a:endParaRPr>
          </a:p>
          <a:p>
            <a:pPr marL="0" indent="0">
              <a:lnSpc>
                <a:spcPct val="120000"/>
              </a:lnSpc>
              <a:buNone/>
            </a:pPr>
            <a:endParaRPr lang="en-US" sz="1200" b="0" i="0" dirty="0">
              <a:solidFill>
                <a:schemeClr val="bg1"/>
              </a:solidFill>
              <a:effectLst/>
              <a:latin typeface="Arial Nova" panose="020B0504020202020204" pitchFamily="34" charset="0"/>
            </a:endParaRPr>
          </a:p>
          <a:p>
            <a:pPr marL="0" indent="0">
              <a:lnSpc>
                <a:spcPct val="120000"/>
              </a:lnSpc>
              <a:buNone/>
            </a:pPr>
            <a:endParaRPr lang="en-US" sz="1200" b="0" i="0" dirty="0">
              <a:solidFill>
                <a:schemeClr val="bg1"/>
              </a:solidFill>
              <a:effectLst/>
              <a:latin typeface="Arial Nova" panose="020B0504020202020204" pitchFamily="34" charset="0"/>
            </a:endParaRPr>
          </a:p>
          <a:p>
            <a:pPr marL="0" indent="0">
              <a:lnSpc>
                <a:spcPct val="120000"/>
              </a:lnSpc>
              <a:buNone/>
            </a:pPr>
            <a:endParaRPr lang="en-US" sz="1200" b="0" i="0" dirty="0">
              <a:solidFill>
                <a:schemeClr val="bg1"/>
              </a:solidFill>
              <a:effectLst/>
              <a:latin typeface="Arial Nova" panose="020B0504020202020204" pitchFamily="34" charset="0"/>
            </a:endParaRPr>
          </a:p>
          <a:p>
            <a:pPr marL="0" indent="0">
              <a:lnSpc>
                <a:spcPct val="120000"/>
              </a:lnSpc>
              <a:buNone/>
            </a:pPr>
            <a:endParaRPr lang="en-US" sz="1200" b="0" i="0" dirty="0">
              <a:solidFill>
                <a:schemeClr val="bg1"/>
              </a:solidFill>
              <a:effectLst/>
              <a:latin typeface="Arial Nova" panose="020B0504020202020204" pitchFamily="34" charset="0"/>
            </a:endParaRPr>
          </a:p>
          <a:p>
            <a:pPr marL="0" indent="0">
              <a:lnSpc>
                <a:spcPct val="120000"/>
              </a:lnSpc>
              <a:buNone/>
            </a:pPr>
            <a:endParaRPr lang="en-US" sz="1200" b="0" i="0" dirty="0">
              <a:solidFill>
                <a:schemeClr val="bg1"/>
              </a:solidFill>
              <a:effectLst/>
              <a:latin typeface="Arial Nova" panose="020B0504020202020204" pitchFamily="34" charset="0"/>
            </a:endParaRPr>
          </a:p>
          <a:p>
            <a:pPr marL="0" indent="0">
              <a:lnSpc>
                <a:spcPct val="120000"/>
              </a:lnSpc>
              <a:buNone/>
            </a:pPr>
            <a:endParaRPr lang="en-US" sz="1200" b="0" i="0" dirty="0">
              <a:solidFill>
                <a:schemeClr val="bg1"/>
              </a:solidFill>
              <a:effectLst/>
              <a:latin typeface="Arial Nova" panose="020B0504020202020204" pitchFamily="34" charset="0"/>
            </a:endParaRPr>
          </a:p>
        </p:txBody>
      </p:sp>
    </p:spTree>
    <p:extLst>
      <p:ext uri="{BB962C8B-B14F-4D97-AF65-F5344CB8AC3E}">
        <p14:creationId xmlns:p14="http://schemas.microsoft.com/office/powerpoint/2010/main" val="368086449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0B97EC-5F60-4FB4-8C9A-B991E199C80D}"/>
              </a:ext>
            </a:extLst>
          </p:cNvPr>
          <p:cNvPicPr>
            <a:picLocks noChangeAspect="1"/>
          </p:cNvPicPr>
          <p:nvPr/>
        </p:nvPicPr>
        <p:blipFill>
          <a:blip r:embed="rId3">
            <a:extLst>
              <a:ext uri="{28A0092B-C50C-407E-A947-70E740481C1C}">
                <a14:useLocalDpi xmlns:a14="http://schemas.microsoft.com/office/drawing/2010/main" val="0"/>
              </a:ext>
            </a:extLst>
          </a:blip>
          <a:srcRect t="7960" b="7960"/>
          <a:stretch/>
        </p:blipFill>
        <p:spPr>
          <a:xfrm>
            <a:off x="0" y="0"/>
            <a:ext cx="12391505" cy="6932815"/>
          </a:xfrm>
          <a:prstGeom prst="rect">
            <a:avLst/>
          </a:prstGeom>
        </p:spPr>
      </p:pic>
      <p:sp>
        <p:nvSpPr>
          <p:cNvPr id="6" name="Rectangle 5">
            <a:extLst>
              <a:ext uri="{FF2B5EF4-FFF2-40B4-BE49-F238E27FC236}">
                <a16:creationId xmlns:a16="http://schemas.microsoft.com/office/drawing/2014/main" id="{4B53A980-2432-4BF7-AFF4-7C8D7905C1A6}"/>
              </a:ext>
            </a:extLst>
          </p:cNvPr>
          <p:cNvSpPr/>
          <p:nvPr/>
        </p:nvSpPr>
        <p:spPr>
          <a:xfrm>
            <a:off x="-65903" y="-37408"/>
            <a:ext cx="12506835" cy="6932815"/>
          </a:xfrm>
          <a:prstGeom prst="rect">
            <a:avLst/>
          </a:prstGeom>
          <a:solidFill>
            <a:srgbClr val="522D8D">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4" name="Content Placeholder 5">
            <a:extLst>
              <a:ext uri="{FF2B5EF4-FFF2-40B4-BE49-F238E27FC236}">
                <a16:creationId xmlns:a16="http://schemas.microsoft.com/office/drawing/2014/main" id="{5F8F2D3B-CCCA-489B-A8A2-78C7A8D6224F}"/>
              </a:ext>
            </a:extLst>
          </p:cNvPr>
          <p:cNvSpPr txBox="1">
            <a:spLocks/>
          </p:cNvSpPr>
          <p:nvPr/>
        </p:nvSpPr>
        <p:spPr>
          <a:xfrm>
            <a:off x="235345" y="2124521"/>
            <a:ext cx="4262009" cy="47334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The Spaceship Company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Equinix</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white"/>
                </a:solidFill>
                <a:effectLst/>
                <a:uLnTx/>
                <a:uFillTx/>
                <a:latin typeface="Arial Nova" panose="020B0504020202020204" pitchFamily="34" charset="0"/>
                <a:ea typeface="+mn-ea"/>
                <a:cs typeface="+mn-cs"/>
              </a:rPr>
              <a:t>Sparton</a:t>
            </a:r>
            <a:r>
              <a:rPr kumimoji="0" lang="en-US" sz="24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 Electronics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Cognizant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Hensel Phelps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Siemens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Honeywell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white"/>
                </a:solidFill>
                <a:effectLst/>
                <a:uLnTx/>
                <a:uFillTx/>
                <a:latin typeface="Arial Nova" panose="020B0504020202020204" pitchFamily="34" charset="0"/>
                <a:ea typeface="+mn-ea"/>
                <a:cs typeface="+mn-cs"/>
              </a:rPr>
              <a:t>Accusoft</a:t>
            </a:r>
            <a:endParaRPr kumimoji="0" lang="en-US" sz="24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Federal Communications Commission (FCC)</a:t>
            </a:r>
          </a:p>
        </p:txBody>
      </p:sp>
      <p:sp>
        <p:nvSpPr>
          <p:cNvPr id="5" name="Content Placeholder 7">
            <a:extLst>
              <a:ext uri="{FF2B5EF4-FFF2-40B4-BE49-F238E27FC236}">
                <a16:creationId xmlns:a16="http://schemas.microsoft.com/office/drawing/2014/main" id="{372E3168-84B1-49CE-9899-A79FD6BE2331}"/>
              </a:ext>
            </a:extLst>
          </p:cNvPr>
          <p:cNvSpPr txBox="1">
            <a:spLocks/>
          </p:cNvSpPr>
          <p:nvPr/>
        </p:nvSpPr>
        <p:spPr>
          <a:xfrm>
            <a:off x="8239211" y="2091356"/>
            <a:ext cx="4370587" cy="60317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SpaceX</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Price Waterhouse Coopers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Universal Studios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Citi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Northrop Grumman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BAE Systems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Lockheed Martin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Konica Minolta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Edwards Air Force Base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Booz Allen</a:t>
            </a:r>
          </a:p>
        </p:txBody>
      </p:sp>
      <p:sp>
        <p:nvSpPr>
          <p:cNvPr id="8" name="Content Placeholder 5">
            <a:extLst>
              <a:ext uri="{FF2B5EF4-FFF2-40B4-BE49-F238E27FC236}">
                <a16:creationId xmlns:a16="http://schemas.microsoft.com/office/drawing/2014/main" id="{76F4740E-38D2-37A5-CF47-2C1A0E294B3C}"/>
              </a:ext>
            </a:extLst>
          </p:cNvPr>
          <p:cNvSpPr txBox="1">
            <a:spLocks/>
          </p:cNvSpPr>
          <p:nvPr/>
        </p:nvSpPr>
        <p:spPr>
          <a:xfrm>
            <a:off x="4237278" y="2130896"/>
            <a:ext cx="4370587" cy="61238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US Dept. of Defense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Collins Aerospace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The Walt Disney Company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Deloitte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Aerotek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Amazon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NASA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Kennedy Space Center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endParaRPr>
          </a:p>
        </p:txBody>
      </p:sp>
      <p:sp>
        <p:nvSpPr>
          <p:cNvPr id="7" name="Title 1">
            <a:extLst>
              <a:ext uri="{FF2B5EF4-FFF2-40B4-BE49-F238E27FC236}">
                <a16:creationId xmlns:a16="http://schemas.microsoft.com/office/drawing/2014/main" id="{60AB8B80-CDC5-8B58-7AEB-CC09A459B659}"/>
              </a:ext>
            </a:extLst>
          </p:cNvPr>
          <p:cNvSpPr txBox="1">
            <a:spLocks/>
          </p:cNvSpPr>
          <p:nvPr/>
        </p:nvSpPr>
        <p:spPr>
          <a:xfrm>
            <a:off x="5295687" y="281399"/>
            <a:ext cx="4937937" cy="13632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9" name="Title 1">
            <a:extLst>
              <a:ext uri="{FF2B5EF4-FFF2-40B4-BE49-F238E27FC236}">
                <a16:creationId xmlns:a16="http://schemas.microsoft.com/office/drawing/2014/main" id="{3E8CE25F-0935-2CC2-5E65-23DD9E946C39}"/>
              </a:ext>
            </a:extLst>
          </p:cNvPr>
          <p:cNvSpPr txBox="1">
            <a:spLocks/>
          </p:cNvSpPr>
          <p:nvPr/>
        </p:nvSpPr>
        <p:spPr>
          <a:xfrm>
            <a:off x="66501" y="461555"/>
            <a:ext cx="11876117" cy="83297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 Nova" panose="020B0504020202020204" pitchFamily="34" charset="0"/>
                <a:ea typeface="+mj-ea"/>
                <a:cs typeface="+mj-cs"/>
              </a:rPr>
              <a:t>Business is All STEM</a:t>
            </a:r>
          </a:p>
        </p:txBody>
      </p:sp>
    </p:spTree>
    <p:extLst>
      <p:ext uri="{BB962C8B-B14F-4D97-AF65-F5344CB8AC3E}">
        <p14:creationId xmlns:p14="http://schemas.microsoft.com/office/powerpoint/2010/main" val="406214658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6C2997EE-0889-44C3-AC0D-18F26AC9AA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Image result for florida poly new arc">
            <a:extLst>
              <a:ext uri="{FF2B5EF4-FFF2-40B4-BE49-F238E27FC236}">
                <a16:creationId xmlns:a16="http://schemas.microsoft.com/office/drawing/2014/main" id="{71534C66-AF6A-4688-D673-B178AAB124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09" b="-2"/>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6" name="Picture 16" descr="https://mk0floridapolyrvphbf.kinstacdn.com/wp-content/uploads/ARC-interior-view_web-1.jpg">
            <a:extLst>
              <a:ext uri="{FF2B5EF4-FFF2-40B4-BE49-F238E27FC236}">
                <a16:creationId xmlns:a16="http://schemas.microsoft.com/office/drawing/2014/main" id="{7353B9F8-0844-622D-AE9E-4CEC541151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952" b="12834"/>
          <a:stretch/>
        </p:blipFill>
        <p:spPr bwMode="auto">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https://3o15h033zmpwracwx2i00rqx-wpengine.netdna-ssl.com/wp-content/uploads/2019/03/Building-campus-HR2.jpg">
            <a:extLst>
              <a:ext uri="{FF2B5EF4-FFF2-40B4-BE49-F238E27FC236}">
                <a16:creationId xmlns:a16="http://schemas.microsoft.com/office/drawing/2014/main" id="{BAEF110E-D3F3-313A-AB8E-C924B48B1A6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923" r="-2464"/>
          <a:stretch/>
        </p:blipFill>
        <p:spPr bwMode="auto">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21426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DD6D69-F25F-BED9-484E-683901221D96}"/>
              </a:ext>
            </a:extLst>
          </p:cNvPr>
          <p:cNvPicPr>
            <a:picLocks noChangeAspect="1"/>
          </p:cNvPicPr>
          <p:nvPr/>
        </p:nvPicPr>
        <p:blipFill rotWithShape="1">
          <a:blip r:embed="rId2"/>
          <a:srcRect l="10222" r="-1" b="-1"/>
          <a:stretch/>
        </p:blipFill>
        <p:spPr>
          <a:xfrm>
            <a:off x="20" y="10"/>
            <a:ext cx="12191980" cy="6857990"/>
          </a:xfrm>
          <a:prstGeom prst="rect">
            <a:avLst/>
          </a:prstGeom>
        </p:spPr>
      </p:pic>
      <p:sp>
        <p:nvSpPr>
          <p:cNvPr id="28" name="Rectangle 27">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A9DCB8-C0F5-EB44-3477-BD4E0A154F9F}"/>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dirty="0">
                <a:solidFill>
                  <a:srgbClr val="482E82"/>
                </a:solidFill>
                <a:latin typeface="Arial Nova" panose="020B0504020202020204" pitchFamily="34" charset="0"/>
              </a:rPr>
              <a:t>Growth to Meet Demand</a:t>
            </a:r>
          </a:p>
        </p:txBody>
      </p:sp>
      <p:cxnSp>
        <p:nvCxnSpPr>
          <p:cNvPr id="30" name="Straight Connector 29">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774904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99D60EE-A8AF-8A69-900F-F41A307DC9C0}"/>
              </a:ext>
            </a:extLst>
          </p:cNvPr>
          <p:cNvPicPr>
            <a:picLocks noGrp="1" noChangeAspect="1"/>
          </p:cNvPicPr>
          <p:nvPr>
            <p:ph idx="1"/>
          </p:nvPr>
        </p:nvPicPr>
        <p:blipFill rotWithShape="1">
          <a:blip r:embed="rId2"/>
          <a:srcRect l="3945" r="6276" b="-1"/>
          <a:stretch/>
        </p:blipFill>
        <p:spPr>
          <a:xfrm>
            <a:off x="20" y="1282"/>
            <a:ext cx="12191980" cy="6856718"/>
          </a:xfrm>
          <a:prstGeom prst="rect">
            <a:avLst/>
          </a:prstGeom>
        </p:spPr>
      </p:pic>
      <p:sp>
        <p:nvSpPr>
          <p:cNvPr id="28" name="Rectangle 27">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7CD1DD-2B73-2CCC-61B6-55601B580F91}"/>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dirty="0">
                <a:solidFill>
                  <a:srgbClr val="482E82"/>
                </a:solidFill>
                <a:latin typeface="Arial Nova" panose="020B0504020202020204" pitchFamily="34" charset="0"/>
                <a:ea typeface="+mj-ea"/>
                <a:cs typeface="+mj-cs"/>
              </a:rPr>
              <a:t>Global Partnerships</a:t>
            </a:r>
          </a:p>
        </p:txBody>
      </p:sp>
      <p:cxnSp>
        <p:nvCxnSpPr>
          <p:cNvPr id="30" name="Straight Connector 29">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384831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7">
            <a:extLst>
              <a:ext uri="{FF2B5EF4-FFF2-40B4-BE49-F238E27FC236}">
                <a16:creationId xmlns:a16="http://schemas.microsoft.com/office/drawing/2014/main" id="{0FCAEFB6-2B8F-E3C8-C7F1-F1F225054583}"/>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70184343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41086-BA09-47C6-8DB3-E4219E6C793B}"/>
              </a:ext>
            </a:extLst>
          </p:cNvPr>
          <p:cNvSpPr>
            <a:spLocks noGrp="1"/>
          </p:cNvSpPr>
          <p:nvPr>
            <p:ph type="ctrTitle"/>
          </p:nvPr>
        </p:nvSpPr>
        <p:spPr>
          <a:xfrm>
            <a:off x="694111" y="909637"/>
            <a:ext cx="5933795" cy="2996538"/>
          </a:xfrm>
        </p:spPr>
        <p:txBody>
          <a:bodyPr vert="horz" lIns="91440" tIns="45720" rIns="91440" bIns="45720" rtlCol="0" anchor="t">
            <a:normAutofit/>
          </a:bodyPr>
          <a:lstStyle/>
          <a:p>
            <a:r>
              <a:rPr lang="en-US" sz="4000" dirty="0">
                <a:ea typeface="+mj-lt"/>
                <a:cs typeface="+mj-lt"/>
              </a:rPr>
              <a:t>Michelle Powell</a:t>
            </a:r>
            <a:r>
              <a:rPr lang="en-US" sz="2000" dirty="0">
                <a:ea typeface="+mj-lt"/>
                <a:cs typeface="+mj-lt"/>
              </a:rPr>
              <a:t/>
            </a:r>
            <a:br>
              <a:rPr lang="en-US" sz="2000" dirty="0">
                <a:ea typeface="+mj-lt"/>
                <a:cs typeface="+mj-lt"/>
              </a:rPr>
            </a:br>
            <a:r>
              <a:rPr lang="en-US" sz="3600" dirty="0">
                <a:solidFill>
                  <a:srgbClr val="7030A0"/>
                </a:solidFill>
                <a:ea typeface="+mj-lt"/>
                <a:cs typeface="+mj-lt"/>
              </a:rPr>
              <a:t>Director of Admissions</a:t>
            </a:r>
            <a:r>
              <a:rPr lang="en-US" sz="2000" dirty="0">
                <a:ea typeface="+mj-lt"/>
                <a:cs typeface="+mj-lt"/>
              </a:rPr>
              <a:t/>
            </a:r>
            <a:br>
              <a:rPr lang="en-US" sz="2000" dirty="0">
                <a:ea typeface="+mj-lt"/>
                <a:cs typeface="+mj-lt"/>
              </a:rPr>
            </a:br>
            <a:r>
              <a:rPr lang="en-US" sz="2000" dirty="0">
                <a:ea typeface="+mj-lt"/>
                <a:cs typeface="+mj-lt"/>
              </a:rPr>
              <a:t>E: mpowell@floridapoly.edu</a:t>
            </a:r>
            <a:br>
              <a:rPr lang="en-US" sz="2000" dirty="0">
                <a:ea typeface="+mj-lt"/>
                <a:cs typeface="+mj-lt"/>
              </a:rPr>
            </a:br>
            <a:r>
              <a:rPr lang="en-US" sz="2000" dirty="0">
                <a:ea typeface="+mj-lt"/>
                <a:cs typeface="+mj-lt"/>
              </a:rPr>
              <a:t>P: 863-874-8634</a:t>
            </a:r>
            <a:br>
              <a:rPr lang="en-US" sz="2000" dirty="0">
                <a:ea typeface="+mj-lt"/>
                <a:cs typeface="+mj-lt"/>
              </a:rPr>
            </a:br>
            <a:endParaRPr lang="en-US" dirty="0"/>
          </a:p>
        </p:txBody>
      </p:sp>
      <p:sp>
        <p:nvSpPr>
          <p:cNvPr id="3" name="Subtitle 2">
            <a:extLst>
              <a:ext uri="{FF2B5EF4-FFF2-40B4-BE49-F238E27FC236}">
                <a16:creationId xmlns:a16="http://schemas.microsoft.com/office/drawing/2014/main" id="{C2E00F85-CFB9-44DA-99B6-2D99E319DAFF}"/>
              </a:ext>
            </a:extLst>
          </p:cNvPr>
          <p:cNvSpPr>
            <a:spLocks noGrp="1"/>
          </p:cNvSpPr>
          <p:nvPr>
            <p:ph type="subTitle" idx="1"/>
          </p:nvPr>
        </p:nvSpPr>
        <p:spPr>
          <a:xfrm>
            <a:off x="751775" y="2507158"/>
            <a:ext cx="8985349" cy="3956444"/>
          </a:xfrm>
        </p:spPr>
        <p:txBody>
          <a:bodyPr vert="horz" lIns="91440" tIns="45720" rIns="91440" bIns="45720" rtlCol="0">
            <a:normAutofit/>
          </a:bodyPr>
          <a:lstStyle/>
          <a:p>
            <a:pPr>
              <a:lnSpc>
                <a:spcPct val="110000"/>
              </a:lnSpc>
            </a:pPr>
            <a:r>
              <a:rPr lang="en-US" dirty="0">
                <a:latin typeface="+mj-lt"/>
              </a:rPr>
              <a:t>M.S., Engineering, Florida Polytechnic University</a:t>
            </a:r>
          </a:p>
          <a:p>
            <a:pPr>
              <a:lnSpc>
                <a:spcPct val="110000"/>
              </a:lnSpc>
            </a:pPr>
            <a:r>
              <a:rPr lang="en-US" dirty="0">
                <a:latin typeface="+mj-lt"/>
              </a:rPr>
              <a:t>B.A., Mathematics, McKendree University</a:t>
            </a:r>
          </a:p>
          <a:p>
            <a:pPr>
              <a:lnSpc>
                <a:spcPct val="110000"/>
              </a:lnSpc>
            </a:pPr>
            <a:endParaRPr lang="en-US" dirty="0">
              <a:latin typeface="+mj-lt"/>
            </a:endParaRPr>
          </a:p>
          <a:p>
            <a:pPr>
              <a:lnSpc>
                <a:spcPct val="110000"/>
              </a:lnSpc>
            </a:pPr>
            <a:r>
              <a:rPr lang="en-US" dirty="0">
                <a:latin typeface="+mj-lt"/>
              </a:rPr>
              <a:t>Fun Fact: Pi Day is my favorite day of the year… and my wedding anniversary</a:t>
            </a:r>
          </a:p>
          <a:p>
            <a:pPr>
              <a:lnSpc>
                <a:spcPct val="110000"/>
              </a:lnSpc>
            </a:pPr>
            <a:endParaRPr lang="en-US" dirty="0">
              <a:latin typeface="+mj-lt"/>
            </a:endParaRPr>
          </a:p>
        </p:txBody>
      </p:sp>
      <p:pic>
        <p:nvPicPr>
          <p:cNvPr id="6" name="Picture 5">
            <a:extLst>
              <a:ext uri="{FF2B5EF4-FFF2-40B4-BE49-F238E27FC236}">
                <a16:creationId xmlns:a16="http://schemas.microsoft.com/office/drawing/2014/main" id="{3A0AE9BF-3B7D-4E28-9408-3A09C13ECD3C}"/>
              </a:ext>
            </a:extLst>
          </p:cNvPr>
          <p:cNvPicPr>
            <a:picLocks noChangeAspect="1"/>
          </p:cNvPicPr>
          <p:nvPr/>
        </p:nvPicPr>
        <p:blipFill rotWithShape="1">
          <a:blip r:embed="rId2">
            <a:extLst>
              <a:ext uri="{28A0092B-C50C-407E-A947-70E740481C1C}">
                <a14:useLocalDpi xmlns:a14="http://schemas.microsoft.com/office/drawing/2010/main" val="0"/>
              </a:ext>
            </a:extLst>
          </a:blip>
          <a:srcRect l="16411" t="-221" r="15603" b="-130"/>
          <a:stretch/>
        </p:blipFill>
        <p:spPr>
          <a:xfrm>
            <a:off x="7600950" y="1549579"/>
            <a:ext cx="3807638" cy="3746855"/>
          </a:xfrm>
          <a:prstGeom prst="rect">
            <a:avLst/>
          </a:prstGeom>
        </p:spPr>
      </p:pic>
    </p:spTree>
    <p:extLst>
      <p:ext uri="{BB962C8B-B14F-4D97-AF65-F5344CB8AC3E}">
        <p14:creationId xmlns:p14="http://schemas.microsoft.com/office/powerpoint/2010/main" val="175859661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F3BD5A-8E3A-4F76-A77A-C3DAEC572700}"/>
              </a:ext>
            </a:extLst>
          </p:cNvPr>
          <p:cNvSpPr/>
          <p:nvPr/>
        </p:nvSpPr>
        <p:spPr>
          <a:xfrm>
            <a:off x="223844" y="258676"/>
            <a:ext cx="3846181" cy="2677655"/>
          </a:xfrm>
          <a:prstGeom prst="rect">
            <a:avLst/>
          </a:prstGeom>
          <a:solidFill>
            <a:srgbClr val="482E82">
              <a:alpha val="55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22" name="Rectangle 21">
            <a:extLst>
              <a:ext uri="{FF2B5EF4-FFF2-40B4-BE49-F238E27FC236}">
                <a16:creationId xmlns:a16="http://schemas.microsoft.com/office/drawing/2014/main" id="{E3554F51-C817-43C4-9690-300ED3F57C1D}"/>
              </a:ext>
            </a:extLst>
          </p:cNvPr>
          <p:cNvSpPr/>
          <p:nvPr/>
        </p:nvSpPr>
        <p:spPr>
          <a:xfrm>
            <a:off x="4299232" y="258676"/>
            <a:ext cx="7645489" cy="2677655"/>
          </a:xfrm>
          <a:prstGeom prst="rect">
            <a:avLst/>
          </a:prstGeom>
          <a:solidFill>
            <a:srgbClr val="482E82">
              <a:alpha val="55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4" name="TextBox 3">
            <a:extLst>
              <a:ext uri="{FF2B5EF4-FFF2-40B4-BE49-F238E27FC236}">
                <a16:creationId xmlns:a16="http://schemas.microsoft.com/office/drawing/2014/main" id="{35C27653-A281-4A3C-9D83-9567B3EABFB9}"/>
              </a:ext>
            </a:extLst>
          </p:cNvPr>
          <p:cNvSpPr txBox="1"/>
          <p:nvPr/>
        </p:nvSpPr>
        <p:spPr>
          <a:xfrm>
            <a:off x="694870" y="258676"/>
            <a:ext cx="3181897"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solidFill>
                  <a:srgbClr val="FFC000"/>
                </a:solidFill>
                <a:effectLst/>
                <a:uLnTx/>
                <a:uFillTx/>
                <a:latin typeface="Arial Nova" panose="020B0504020202020204" pitchFamily="34" charset="0"/>
                <a:ea typeface="+mn-ea"/>
                <a:cs typeface="+mn-cs"/>
              </a:rPr>
              <a:t>Nov. 1</a:t>
            </a:r>
            <a:r>
              <a:rPr kumimoji="0" lang="en-US" sz="6600" b="0" i="0" u="none" strike="noStrike" kern="1200" cap="none" spc="0" normalizeH="0" baseline="30000" noProof="0" dirty="0">
                <a:solidFill>
                  <a:srgbClr val="FFC000"/>
                </a:solidFill>
                <a:effectLst/>
                <a:uLnTx/>
                <a:uFillTx/>
                <a:latin typeface="Arial Nova" panose="020B0504020202020204" pitchFamily="34" charset="0"/>
                <a:ea typeface="+mn-ea"/>
                <a:cs typeface="+mn-cs"/>
              </a:rPr>
              <a:t>st</a:t>
            </a:r>
            <a:r>
              <a:rPr kumimoji="0" lang="en-US" sz="6600" b="0" i="0" u="none" strike="noStrike" kern="1200" cap="none" spc="0" normalizeH="0" baseline="0" noProof="0" dirty="0">
                <a:solidFill>
                  <a:srgbClr val="FFC000"/>
                </a:solidFill>
                <a:effectLst/>
                <a:uLnTx/>
                <a:uFillTx/>
                <a:latin typeface="Arial Nova" panose="020B0504020202020204" pitchFamily="34" charset="0"/>
                <a:ea typeface="+mn-ea"/>
                <a:cs typeface="+mn-cs"/>
              </a:rPr>
              <a:t> </a:t>
            </a:r>
          </a:p>
        </p:txBody>
      </p:sp>
      <p:sp>
        <p:nvSpPr>
          <p:cNvPr id="9" name="TextBox 8">
            <a:extLst>
              <a:ext uri="{FF2B5EF4-FFF2-40B4-BE49-F238E27FC236}">
                <a16:creationId xmlns:a16="http://schemas.microsoft.com/office/drawing/2014/main" id="{F4AF7958-406C-4BA4-858C-D0A714109664}"/>
              </a:ext>
            </a:extLst>
          </p:cNvPr>
          <p:cNvSpPr txBox="1"/>
          <p:nvPr/>
        </p:nvSpPr>
        <p:spPr>
          <a:xfrm>
            <a:off x="4258083" y="258676"/>
            <a:ext cx="764548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solidFill>
                  <a:srgbClr val="FFC000"/>
                </a:solidFill>
                <a:effectLst/>
                <a:uLnTx/>
                <a:uFillTx/>
                <a:latin typeface="Arial Nova" panose="020B0504020202020204" pitchFamily="34" charset="0"/>
                <a:ea typeface="+mn-ea"/>
                <a:cs typeface="+mn-cs"/>
              </a:rPr>
              <a:t>Alexander </a:t>
            </a:r>
            <a:r>
              <a:rPr lang="en-US" sz="6600" dirty="0">
                <a:solidFill>
                  <a:srgbClr val="FFC000"/>
                </a:solidFill>
                <a:latin typeface="Arial Nova" panose="020B0504020202020204" pitchFamily="34" charset="0"/>
              </a:rPr>
              <a:t>Sc</a:t>
            </a:r>
            <a:r>
              <a:rPr kumimoji="0" lang="en-US" sz="6600" b="0" i="0" u="none" strike="noStrike" kern="1200" cap="none" spc="0" normalizeH="0" baseline="0" noProof="0" dirty="0" err="1">
                <a:solidFill>
                  <a:srgbClr val="FFC000"/>
                </a:solidFill>
                <a:effectLst/>
                <a:uLnTx/>
                <a:uFillTx/>
                <a:latin typeface="Arial Nova" panose="020B0504020202020204" pitchFamily="34" charset="0"/>
                <a:ea typeface="+mn-ea"/>
                <a:cs typeface="+mn-cs"/>
              </a:rPr>
              <a:t>holars</a:t>
            </a:r>
            <a:endParaRPr kumimoji="0" lang="en-US" sz="6600" b="0" i="0" u="none" strike="noStrike" kern="1200" cap="none" spc="0" normalizeH="0" baseline="0" noProof="0" dirty="0">
              <a:solidFill>
                <a:srgbClr val="FFC000"/>
              </a:solidFill>
              <a:effectLst/>
              <a:uLnTx/>
              <a:uFillTx/>
              <a:latin typeface="Arial Nova" panose="020B0504020202020204" pitchFamily="34" charset="0"/>
              <a:ea typeface="+mn-ea"/>
              <a:cs typeface="+mn-cs"/>
            </a:endParaRPr>
          </a:p>
        </p:txBody>
      </p:sp>
      <p:sp>
        <p:nvSpPr>
          <p:cNvPr id="12" name="TextBox 11">
            <a:extLst>
              <a:ext uri="{FF2B5EF4-FFF2-40B4-BE49-F238E27FC236}">
                <a16:creationId xmlns:a16="http://schemas.microsoft.com/office/drawing/2014/main" id="{356F7506-503E-4057-A92F-B21944E5E4EC}"/>
              </a:ext>
            </a:extLst>
          </p:cNvPr>
          <p:cNvSpPr txBox="1"/>
          <p:nvPr/>
        </p:nvSpPr>
        <p:spPr>
          <a:xfrm>
            <a:off x="305584" y="1347131"/>
            <a:ext cx="3651286" cy="156966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6350">
                  <a:solidFill>
                    <a:prstClr val="white"/>
                  </a:solidFill>
                </a:ln>
                <a:solidFill>
                  <a:prstClr val="white"/>
                </a:solidFill>
                <a:effectLst/>
                <a:uLnTx/>
                <a:uFillTx/>
                <a:latin typeface="Arial Nova" panose="020B0504020202020204" pitchFamily="34" charset="0"/>
                <a:ea typeface="+mn-ea"/>
                <a:cs typeface="Adobe Devanagari" panose="02040503050201020203" pitchFamily="18" charset="0"/>
              </a:rPr>
              <a:t>Priority Application and Scholarship Deadline</a:t>
            </a:r>
          </a:p>
        </p:txBody>
      </p:sp>
      <p:sp>
        <p:nvSpPr>
          <p:cNvPr id="16" name="TextBox 15">
            <a:extLst>
              <a:ext uri="{FF2B5EF4-FFF2-40B4-BE49-F238E27FC236}">
                <a16:creationId xmlns:a16="http://schemas.microsoft.com/office/drawing/2014/main" id="{57ABDE70-BC68-4F13-95CF-352E86B713FC}"/>
              </a:ext>
            </a:extLst>
          </p:cNvPr>
          <p:cNvSpPr txBox="1"/>
          <p:nvPr/>
        </p:nvSpPr>
        <p:spPr>
          <a:xfrm>
            <a:off x="4530007" y="1347131"/>
            <a:ext cx="710164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6350">
                  <a:solidFill>
                    <a:prstClr val="white"/>
                  </a:solidFill>
                </a:ln>
                <a:solidFill>
                  <a:prstClr val="white"/>
                </a:solidFill>
                <a:effectLst/>
                <a:uLnTx/>
                <a:uFillTx/>
                <a:latin typeface="Arial Nova" panose="020B0504020202020204" pitchFamily="34" charset="0"/>
                <a:ea typeface="+mn-ea"/>
                <a:cs typeface="+mn-cs"/>
              </a:rPr>
              <a:t>Selective Merit-Based </a:t>
            </a:r>
            <a:r>
              <a:rPr lang="en-US" sz="3200" dirty="0">
                <a:ln w="6350">
                  <a:solidFill>
                    <a:prstClr val="white"/>
                  </a:solidFill>
                </a:ln>
                <a:solidFill>
                  <a:prstClr val="white"/>
                </a:solidFill>
                <a:latin typeface="Arial Nova" panose="020B0504020202020204" pitchFamily="34" charset="0"/>
              </a:rPr>
              <a:t>Program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ln w="6350">
                  <a:solidFill>
                    <a:prstClr val="white"/>
                  </a:solidFill>
                </a:ln>
                <a:solidFill>
                  <a:prstClr val="white"/>
                </a:solidFill>
                <a:latin typeface="Arial Nova" panose="020B0504020202020204" pitchFamily="34" charset="0"/>
              </a:rPr>
              <a:t>$40,000 Scholarship</a:t>
            </a:r>
          </a:p>
          <a:p>
            <a:pPr algn="ctr">
              <a:defRPr/>
            </a:pPr>
            <a:r>
              <a:rPr kumimoji="0" lang="en-US" sz="3200" b="0" i="0" u="none" strike="noStrike" kern="1200" cap="none" spc="0" normalizeH="0" baseline="0" noProof="0" dirty="0">
                <a:ln w="6350">
                  <a:solidFill>
                    <a:prstClr val="white"/>
                  </a:solidFill>
                </a:ln>
                <a:solidFill>
                  <a:prstClr val="white"/>
                </a:solidFill>
                <a:effectLst/>
                <a:uLnTx/>
                <a:uFillTx/>
                <a:latin typeface="Arial Nova" panose="020B0504020202020204" pitchFamily="34" charset="0"/>
                <a:ea typeface="+mn-ea"/>
                <a:cs typeface="+mn-cs"/>
              </a:rPr>
              <a:t>Average SAT: 1515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6350">
                <a:solidFill>
                  <a:prstClr val="white"/>
                </a:solidFill>
              </a:ln>
              <a:solidFill>
                <a:prstClr val="white"/>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89066213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BC4FD-0E04-481D-81AB-FC736E053DBB}"/>
              </a:ext>
            </a:extLst>
          </p:cNvPr>
          <p:cNvSpPr>
            <a:spLocks noGrp="1"/>
          </p:cNvSpPr>
          <p:nvPr>
            <p:ph type="title"/>
          </p:nvPr>
        </p:nvSpPr>
        <p:spPr>
          <a:xfrm>
            <a:off x="2659529" y="2085788"/>
            <a:ext cx="6884895" cy="1496649"/>
          </a:xfrm>
        </p:spPr>
        <p:txBody>
          <a:bodyPr vert="horz" lIns="91440" tIns="45720" rIns="91440" bIns="45720" rtlCol="0" anchor="b">
            <a:normAutofit/>
          </a:bodyPr>
          <a:lstStyle/>
          <a:p>
            <a:pPr algn="ctr"/>
            <a:endParaRPr lang="en-US" sz="3200" kern="1200">
              <a:solidFill>
                <a:schemeClr val="tx1">
                  <a:lumMod val="65000"/>
                  <a:lumOff val="35000"/>
                </a:schemeClr>
              </a:solidFill>
              <a:latin typeface="+mj-lt"/>
              <a:ea typeface="+mj-ea"/>
              <a:cs typeface="+mj-cs"/>
            </a:endParaRPr>
          </a:p>
        </p:txBody>
      </p:sp>
      <p:pic>
        <p:nvPicPr>
          <p:cNvPr id="4" name="Picture 4">
            <a:extLst>
              <a:ext uri="{FF2B5EF4-FFF2-40B4-BE49-F238E27FC236}">
                <a16:creationId xmlns:a16="http://schemas.microsoft.com/office/drawing/2014/main" id="{75BB0FA5-5BEF-4AE0-87BC-A5A9E335BBC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saturation sat="200000"/>
                    </a14:imgEffect>
                  </a14:imgLayer>
                </a14:imgProps>
              </a:ext>
              <a:ext uri="{28A0092B-C50C-407E-A947-70E740481C1C}">
                <a14:useLocalDpi xmlns:a14="http://schemas.microsoft.com/office/drawing/2010/main" val="0"/>
              </a:ext>
            </a:extLst>
          </a:blip>
          <a:srcRect/>
          <a:stretch/>
        </p:blipFill>
        <p:spPr>
          <a:xfrm>
            <a:off x="-840550" y="-31099"/>
            <a:ext cx="13269162" cy="7463903"/>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492297A9-0396-4B75-A8A1-4D83163261A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15" b="99909" l="97" r="99421">
                        <a14:foregroundMark x1="13707" y1="2013" x2="12934" y2="44739"/>
                        <a14:foregroundMark x1="7722" y1="43733" x2="10714" y2="44373"/>
                        <a14:foregroundMark x1="4454" y1="47677" x2="2768" y2="52886"/>
                        <a14:foregroundMark x1="74131" y1="1006" x2="87645" y2="13266"/>
                        <a14:foregroundMark x1="87645" y1="13266" x2="88707" y2="43092"/>
                        <a14:foregroundMark x1="88707" y1="65416" x2="88320" y2="87466"/>
                        <a14:foregroundMark x1="12162" y1="66057" x2="12034" y2="69078"/>
                        <a14:foregroundMark x1="13755" y1="85996" x2="19107" y2="89709"/>
                        <a14:foregroundMark x1="23069" y1="40714" x2="20849" y2="57731"/>
                        <a14:foregroundMark x1="20849" y1="57731" x2="35714" y2="47210"/>
                        <a14:foregroundMark x1="35714" y1="47210" x2="66023" y2="48216"/>
                        <a14:foregroundMark x1="66023" y1="48216" x2="84266" y2="39341"/>
                        <a14:foregroundMark x1="84266" y1="39341" x2="74807" y2="54529"/>
                        <a14:foregroundMark x1="74807" y1="54529" x2="70656" y2="37145"/>
                        <a14:foregroundMark x1="70656" y1="37145" x2="63610" y2="51235"/>
                        <a14:foregroundMark x1="66602" y1="30558" x2="71815" y2="35133"/>
                        <a14:foregroundMark x1="17857" y1="58829" x2="18340" y2="40531"/>
                        <a14:foregroundMark x1="18340" y1="40531" x2="15637" y2="61574"/>
                        <a14:foregroundMark x1="15637" y1="61574" x2="38803" y2="54071"/>
                        <a14:foregroundMark x1="38803" y1="54071" x2="59363" y2="56633"/>
                        <a14:foregroundMark x1="59363" y1="56633" x2="79633" y2="52425"/>
                        <a14:foregroundMark x1="79633" y1="52425" x2="80502" y2="60842"/>
                        <a14:foregroundMark x1="63610" y1="28637" x2="61004" y2="28637"/>
                        <a14:foregroundMark x1="61680" y1="33852" x2="61680" y2="33852"/>
                        <a14:foregroundMark x1="61680" y1="29918" x2="61390" y2="31199"/>
                        <a14:foregroundMark x1="8108" y1="60110" x2="29537" y2="62489"/>
                        <a14:foregroundMark x1="29537" y1="62489" x2="56853" y2="61848"/>
                        <a14:foregroundMark x1="56853" y1="61848" x2="75386" y2="63403"/>
                        <a14:foregroundMark x1="75386" y1="63403" x2="16313" y2="59469"/>
                        <a14:foregroundMark x1="48552" y1="66697" x2="55695" y2="71363"/>
                        <a14:foregroundMark x1="92857" y1="47667" x2="99421" y2="64318"/>
                        <a14:foregroundMark x1="82336" y1="36139" x2="86390" y2="18939"/>
                        <a14:foregroundMark x1="86390" y1="18939" x2="80212" y2="36139"/>
                        <a14:foregroundMark x1="80212" y1="36139" x2="56950" y2="44373"/>
                        <a14:foregroundMark x1="56950" y1="44373" x2="45174" y2="56542"/>
                        <a14:foregroundMark x1="62838" y1="33211" x2="65058" y2="40439"/>
                        <a14:foregroundMark x1="65058" y1="37145" x2="65058" y2="37145"/>
                        <a14:foregroundMark x1="64768" y1="37511" x2="64768" y2="37511"/>
                        <a14:foregroundMark x1="29440" y1="63403" x2="26448" y2="69350"/>
                        <a14:foregroundMark x1="16313" y1="56816" x2="19208" y2="73468"/>
                        <a14:foregroundMark x1="19208" y1="73468" x2="15541" y2="64776"/>
                        <a14:foregroundMark x1="53089" y1="51235" x2="59846" y2="53248"/>
                        <a14:foregroundMark x1="23842" y1="47667" x2="23456" y2="56542"/>
                        <a14:foregroundMark x1="12136" y1="66099" x2="12136" y2="76312"/>
                        <a14:backgroundMark x1="4730" y1="46020" x2="5405" y2="44373"/>
                        <a14:backgroundMark x1="3185" y1="47301" x2="6178" y2="43092"/>
                        <a14:backgroundMark x1="6178" y1="43733" x2="5019" y2="46661"/>
                        <a14:backgroundMark x1="21911" y1="93047" x2="47490" y2="99909"/>
                        <a14:backgroundMark x1="971" y1="57163" x2="971" y2="57163"/>
                        <a14:backgroundMark x1="162" y1="63830" x2="162" y2="49929"/>
                        <a14:backgroundMark x1="162" y1="60426" x2="1618" y2="61135"/>
                        <a14:backgroundMark x1="4369" y1="44113" x2="4693" y2="47660"/>
                        <a14:backgroundMark x1="2427" y1="57163" x2="485" y2="59858"/>
                        <a14:backgroundMark x1="485" y1="56879" x2="2427" y2="56879"/>
                        <a14:backgroundMark x1="1618" y1="55887" x2="1618" y2="55887"/>
                        <a14:backgroundMark x1="2427" y1="56596" x2="2751" y2="56879"/>
                        <a14:backgroundMark x1="2104" y1="56170" x2="1294" y2="53901"/>
                        <a14:backgroundMark x1="11003" y1="76312" x2="11003" y2="86383"/>
                        <a14:backgroundMark x1="11003" y1="86383" x2="11003" y2="86383"/>
                        <a14:backgroundMark x1="17476" y1="91348" x2="24272" y2="94043"/>
                        <a14:backgroundMark x1="971" y1="53617" x2="2427" y2="56170"/>
                        <a14:backgroundMark x1="971" y1="59149" x2="162" y2="60426"/>
                        <a14:backgroundMark x1="99191" y1="66667" x2="99191" y2="66667"/>
                        <a14:backgroundMark x1="97411" y1="66667" x2="98867" y2="66667"/>
                      </a14:backgroundRemoval>
                    </a14:imgEffect>
                  </a14:imgLayer>
                </a14:imgProps>
              </a:ext>
              <a:ext uri="{28A0092B-C50C-407E-A947-70E740481C1C}">
                <a14:useLocalDpi xmlns:a14="http://schemas.microsoft.com/office/drawing/2010/main" val="0"/>
              </a:ext>
            </a:extLst>
          </a:blip>
          <a:stretch>
            <a:fillRect/>
          </a:stretch>
        </p:blipFill>
        <p:spPr>
          <a:xfrm>
            <a:off x="374396" y="1529398"/>
            <a:ext cx="2565140" cy="2928486"/>
          </a:xfrm>
          <a:prstGeom prst="rect">
            <a:avLst/>
          </a:prstGeom>
          <a:effectLst>
            <a:outerShdw blurRad="50800" dist="50800" dir="2400000" algn="ctr" rotWithShape="0">
              <a:schemeClr val="tx1"/>
            </a:outerShdw>
          </a:effectLst>
        </p:spPr>
      </p:pic>
      <p:sp>
        <p:nvSpPr>
          <p:cNvPr id="13" name="TextBox 12">
            <a:extLst>
              <a:ext uri="{FF2B5EF4-FFF2-40B4-BE49-F238E27FC236}">
                <a16:creationId xmlns:a16="http://schemas.microsoft.com/office/drawing/2014/main" id="{213E927C-01CD-4DAA-A8A3-EA5CDAE72D8F}"/>
              </a:ext>
            </a:extLst>
          </p:cNvPr>
          <p:cNvSpPr txBox="1"/>
          <p:nvPr/>
        </p:nvSpPr>
        <p:spPr>
          <a:xfrm>
            <a:off x="2523751" y="792363"/>
            <a:ext cx="7008720" cy="5816977"/>
          </a:xfrm>
          <a:prstGeom prst="rect">
            <a:avLst/>
          </a:prstGeom>
          <a:noFill/>
          <a:ln>
            <a:noFill/>
          </a:ln>
          <a:effectLst/>
        </p:spPr>
        <p:txBody>
          <a:bodyPr wrap="square" rtlCol="0">
            <a:spAutoFit/>
          </a:bodyPr>
          <a:lstStyle/>
          <a:p>
            <a:pPr algn="ctr"/>
            <a:r>
              <a:rPr lang="en-US" sz="8800" dirty="0">
                <a:solidFill>
                  <a:schemeClr val="bg1"/>
                </a:solidFill>
                <a:effectLst>
                  <a:outerShdw blurRad="50800" dist="38100" dir="2700000" algn="tl" rotWithShape="0">
                    <a:schemeClr val="tx1"/>
                  </a:outerShdw>
                </a:effectLst>
                <a:latin typeface="Arial Nova" panose="020B0504020202020204" pitchFamily="34" charset="0"/>
              </a:rPr>
              <a:t>Florida Poly</a:t>
            </a:r>
          </a:p>
          <a:p>
            <a:pPr algn="ctr"/>
            <a:r>
              <a:rPr lang="en-US" sz="8800" b="1" dirty="0">
                <a:solidFill>
                  <a:schemeClr val="bg1"/>
                </a:solidFill>
                <a:effectLst>
                  <a:outerShdw blurRad="50800" dist="38100" dir="2700000" algn="tl" rotWithShape="0">
                    <a:schemeClr val="tx1"/>
                  </a:outerShdw>
                </a:effectLst>
                <a:latin typeface="Arial Nova" panose="020B0504020202020204" pitchFamily="34" charset="0"/>
              </a:rPr>
              <a:t>RANKED #1</a:t>
            </a:r>
          </a:p>
          <a:p>
            <a:pPr algn="ctr"/>
            <a:r>
              <a:rPr lang="en-US" sz="5400" dirty="0">
                <a:solidFill>
                  <a:schemeClr val="bg1"/>
                </a:solidFill>
                <a:effectLst>
                  <a:outerShdw blurRad="50800" dist="38100" dir="2700000" algn="tl" rotWithShape="0">
                    <a:schemeClr val="tx1"/>
                  </a:outerShdw>
                </a:effectLst>
                <a:latin typeface="Arial Nova" panose="020B0504020202020204" pitchFamily="34" charset="0"/>
              </a:rPr>
              <a:t>PUBLIC COLLEGE </a:t>
            </a:r>
          </a:p>
          <a:p>
            <a:pPr algn="ctr"/>
            <a:r>
              <a:rPr lang="en-US" sz="5400" dirty="0">
                <a:solidFill>
                  <a:schemeClr val="bg1"/>
                </a:solidFill>
                <a:effectLst>
                  <a:outerShdw blurRad="50800" dist="38100" dir="2700000" algn="tl" rotWithShape="0">
                    <a:schemeClr val="tx1"/>
                  </a:outerShdw>
                </a:effectLst>
                <a:latin typeface="Arial Nova" panose="020B0504020202020204" pitchFamily="34" charset="0"/>
              </a:rPr>
              <a:t>IN THE SOUTH</a:t>
            </a:r>
          </a:p>
          <a:p>
            <a:pPr algn="ctr"/>
            <a:endParaRPr lang="en-US" sz="4400" dirty="0">
              <a:solidFill>
                <a:schemeClr val="bg1"/>
              </a:solidFill>
              <a:effectLst>
                <a:outerShdw blurRad="50800" dist="38100" dir="2700000" algn="tl" rotWithShape="0">
                  <a:srgbClr val="7030A0"/>
                </a:outerShdw>
              </a:effectLst>
              <a:latin typeface="Arial Nova" panose="020B0504020202020204" pitchFamily="34" charset="0"/>
            </a:endParaRPr>
          </a:p>
          <a:p>
            <a:pPr algn="ctr"/>
            <a:endParaRPr lang="en-US" sz="4400" dirty="0">
              <a:solidFill>
                <a:schemeClr val="bg1"/>
              </a:solidFill>
              <a:effectLst>
                <a:outerShdw dist="2540000" dir="6600000" sx="199000" sy="199000" algn="ctr" rotWithShape="0">
                  <a:schemeClr val="tx1">
                    <a:alpha val="43000"/>
                  </a:schemeClr>
                </a:outerShdw>
              </a:effectLst>
              <a:latin typeface="Arial Nova" panose="020B0504020202020204" pitchFamily="34" charset="0"/>
            </a:endParaRPr>
          </a:p>
        </p:txBody>
      </p:sp>
    </p:spTree>
    <p:extLst>
      <p:ext uri="{BB962C8B-B14F-4D97-AF65-F5344CB8AC3E}">
        <p14:creationId xmlns:p14="http://schemas.microsoft.com/office/powerpoint/2010/main" val="144219188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44C8E34F-5A66-DA1F-19F7-269824E97501}"/>
              </a:ext>
            </a:extLst>
          </p:cNvPr>
          <p:cNvSpPr/>
          <p:nvPr/>
        </p:nvSpPr>
        <p:spPr>
          <a:xfrm rot="5400000">
            <a:off x="5153164" y="595994"/>
            <a:ext cx="8411659" cy="5666012"/>
          </a:xfrm>
          <a:prstGeom prst="roundRect">
            <a:avLst/>
          </a:prstGeom>
          <a:solidFill>
            <a:schemeClr val="dk1">
              <a:alpha val="4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4AF7958-406C-4BA4-858C-D0A714109664}"/>
              </a:ext>
            </a:extLst>
          </p:cNvPr>
          <p:cNvSpPr txBox="1"/>
          <p:nvPr/>
        </p:nvSpPr>
        <p:spPr>
          <a:xfrm>
            <a:off x="5668549" y="509786"/>
            <a:ext cx="738088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solidFill>
                  <a:schemeClr val="bg1"/>
                </a:solidFill>
                <a:effectLst/>
                <a:uLnTx/>
                <a:uFillTx/>
                <a:latin typeface="Arial Nova" panose="020B0504020202020204" pitchFamily="34" charset="0"/>
                <a:ea typeface="+mn-ea"/>
                <a:cs typeface="+mn-cs"/>
              </a:rPr>
              <a:t>Academic Profile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5400" dirty="0">
              <a:solidFill>
                <a:schemeClr val="bg1"/>
              </a:solidFill>
              <a:latin typeface="Arial Nova" panose="020B0504020202020204" pitchFamily="34" charset="0"/>
            </a:endParaRPr>
          </a:p>
        </p:txBody>
      </p:sp>
      <p:sp>
        <p:nvSpPr>
          <p:cNvPr id="16" name="TextBox 15">
            <a:extLst>
              <a:ext uri="{FF2B5EF4-FFF2-40B4-BE49-F238E27FC236}">
                <a16:creationId xmlns:a16="http://schemas.microsoft.com/office/drawing/2014/main" id="{57ABDE70-BC68-4F13-95CF-352E86B713FC}"/>
              </a:ext>
            </a:extLst>
          </p:cNvPr>
          <p:cNvSpPr txBox="1"/>
          <p:nvPr/>
        </p:nvSpPr>
        <p:spPr>
          <a:xfrm>
            <a:off x="6367302" y="2264112"/>
            <a:ext cx="5983380" cy="3231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normalizeH="0" baseline="0" noProof="0" dirty="0">
                <a:ln w="6350">
                  <a:noFill/>
                </a:ln>
                <a:solidFill>
                  <a:schemeClr val="bg1"/>
                </a:solidFill>
                <a:uLnTx/>
                <a:uFillTx/>
                <a:latin typeface="Arial Nova" panose="020B0504020202020204" pitchFamily="34" charset="0"/>
                <a:ea typeface="+mn-ea"/>
                <a:cs typeface="+mn-cs"/>
              </a:rPr>
              <a:t>Acceptance Rate </a:t>
            </a:r>
            <a:r>
              <a:rPr kumimoji="0" lang="en-US" sz="4800" b="0" i="0" u="none" strike="noStrike" kern="1200" cap="none" spc="0" normalizeH="0" baseline="0" noProof="0" dirty="0">
                <a:ln w="6350">
                  <a:noFill/>
                </a:ln>
                <a:solidFill>
                  <a:schemeClr val="bg1"/>
                </a:solidFill>
                <a:effectLst/>
                <a:uLnTx/>
                <a:uFillTx/>
                <a:latin typeface="Arial Nova" panose="020B0504020202020204" pitchFamily="34" charset="0"/>
                <a:ea typeface="+mn-ea"/>
                <a:cs typeface="+mn-cs"/>
              </a:rPr>
              <a:t>44%</a:t>
            </a:r>
            <a:r>
              <a:rPr kumimoji="0" lang="en-US" sz="4400" b="0" i="0" u="none" strike="noStrike" kern="1200" cap="none" spc="0" normalizeH="0" baseline="0" noProof="0" dirty="0">
                <a:ln w="6350">
                  <a:noFill/>
                </a:ln>
                <a:solidFill>
                  <a:schemeClr val="bg1"/>
                </a:solidFill>
                <a:effectLst/>
                <a:uLnTx/>
                <a:uFillTx/>
                <a:latin typeface="Arial Nova" panose="020B0504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normalizeH="0" baseline="0" noProof="0" dirty="0">
                <a:ln w="6350">
                  <a:noFill/>
                </a:ln>
                <a:solidFill>
                  <a:schemeClr val="bg1"/>
                </a:solidFill>
                <a:uLnTx/>
                <a:uFillTx/>
                <a:latin typeface="Arial Nova" panose="020B0504020202020204" pitchFamily="34" charset="0"/>
                <a:ea typeface="+mn-ea"/>
                <a:cs typeface="+mn-cs"/>
              </a:rPr>
              <a:t>SAT </a:t>
            </a:r>
            <a:r>
              <a:rPr kumimoji="0" lang="en-US" sz="4800" i="0" u="none" strike="noStrike" kern="1200" normalizeH="0" baseline="0" noProof="0" dirty="0">
                <a:ln w="6350">
                  <a:noFill/>
                </a:ln>
                <a:solidFill>
                  <a:schemeClr val="bg1"/>
                </a:solidFill>
                <a:uLnTx/>
                <a:uFillTx/>
                <a:latin typeface="Arial Nova" panose="020B0504020202020204" pitchFamily="34" charset="0"/>
                <a:ea typeface="+mn-ea"/>
                <a:cs typeface="+mn-cs"/>
              </a:rPr>
              <a:t>1290-1410</a:t>
            </a:r>
            <a:endParaRPr kumimoji="0" lang="en-US" sz="4400" i="0" u="none" strike="noStrike" kern="1200" normalizeH="0" baseline="0" noProof="0" dirty="0">
              <a:ln w="6350">
                <a:noFill/>
              </a:ln>
              <a:solidFill>
                <a:schemeClr val="bg1"/>
              </a:solidFill>
              <a:uLnTx/>
              <a:uFillTx/>
              <a:latin typeface="Arial Nova" panose="020B05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normalizeH="0" baseline="0" noProof="0" dirty="0">
                <a:ln w="6350">
                  <a:noFill/>
                </a:ln>
                <a:solidFill>
                  <a:schemeClr val="bg1"/>
                </a:solidFill>
                <a:uLnTx/>
                <a:uFillTx/>
                <a:latin typeface="Arial Nova" panose="020B0504020202020204" pitchFamily="34" charset="0"/>
                <a:ea typeface="+mn-ea"/>
                <a:cs typeface="+mn-cs"/>
              </a:rPr>
              <a:t>ACT </a:t>
            </a:r>
            <a:r>
              <a:rPr kumimoji="0" lang="en-US" sz="4800" i="0" u="none" strike="noStrike" kern="1200" normalizeH="0" baseline="0" noProof="0" dirty="0">
                <a:ln w="6350">
                  <a:noFill/>
                </a:ln>
                <a:solidFill>
                  <a:schemeClr val="bg1"/>
                </a:solidFill>
                <a:uLnTx/>
                <a:uFillTx/>
                <a:latin typeface="Arial Nova" panose="020B0504020202020204" pitchFamily="34" charset="0"/>
                <a:ea typeface="+mn-ea"/>
                <a:cs typeface="+mn-cs"/>
              </a:rPr>
              <a:t>27-32</a:t>
            </a:r>
            <a:endParaRPr kumimoji="0" lang="en-US" sz="4400" i="0" u="none" strike="noStrike" kern="1200" normalizeH="0" baseline="0" noProof="0" dirty="0">
              <a:ln w="6350">
                <a:noFill/>
              </a:ln>
              <a:solidFill>
                <a:schemeClr val="bg1"/>
              </a:solidFill>
              <a:uLnTx/>
              <a:uFillTx/>
              <a:latin typeface="Arial Nova" panose="020B05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normalizeH="0" baseline="0" noProof="0" dirty="0">
                <a:ln w="6350">
                  <a:noFill/>
                </a:ln>
                <a:solidFill>
                  <a:schemeClr val="bg1"/>
                </a:solidFill>
                <a:uLnTx/>
                <a:uFillTx/>
                <a:latin typeface="Arial Nova" panose="020B0504020202020204" pitchFamily="34" charset="0"/>
                <a:ea typeface="+mn-ea"/>
                <a:cs typeface="+mn-cs"/>
              </a:rPr>
              <a:t>GPA</a:t>
            </a:r>
            <a:r>
              <a:rPr lang="en-US" sz="4400" dirty="0">
                <a:ln w="6350">
                  <a:noFill/>
                </a:ln>
                <a:solidFill>
                  <a:schemeClr val="bg1"/>
                </a:solidFill>
                <a:latin typeface="Arial Nova" panose="020B0504020202020204" pitchFamily="34" charset="0"/>
              </a:rPr>
              <a:t> </a:t>
            </a:r>
            <a:r>
              <a:rPr kumimoji="0" lang="en-US" sz="4800" i="0" u="none" strike="noStrike" kern="1200" normalizeH="0" baseline="0" noProof="0" dirty="0">
                <a:ln w="6350">
                  <a:noFill/>
                </a:ln>
                <a:solidFill>
                  <a:schemeClr val="bg1"/>
                </a:solidFill>
                <a:uLnTx/>
                <a:uFillTx/>
                <a:latin typeface="Arial Nova" panose="020B0504020202020204" pitchFamily="34" charset="0"/>
                <a:ea typeface="+mn-ea"/>
                <a:cs typeface="+mn-cs"/>
              </a:rPr>
              <a:t>4.0-4.7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w="6350">
                <a:solidFill>
                  <a:srgbClr val="482E82"/>
                </a:solidFill>
              </a:ln>
              <a:solidFill>
                <a:srgbClr val="482E82"/>
              </a:solidFill>
              <a:effectLst/>
              <a:uLnTx/>
              <a:uFillTx/>
              <a:latin typeface="Arial Nova" panose="020B0504020202020204" pitchFamily="34" charset="0"/>
              <a:ea typeface="+mn-ea"/>
              <a:cs typeface="+mn-cs"/>
            </a:endParaRPr>
          </a:p>
        </p:txBody>
      </p:sp>
      <p:sp>
        <p:nvSpPr>
          <p:cNvPr id="2" name="Rectangle 1">
            <a:extLst>
              <a:ext uri="{FF2B5EF4-FFF2-40B4-BE49-F238E27FC236}">
                <a16:creationId xmlns:a16="http://schemas.microsoft.com/office/drawing/2014/main" id="{EDF3BD5A-8E3A-4F76-A77A-C3DAEC572700}"/>
              </a:ext>
            </a:extLst>
          </p:cNvPr>
          <p:cNvSpPr/>
          <p:nvPr/>
        </p:nvSpPr>
        <p:spPr>
          <a:xfrm>
            <a:off x="168944" y="388792"/>
            <a:ext cx="5666010" cy="267765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68856462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1E1491-E0DD-6A4B-130E-E0D159B39E4B}"/>
              </a:ext>
            </a:extLst>
          </p:cNvPr>
          <p:cNvSpPr/>
          <p:nvPr/>
        </p:nvSpPr>
        <p:spPr>
          <a:xfrm>
            <a:off x="0" y="0"/>
            <a:ext cx="12192000" cy="6858000"/>
          </a:xfrm>
          <a:prstGeom prst="rect">
            <a:avLst/>
          </a:prstGeom>
          <a:solidFill>
            <a:schemeClr val="tx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6" name="Rectangle 103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840F4B31-0C4D-3EDE-64D9-8B928987E64D}"/>
              </a:ext>
            </a:extLst>
          </p:cNvPr>
          <p:cNvSpPr txBox="1"/>
          <p:nvPr/>
        </p:nvSpPr>
        <p:spPr>
          <a:xfrm>
            <a:off x="5568043" y="2679015"/>
            <a:ext cx="6097554" cy="378565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The Typical Florida Poly Student</a:t>
            </a:r>
          </a:p>
        </p:txBody>
      </p:sp>
    </p:spTree>
    <p:extLst>
      <p:ext uri="{BB962C8B-B14F-4D97-AF65-F5344CB8AC3E}">
        <p14:creationId xmlns:p14="http://schemas.microsoft.com/office/powerpoint/2010/main" val="4294073881"/>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1E1491-E0DD-6A4B-130E-E0D159B39E4B}"/>
              </a:ext>
            </a:extLst>
          </p:cNvPr>
          <p:cNvSpPr/>
          <p:nvPr/>
        </p:nvSpPr>
        <p:spPr>
          <a:xfrm>
            <a:off x="0" y="0"/>
            <a:ext cx="12192000" cy="6858000"/>
          </a:xfrm>
          <a:prstGeom prst="rect">
            <a:avLst/>
          </a:prstGeom>
          <a:solidFill>
            <a:schemeClr val="tx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6" name="Rectangle 103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09A63B3-4EBD-25EC-384E-56D398CC7488}"/>
              </a:ext>
            </a:extLst>
          </p:cNvPr>
          <p:cNvSpPr txBox="1"/>
          <p:nvPr/>
        </p:nvSpPr>
        <p:spPr>
          <a:xfrm>
            <a:off x="1561119" y="681855"/>
            <a:ext cx="5838302" cy="1200329"/>
          </a:xfrm>
          <a:prstGeom prst="rect">
            <a:avLst/>
          </a:prstGeom>
          <a:noFill/>
        </p:spPr>
        <p:txBody>
          <a:bodyPr wrap="square" rtlCol="0">
            <a:spAutoFit/>
          </a:bodyPr>
          <a:lstStyle/>
          <a:p>
            <a:r>
              <a:rPr kumimoji="0" lang="en-US" sz="3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Art Club President</a:t>
            </a:r>
          </a:p>
          <a:p>
            <a:endParaRPr lang="en-US" sz="3600" dirty="0"/>
          </a:p>
        </p:txBody>
      </p:sp>
      <p:sp>
        <p:nvSpPr>
          <p:cNvPr id="3" name="TextBox 2">
            <a:extLst>
              <a:ext uri="{FF2B5EF4-FFF2-40B4-BE49-F238E27FC236}">
                <a16:creationId xmlns:a16="http://schemas.microsoft.com/office/drawing/2014/main" id="{41588F8E-9826-4AEC-0919-03F438C23A84}"/>
              </a:ext>
            </a:extLst>
          </p:cNvPr>
          <p:cNvSpPr txBox="1"/>
          <p:nvPr/>
        </p:nvSpPr>
        <p:spPr>
          <a:xfrm>
            <a:off x="5948634" y="1302156"/>
            <a:ext cx="5838302" cy="646331"/>
          </a:xfrm>
          <a:prstGeom prst="rect">
            <a:avLst/>
          </a:prstGeom>
          <a:noFill/>
        </p:spPr>
        <p:txBody>
          <a:bodyPr wrap="square" rtlCol="0">
            <a:spAutoFit/>
          </a:bodyPr>
          <a:lstStyle/>
          <a:p>
            <a:r>
              <a:rPr kumimoji="0" lang="en-US" sz="3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Psychology Club </a:t>
            </a:r>
            <a:endParaRPr lang="en-US" sz="3600" dirty="0"/>
          </a:p>
        </p:txBody>
      </p:sp>
      <p:sp>
        <p:nvSpPr>
          <p:cNvPr id="6" name="TextBox 5">
            <a:extLst>
              <a:ext uri="{FF2B5EF4-FFF2-40B4-BE49-F238E27FC236}">
                <a16:creationId xmlns:a16="http://schemas.microsoft.com/office/drawing/2014/main" id="{B9348C3A-F11A-3566-4FE0-744596EAA906}"/>
              </a:ext>
            </a:extLst>
          </p:cNvPr>
          <p:cNvSpPr txBox="1"/>
          <p:nvPr/>
        </p:nvSpPr>
        <p:spPr>
          <a:xfrm>
            <a:off x="690834" y="2857310"/>
            <a:ext cx="5838302" cy="646331"/>
          </a:xfrm>
          <a:prstGeom prst="rect">
            <a:avLst/>
          </a:prstGeom>
          <a:noFill/>
        </p:spPr>
        <p:txBody>
          <a:bodyPr wrap="square" rtlCol="0">
            <a:spAutoFit/>
          </a:bodyPr>
          <a:lstStyle/>
          <a:p>
            <a:r>
              <a:rPr lang="en-US" sz="3600" dirty="0">
                <a:solidFill>
                  <a:prstClr val="white"/>
                </a:solidFill>
                <a:latin typeface="Arial Nova" panose="020B0504020202020204" pitchFamily="34" charset="0"/>
              </a:rPr>
              <a:t>Poetry Club President</a:t>
            </a:r>
            <a:endParaRPr lang="en-US" sz="3600" dirty="0"/>
          </a:p>
        </p:txBody>
      </p:sp>
      <p:sp>
        <p:nvSpPr>
          <p:cNvPr id="7" name="TextBox 6">
            <a:extLst>
              <a:ext uri="{FF2B5EF4-FFF2-40B4-BE49-F238E27FC236}">
                <a16:creationId xmlns:a16="http://schemas.microsoft.com/office/drawing/2014/main" id="{A1D2B98E-35E8-0F09-9591-BDB05CD2E8B9}"/>
              </a:ext>
            </a:extLst>
          </p:cNvPr>
          <p:cNvSpPr txBox="1"/>
          <p:nvPr/>
        </p:nvSpPr>
        <p:spPr>
          <a:xfrm>
            <a:off x="2492264" y="4660988"/>
            <a:ext cx="5838302" cy="646331"/>
          </a:xfrm>
          <a:prstGeom prst="rect">
            <a:avLst/>
          </a:prstGeom>
          <a:noFill/>
        </p:spPr>
        <p:txBody>
          <a:bodyPr wrap="square" rtlCol="0">
            <a:spAutoFit/>
          </a:bodyPr>
          <a:lstStyle/>
          <a:p>
            <a:r>
              <a:rPr lang="en-US" sz="3600" dirty="0">
                <a:solidFill>
                  <a:prstClr val="white"/>
                </a:solidFill>
                <a:latin typeface="Arial Nova" panose="020B0504020202020204" pitchFamily="34" charset="0"/>
              </a:rPr>
              <a:t>Football Team Captain</a:t>
            </a:r>
            <a:endParaRPr lang="en-US" sz="3600" dirty="0"/>
          </a:p>
        </p:txBody>
      </p:sp>
      <p:sp>
        <p:nvSpPr>
          <p:cNvPr id="8" name="TextBox 7">
            <a:extLst>
              <a:ext uri="{FF2B5EF4-FFF2-40B4-BE49-F238E27FC236}">
                <a16:creationId xmlns:a16="http://schemas.microsoft.com/office/drawing/2014/main" id="{96930BE8-261B-C7D1-EE5D-DDC9F1803988}"/>
              </a:ext>
            </a:extLst>
          </p:cNvPr>
          <p:cNvSpPr txBox="1"/>
          <p:nvPr/>
        </p:nvSpPr>
        <p:spPr>
          <a:xfrm>
            <a:off x="6943245" y="3648510"/>
            <a:ext cx="5838302" cy="646331"/>
          </a:xfrm>
          <a:prstGeom prst="rect">
            <a:avLst/>
          </a:prstGeom>
          <a:noFill/>
        </p:spPr>
        <p:txBody>
          <a:bodyPr wrap="square" rtlCol="0">
            <a:spAutoFit/>
          </a:bodyPr>
          <a:lstStyle/>
          <a:p>
            <a:r>
              <a:rPr lang="en-US" sz="3600" dirty="0">
                <a:solidFill>
                  <a:prstClr val="white"/>
                </a:solidFill>
                <a:latin typeface="Arial Nova" panose="020B0504020202020204" pitchFamily="34" charset="0"/>
              </a:rPr>
              <a:t>Soccer Team Captain</a:t>
            </a:r>
            <a:endParaRPr lang="en-US" sz="3600" dirty="0"/>
          </a:p>
        </p:txBody>
      </p:sp>
    </p:spTree>
    <p:extLst>
      <p:ext uri="{BB962C8B-B14F-4D97-AF65-F5344CB8AC3E}">
        <p14:creationId xmlns:p14="http://schemas.microsoft.com/office/powerpoint/2010/main" val="2545800639"/>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75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grpId="0" nodeType="withEffect">
                                  <p:stCondLst>
                                    <p:cond delay="150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grpId="0" nodeType="withEffect">
                                  <p:stCondLst>
                                    <p:cond delay="225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par>
                                <p:cTn id="29" presetID="31" presetClass="entr" presetSubtype="0" fill="hold" grpId="0" nodeType="withEffect">
                                  <p:stCondLst>
                                    <p:cond delay="300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1E1491-E0DD-6A4B-130E-E0D159B39E4B}"/>
              </a:ext>
            </a:extLst>
          </p:cNvPr>
          <p:cNvSpPr/>
          <p:nvPr/>
        </p:nvSpPr>
        <p:spPr>
          <a:xfrm>
            <a:off x="0" y="0"/>
            <a:ext cx="12192000" cy="6858000"/>
          </a:xfrm>
          <a:prstGeom prst="rect">
            <a:avLst/>
          </a:prstGeom>
          <a:solidFill>
            <a:schemeClr val="tx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6" name="Rectangle 103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A24C012B-B12C-B5AB-3073-C69ED3BD7DB3}"/>
              </a:ext>
            </a:extLst>
          </p:cNvPr>
          <p:cNvSpPr txBox="1"/>
          <p:nvPr/>
        </p:nvSpPr>
        <p:spPr>
          <a:xfrm>
            <a:off x="288779" y="393333"/>
            <a:ext cx="11745069" cy="6247864"/>
          </a:xfrm>
          <a:prstGeom prst="rect">
            <a:avLst/>
          </a:prstGeom>
          <a:noFill/>
        </p:spPr>
        <p:txBody>
          <a:bodyPr wrap="square" numCol="3">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4-H President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Anime Club Secretary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Archery Captain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Art Club President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Astrophysics Club President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Baritone Section Leader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Baseball Team Captain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Basketball Team Captain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Battalion Commander in JROTC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Bowling Team Captain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Boy Scouts Patrol Leader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Broadcasting Club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Camp Counselor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Car Club Vice President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Chess Club President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Chess Club Vice President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Chorus President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Civil Air Patrol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Color Guard Captain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Co-President of Engineering Club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Debate Club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Drama Club President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Drum Major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Eagle Scout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Earth Club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eSports Captain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FBLA Coding &amp; Programming Nationals Competitor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FBLA Treasurer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FBLA Vice President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FFA Board Member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First Lego League Mentor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Fishing Club Secretary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Flight Sergeant - Civil Air Patrol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Football Team Captain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French Horn Chair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French National Honor Society VP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Gaming Club President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Hockey Captain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IT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JROTC Officer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Key Club Treasurer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Math Club President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Mu Alpha Theta President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Odyssey of the Mind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Owner of Game Development Company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Percussion Captain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Phi Theta Kappa President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Poetry Club President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President of Engineering Association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President of National Honor Society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Psychology Club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Quiz Bowl Team Captain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Robotics Club President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Robotics Team Lead Programmer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Rocket Club Vice President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Shift Leader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Soccer Team Captain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Spanish Club President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Student Government Association VP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Swim Team Captain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Teacher Assistant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Tennis Captain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Tennis Co-Captain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Track &amp; Field Team Captain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Ultimate Frisbee Club President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Varsity Lacrosse Captain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Vex Robotics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Woodwinds Chair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Yearbook Co-Editor</a:t>
            </a:r>
          </a:p>
        </p:txBody>
      </p:sp>
    </p:spTree>
    <p:extLst>
      <p:ext uri="{BB962C8B-B14F-4D97-AF65-F5344CB8AC3E}">
        <p14:creationId xmlns:p14="http://schemas.microsoft.com/office/powerpoint/2010/main" val="324818856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Graphical user interface, application&#10;&#10;Description automatically generated">
            <a:extLst>
              <a:ext uri="{FF2B5EF4-FFF2-40B4-BE49-F238E27FC236}">
                <a16:creationId xmlns:a16="http://schemas.microsoft.com/office/drawing/2014/main" id="{BE3C099A-38C7-E724-9CE3-EE6FB1AA941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9" name="Title 1">
            <a:extLst>
              <a:ext uri="{FF2B5EF4-FFF2-40B4-BE49-F238E27FC236}">
                <a16:creationId xmlns:a16="http://schemas.microsoft.com/office/drawing/2014/main" id="{4E6F547D-C067-E768-D1DA-4D35C42AAC70}"/>
              </a:ext>
            </a:extLst>
          </p:cNvPr>
          <p:cNvSpPr>
            <a:spLocks noGrp="1"/>
          </p:cNvSpPr>
          <p:nvPr>
            <p:ph type="title"/>
          </p:nvPr>
        </p:nvSpPr>
        <p:spPr>
          <a:xfrm>
            <a:off x="838199" y="346229"/>
            <a:ext cx="10634339" cy="1344459"/>
          </a:xfrm>
          <a:noFill/>
        </p:spPr>
        <p:txBody>
          <a:bodyPr>
            <a:normAutofit/>
          </a:bodyPr>
          <a:lstStyle/>
          <a:p>
            <a:pPr algn="ctr"/>
            <a:r>
              <a:rPr lang="en-US" sz="6600" dirty="0">
                <a:solidFill>
                  <a:schemeClr val="bg1"/>
                </a:solidFill>
                <a:latin typeface="Arial Nova" panose="020B0504020202020204" pitchFamily="34" charset="0"/>
              </a:rPr>
              <a:t>Academics at Florida Poly</a:t>
            </a:r>
          </a:p>
        </p:txBody>
      </p:sp>
    </p:spTree>
    <p:extLst>
      <p:ext uri="{BB962C8B-B14F-4D97-AF65-F5344CB8AC3E}">
        <p14:creationId xmlns:p14="http://schemas.microsoft.com/office/powerpoint/2010/main" val="117718959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C7E4568B-4258-1CEA-3D98-39544ABAB4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7214513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E4A390-4149-5667-FB8D-FAC46596BAEA}"/>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b="15755"/>
          <a:stretch/>
        </p:blipFill>
        <p:spPr>
          <a:xfrm>
            <a:off x="-4" y="-6"/>
            <a:ext cx="12192000" cy="6855958"/>
          </a:xfrm>
          <a:prstGeom prst="rect">
            <a:avLst/>
          </a:prstGeom>
        </p:spPr>
      </p:pic>
      <p:sp>
        <p:nvSpPr>
          <p:cNvPr id="2" name="TextBox 1">
            <a:extLst>
              <a:ext uri="{FF2B5EF4-FFF2-40B4-BE49-F238E27FC236}">
                <a16:creationId xmlns:a16="http://schemas.microsoft.com/office/drawing/2014/main" id="{E67A9A3B-5625-4BAA-71DC-435DEB0F37BF}"/>
              </a:ext>
            </a:extLst>
          </p:cNvPr>
          <p:cNvSpPr txBox="1"/>
          <p:nvPr/>
        </p:nvSpPr>
        <p:spPr>
          <a:xfrm>
            <a:off x="463889" y="2084173"/>
            <a:ext cx="5632111" cy="4242486"/>
          </a:xfrm>
          <a:prstGeom prst="rect">
            <a:avLst/>
          </a:prstGeom>
        </p:spPr>
        <p:txBody>
          <a:bodyPr vert="horz" lIns="91440" tIns="45720" rIns="91440" bIns="45720" rtlCol="0" anchor="t">
            <a:normAutofit/>
          </a:bodyPr>
          <a:lstStyle/>
          <a:p>
            <a:pPr marL="457200" indent="-457200">
              <a:buFont typeface="Arial" panose="020B0604020202020204" pitchFamily="34" charset="0"/>
              <a:buChar char="•"/>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Methods in Applied STEM</a:t>
            </a:r>
          </a:p>
          <a:p>
            <a:pPr marL="457200" indent="-457200">
              <a:buFont typeface="Arial" panose="020B0604020202020204" pitchFamily="34" charset="0"/>
              <a:buChar char="•"/>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Computation &amp; Programming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Calculus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Physics with a Lab</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Chemistry with a Lab</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Applications in Mathematics &amp; Engineering </a:t>
            </a:r>
          </a:p>
        </p:txBody>
      </p:sp>
      <p:sp>
        <p:nvSpPr>
          <p:cNvPr id="32" name="Oval 31">
            <a:extLst>
              <a:ext uri="{FF2B5EF4-FFF2-40B4-BE49-F238E27FC236}">
                <a16:creationId xmlns:a16="http://schemas.microsoft.com/office/drawing/2014/main" id="{C99A8FB7-A79B-4BC9-9D56-B79587F6AA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1217" y="267240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B23893E2-3349-46D7-A7AA-B9E447957F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erson writing on a piece of paper&#10;&#10;Description automatically generated with low confidence">
            <a:extLst>
              <a:ext uri="{FF2B5EF4-FFF2-40B4-BE49-F238E27FC236}">
                <a16:creationId xmlns:a16="http://schemas.microsoft.com/office/drawing/2014/main" id="{18C50799-2360-140B-67C7-F82F12B14D9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3251" r="-2" b="-2"/>
          <a:stretch/>
        </p:blipFill>
        <p:spPr>
          <a:xfrm>
            <a:off x="5925809" y="2837001"/>
            <a:ext cx="2743200" cy="274320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4" name="Picture 3" descr="A picture containing person, indoor&#10;&#10;Description automatically generated">
            <a:extLst>
              <a:ext uri="{FF2B5EF4-FFF2-40B4-BE49-F238E27FC236}">
                <a16:creationId xmlns:a16="http://schemas.microsoft.com/office/drawing/2014/main" id="{B5049E88-96BE-24FD-5FFE-4D91574A41F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1379" r="1383" b="1"/>
          <a:stretch/>
        </p:blipFill>
        <p:spPr>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36" name="Freeform: Shape 35">
            <a:extLst>
              <a:ext uri="{FF2B5EF4-FFF2-40B4-BE49-F238E27FC236}">
                <a16:creationId xmlns:a16="http://schemas.microsoft.com/office/drawing/2014/main" id="{4BFC77B5-F38E-4A7D-80BD-C3A10B7177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4334" y="4032250"/>
            <a:ext cx="3227666" cy="2825750"/>
          </a:xfrm>
          <a:custGeom>
            <a:avLst/>
            <a:gdLst>
              <a:gd name="connsiteX0" fmla="*/ 1888600 w 3227666"/>
              <a:gd name="connsiteY0" fmla="*/ 0 h 2825750"/>
              <a:gd name="connsiteX1" fmla="*/ 3224042 w 3227666"/>
              <a:gd name="connsiteY1" fmla="*/ 553158 h 2825750"/>
              <a:gd name="connsiteX2" fmla="*/ 3227666 w 3227666"/>
              <a:gd name="connsiteY2" fmla="*/ 557146 h 2825750"/>
              <a:gd name="connsiteX3" fmla="*/ 3227666 w 3227666"/>
              <a:gd name="connsiteY3" fmla="*/ 2825750 h 2825750"/>
              <a:gd name="connsiteX4" fmla="*/ 250380 w 3227666"/>
              <a:gd name="connsiteY4" fmla="*/ 2825750 h 2825750"/>
              <a:gd name="connsiteX5" fmla="*/ 227944 w 3227666"/>
              <a:gd name="connsiteY5" fmla="*/ 2788819 h 2825750"/>
              <a:gd name="connsiteX6" fmla="*/ 0 w 3227666"/>
              <a:gd name="connsiteY6" fmla="*/ 1888600 h 2825750"/>
              <a:gd name="connsiteX7" fmla="*/ 1888600 w 3227666"/>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7666" h="2825750">
                <a:moveTo>
                  <a:pt x="1888600" y="0"/>
                </a:moveTo>
                <a:cubicBezTo>
                  <a:pt x="2410123" y="0"/>
                  <a:pt x="2882273" y="211389"/>
                  <a:pt x="3224042" y="553158"/>
                </a:cubicBezTo>
                <a:lnTo>
                  <a:pt x="3227666" y="557146"/>
                </a:lnTo>
                <a:lnTo>
                  <a:pt x="3227666"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group of people in white lab coats looking at a microscope&#10;&#10;Description automatically generated with low confidence">
            <a:extLst>
              <a:ext uri="{FF2B5EF4-FFF2-40B4-BE49-F238E27FC236}">
                <a16:creationId xmlns:a16="http://schemas.microsoft.com/office/drawing/2014/main" id="{69C10745-0B21-6631-022A-6F0D6DB122A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23171" b="5"/>
          <a:stretch/>
        </p:blipFill>
        <p:spPr>
          <a:xfrm>
            <a:off x="9129290" y="4197216"/>
            <a:ext cx="3062710" cy="2660795"/>
          </a:xfrm>
          <a:custGeom>
            <a:avLst/>
            <a:gdLst/>
            <a:ahLst/>
            <a:cxnLst/>
            <a:rect l="l" t="t" r="r" b="b"/>
            <a:pathLst>
              <a:path w="3062710" h="2660795">
                <a:moveTo>
                  <a:pt x="1723644" y="0"/>
                </a:moveTo>
                <a:cubicBezTo>
                  <a:pt x="2259111" y="0"/>
                  <a:pt x="2737550" y="244172"/>
                  <a:pt x="3053691" y="627247"/>
                </a:cubicBezTo>
                <a:lnTo>
                  <a:pt x="3062710" y="639308"/>
                </a:lnTo>
                <a:lnTo>
                  <a:pt x="3062710" y="2660795"/>
                </a:lnTo>
                <a:lnTo>
                  <a:pt x="278239" y="2660795"/>
                </a:lnTo>
                <a:lnTo>
                  <a:pt x="208035" y="2545235"/>
                </a:lnTo>
                <a:cubicBezTo>
                  <a:pt x="75362" y="2301006"/>
                  <a:pt x="0" y="2021126"/>
                  <a:pt x="0" y="1723644"/>
                </a:cubicBezTo>
                <a:cubicBezTo>
                  <a:pt x="0" y="771702"/>
                  <a:pt x="771702" y="0"/>
                  <a:pt x="1723644" y="0"/>
                </a:cubicBezTo>
                <a:close/>
              </a:path>
            </a:pathLst>
          </a:custGeom>
        </p:spPr>
      </p:pic>
      <p:sp>
        <p:nvSpPr>
          <p:cNvPr id="9" name="TextBox 8">
            <a:extLst>
              <a:ext uri="{FF2B5EF4-FFF2-40B4-BE49-F238E27FC236}">
                <a16:creationId xmlns:a16="http://schemas.microsoft.com/office/drawing/2014/main" id="{CEBEBC08-DCA2-2F4F-F917-4B451D014CD0}"/>
              </a:ext>
            </a:extLst>
          </p:cNvPr>
          <p:cNvSpPr txBox="1"/>
          <p:nvPr/>
        </p:nvSpPr>
        <p:spPr>
          <a:xfrm>
            <a:off x="193089" y="727566"/>
            <a:ext cx="6156664" cy="1015663"/>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STEM Core</a:t>
            </a:r>
          </a:p>
        </p:txBody>
      </p:sp>
    </p:spTree>
    <p:extLst>
      <p:ext uri="{BB962C8B-B14F-4D97-AF65-F5344CB8AC3E}">
        <p14:creationId xmlns:p14="http://schemas.microsoft.com/office/powerpoint/2010/main" val="4149119099"/>
      </p:ext>
    </p:extLst>
  </p:cSld>
  <p:clrMapOvr>
    <a:overrideClrMapping bg1="dk1" tx1="lt1" bg2="dk2" tx2="lt2" accent1="accent1" accent2="accent2" accent3="accent3" accent4="accent4" accent5="accent5" accent6="accent6" hlink="hlink" folHlink="folHlink"/>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CEA11FDB502D440BF0FA59031F4EC96" ma:contentTypeVersion="12" ma:contentTypeDescription="Create a new document." ma:contentTypeScope="" ma:versionID="3544a039884e2067d14ca609e4d2daf0">
  <xsd:schema xmlns:xsd="http://www.w3.org/2001/XMLSchema" xmlns:xs="http://www.w3.org/2001/XMLSchema" xmlns:p="http://schemas.microsoft.com/office/2006/metadata/properties" xmlns:ns2="f2783ffb-5ccd-4701-bdc4-5ae590562bbf" xmlns:ns3="3f422995-1f91-4bde-b2e7-ad6af32cea02" targetNamespace="http://schemas.microsoft.com/office/2006/metadata/properties" ma:root="true" ma:fieldsID="f9c5afa29eabac32345b0809c1af9c2e" ns2:_="" ns3:_="">
    <xsd:import namespace="f2783ffb-5ccd-4701-bdc4-5ae590562bbf"/>
    <xsd:import namespace="3f422995-1f91-4bde-b2e7-ad6af32cea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83ffb-5ccd-4701-bdc4-5ae590562b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f422995-1f91-4bde-b2e7-ad6af32cea0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0BEF1C-7D85-4616-8723-339D236FEDBA}">
  <ds:schemaRefs>
    <ds:schemaRef ds:uri="http://schemas.microsoft.com/sharepoint/v3/contenttype/forms"/>
  </ds:schemaRefs>
</ds:datastoreItem>
</file>

<file path=customXml/itemProps2.xml><?xml version="1.0" encoding="utf-8"?>
<ds:datastoreItem xmlns:ds="http://schemas.openxmlformats.org/officeDocument/2006/customXml" ds:itemID="{1BDC8D4E-0397-4D89-865E-BD82E102E5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783ffb-5ccd-4701-bdc4-5ae590562bbf"/>
    <ds:schemaRef ds:uri="3f422995-1f91-4bde-b2e7-ad6af32cea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4178</TotalTime>
  <Words>729</Words>
  <Application>Microsoft Office PowerPoint</Application>
  <PresentationFormat>Widescreen</PresentationFormat>
  <Paragraphs>173</Paragraphs>
  <Slides>21</Slides>
  <Notes>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21</vt:i4>
      </vt:variant>
    </vt:vector>
  </HeadingPairs>
  <TitlesOfParts>
    <vt:vector size="33" baseType="lpstr">
      <vt:lpstr>Adobe Devanagari</vt:lpstr>
      <vt:lpstr>Amasis MT Pro Black</vt:lpstr>
      <vt:lpstr>Arial</vt:lpstr>
      <vt:lpstr>Arial Nova</vt:lpstr>
      <vt:lpstr>Calibri</vt:lpstr>
      <vt:lpstr>Calibri Light</vt:lpstr>
      <vt:lpstr>Calisto MT</vt:lpstr>
      <vt:lpstr>Cavolini</vt:lpstr>
      <vt:lpstr>Univers Condensed</vt:lpstr>
      <vt:lpstr>Office Theme</vt:lpstr>
      <vt:lpstr>1_Office Theme</vt:lpstr>
      <vt:lpstr>ChronicleVTI</vt:lpstr>
      <vt:lpstr>PowerPoint Presentation</vt:lpstr>
      <vt:lpstr>Michelle Powell Director of Admissions E: mpowell@floridapoly.edu P: 863-874-8634 </vt:lpstr>
      <vt:lpstr>PowerPoint Presentation</vt:lpstr>
      <vt:lpstr>PowerPoint Presentation</vt:lpstr>
      <vt:lpstr>PowerPoint Presentation</vt:lpstr>
      <vt:lpstr>PowerPoint Presentation</vt:lpstr>
      <vt:lpstr>Academics at Florida Poly</vt:lpstr>
      <vt:lpstr>PowerPoint Presentation</vt:lpstr>
      <vt:lpstr>PowerPoint Presentation</vt:lpstr>
      <vt:lpstr>PowerPoint Presentation</vt:lpstr>
      <vt:lpstr>Ricardo Ota</vt:lpstr>
      <vt:lpstr>Chelsea Reeves</vt:lpstr>
      <vt:lpstr>Senior Capstone</vt:lpstr>
      <vt:lpstr>PowerPoint Presentation</vt:lpstr>
      <vt:lpstr>PowerPoint Presentation</vt:lpstr>
      <vt:lpstr>PowerPoint Presentation</vt:lpstr>
      <vt:lpstr>Growth to Meet Demand</vt:lpstr>
      <vt:lpstr>PowerPoint Presentation</vt:lpstr>
      <vt:lpstr>PowerPoint Presentation</vt:lpstr>
      <vt:lpstr>PowerPoint Presentation</vt:lpstr>
      <vt:lpstr>PowerPoint Presentation</vt:lpstr>
    </vt:vector>
  </TitlesOfParts>
  <Company>Florida Polytechnic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Powell</dc:creator>
  <cp:lastModifiedBy>Page, Lynda</cp:lastModifiedBy>
  <cp:revision>13</cp:revision>
  <dcterms:created xsi:type="dcterms:W3CDTF">2022-06-22T14:23:08Z</dcterms:created>
  <dcterms:modified xsi:type="dcterms:W3CDTF">2022-09-20T16:43:00Z</dcterms:modified>
</cp:coreProperties>
</file>