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3"/>
  </p:sldMasterIdLst>
  <p:sldIdLst>
    <p:sldId id="310" r:id="rId4"/>
    <p:sldId id="321" r:id="rId5"/>
    <p:sldId id="322" r:id="rId6"/>
    <p:sldId id="317" r:id="rId7"/>
    <p:sldId id="325" r:id="rId8"/>
    <p:sldId id="313" r:id="rId9"/>
    <p:sldId id="302" r:id="rId10"/>
    <p:sldId id="273" r:id="rId11"/>
    <p:sldId id="324" r:id="rId12"/>
    <p:sldId id="286" r:id="rId13"/>
    <p:sldId id="319" r:id="rId14"/>
    <p:sldId id="318" r:id="rId15"/>
    <p:sldId id="320" r:id="rId16"/>
    <p:sldId id="312" r:id="rId17"/>
    <p:sldId id="299" r:id="rId18"/>
    <p:sldId id="301" r:id="rId19"/>
    <p:sldId id="306" r:id="rId20"/>
    <p:sldId id="308" r:id="rId21"/>
    <p:sldId id="309" r:id="rId22"/>
    <p:sldId id="304" r:id="rId23"/>
    <p:sldId id="311" r:id="rId24"/>
    <p:sldId id="315" r:id="rId25"/>
    <p:sldId id="316" r:id="rId26"/>
    <p:sldId id="323" r:id="rId27"/>
    <p:sldId id="303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4B67E0-CE6F-493B-A1A7-9CD8C68AE9B9}" v="26" dt="2021-08-31T13:59:11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E80F5-E9F8-4869-9B08-CAEC4D830CE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5E4856E-B12D-468F-A157-8B336FAEAF9D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RI: Doctoral University – Very high research activity</a:t>
          </a:r>
          <a:endParaRPr lang="en-US" dirty="0">
            <a:solidFill>
              <a:srgbClr val="00B0F0"/>
            </a:solidFill>
          </a:endParaRPr>
        </a:p>
      </dgm:t>
    </dgm:pt>
    <dgm:pt modelId="{C2691469-A65F-4E2C-8900-FF5223BA412D}" type="parTrans" cxnId="{255EA6CA-10D8-4E1E-B48A-396F2C7C7B65}">
      <dgm:prSet/>
      <dgm:spPr/>
      <dgm:t>
        <a:bodyPr/>
        <a:lstStyle/>
        <a:p>
          <a:endParaRPr lang="en-US"/>
        </a:p>
      </dgm:t>
    </dgm:pt>
    <dgm:pt modelId="{9472663B-1AF6-41A9-AC1A-26C3A04C6BBD}" type="sibTrans" cxnId="{255EA6CA-10D8-4E1E-B48A-396F2C7C7B65}">
      <dgm:prSet/>
      <dgm:spPr/>
      <dgm:t>
        <a:bodyPr/>
        <a:lstStyle/>
        <a:p>
          <a:endParaRPr lang="en-US"/>
        </a:p>
      </dgm:t>
    </dgm:pt>
    <dgm:pt modelId="{A272354A-C6E6-4E0E-BD29-4E2A71E3BE82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Top 100 </a:t>
          </a:r>
          <a:r>
            <a:rPr lang="en-US" dirty="0"/>
            <a:t>Public University </a:t>
          </a:r>
        </a:p>
      </dgm:t>
    </dgm:pt>
    <dgm:pt modelId="{99C7201F-B518-4634-8F0A-AF8C53984E32}" type="parTrans" cxnId="{73DBABC5-1475-49F8-A6EA-C72A372EA91C}">
      <dgm:prSet/>
      <dgm:spPr/>
      <dgm:t>
        <a:bodyPr/>
        <a:lstStyle/>
        <a:p>
          <a:endParaRPr lang="en-US"/>
        </a:p>
      </dgm:t>
    </dgm:pt>
    <dgm:pt modelId="{D27C0324-7479-4ED6-8CD6-8383FEEF04FA}" type="sibTrans" cxnId="{73DBABC5-1475-49F8-A6EA-C72A372EA91C}">
      <dgm:prSet/>
      <dgm:spPr/>
      <dgm:t>
        <a:bodyPr/>
        <a:lstStyle/>
        <a:p>
          <a:endParaRPr lang="en-US"/>
        </a:p>
      </dgm:t>
    </dgm:pt>
    <dgm:pt modelId="{0AF83226-E4D2-45F1-A974-4787156C6454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#1 </a:t>
          </a:r>
          <a:r>
            <a:rPr lang="en-US" dirty="0"/>
            <a:t>Most diverse medical school </a:t>
          </a:r>
        </a:p>
      </dgm:t>
    </dgm:pt>
    <dgm:pt modelId="{EDB5C3B9-668E-465B-88E0-4D39759354EC}" type="parTrans" cxnId="{B5399E25-DB0D-401D-A07A-88657AD33BCC}">
      <dgm:prSet/>
      <dgm:spPr/>
      <dgm:t>
        <a:bodyPr/>
        <a:lstStyle/>
        <a:p>
          <a:endParaRPr lang="en-US"/>
        </a:p>
      </dgm:t>
    </dgm:pt>
    <dgm:pt modelId="{756390CA-9DD9-48FF-A277-BDBEB2A5B09E}" type="sibTrans" cxnId="{B5399E25-DB0D-401D-A07A-88657AD33BCC}">
      <dgm:prSet/>
      <dgm:spPr/>
      <dgm:t>
        <a:bodyPr/>
        <a:lstStyle/>
        <a:p>
          <a:endParaRPr lang="en-US"/>
        </a:p>
      </dgm:t>
    </dgm:pt>
    <dgm:pt modelId="{10B14F48-2DEA-4208-9575-4C0E52B82D19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#2 </a:t>
          </a:r>
          <a:r>
            <a:rPr lang="en-US" dirty="0"/>
            <a:t>International Business (BBA)</a:t>
          </a:r>
        </a:p>
      </dgm:t>
    </dgm:pt>
    <dgm:pt modelId="{90293AAE-A4CC-459E-B07B-75D89039C436}" type="parTrans" cxnId="{D2A7DFCD-7312-4602-B7A8-872F832CB47C}">
      <dgm:prSet/>
      <dgm:spPr/>
      <dgm:t>
        <a:bodyPr/>
        <a:lstStyle/>
        <a:p>
          <a:endParaRPr lang="en-US"/>
        </a:p>
      </dgm:t>
    </dgm:pt>
    <dgm:pt modelId="{1C856D0C-DCCD-4CB9-B153-F1D2CEC7AB4F}" type="sibTrans" cxnId="{D2A7DFCD-7312-4602-B7A8-872F832CB47C}">
      <dgm:prSet/>
      <dgm:spPr/>
      <dgm:t>
        <a:bodyPr/>
        <a:lstStyle/>
        <a:p>
          <a:endParaRPr lang="en-US"/>
        </a:p>
      </dgm:t>
    </dgm:pt>
    <dgm:pt modelId="{9E1BABAF-467F-4020-9278-6A9D46AA8F85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#3 </a:t>
          </a:r>
          <a:r>
            <a:rPr lang="en-US" dirty="0"/>
            <a:t>International Global Policy &amp; Administration</a:t>
          </a:r>
        </a:p>
      </dgm:t>
    </dgm:pt>
    <dgm:pt modelId="{2578894A-9675-40B6-AAC3-D8C4FBC6AA36}" type="parTrans" cxnId="{ABD3B3D2-4FDB-44BD-B4F7-F7D550AB82C2}">
      <dgm:prSet/>
      <dgm:spPr/>
      <dgm:t>
        <a:bodyPr/>
        <a:lstStyle/>
        <a:p>
          <a:endParaRPr lang="en-US"/>
        </a:p>
      </dgm:t>
    </dgm:pt>
    <dgm:pt modelId="{DD1EC12B-1E5B-483C-95A6-AB14AB457D72}" type="sibTrans" cxnId="{ABD3B3D2-4FDB-44BD-B4F7-F7D550AB82C2}">
      <dgm:prSet/>
      <dgm:spPr/>
      <dgm:t>
        <a:bodyPr/>
        <a:lstStyle/>
        <a:p>
          <a:endParaRPr lang="en-US"/>
        </a:p>
      </dgm:t>
    </dgm:pt>
    <dgm:pt modelId="{DAA8254C-3A10-42E4-8E15-7524344E9E5E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#5 </a:t>
          </a:r>
          <a:r>
            <a:rPr lang="en-US" dirty="0"/>
            <a:t>Social Mobility – National Universities</a:t>
          </a:r>
        </a:p>
      </dgm:t>
    </dgm:pt>
    <dgm:pt modelId="{0ACED969-9E51-4796-AA82-397627202C5A}" type="parTrans" cxnId="{AA212DC5-5BB1-4498-84F4-D08410110800}">
      <dgm:prSet/>
      <dgm:spPr/>
      <dgm:t>
        <a:bodyPr/>
        <a:lstStyle/>
        <a:p>
          <a:endParaRPr lang="en-US"/>
        </a:p>
      </dgm:t>
    </dgm:pt>
    <dgm:pt modelId="{AF9AB167-1409-42C4-B7DA-48F1099B8EC2}" type="sibTrans" cxnId="{AA212DC5-5BB1-4498-84F4-D08410110800}">
      <dgm:prSet/>
      <dgm:spPr/>
      <dgm:t>
        <a:bodyPr/>
        <a:lstStyle/>
        <a:p>
          <a:endParaRPr lang="en-US"/>
        </a:p>
      </dgm:t>
    </dgm:pt>
    <dgm:pt modelId="{7AB84312-9B9A-4CDA-A24E-98EAE043061A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Top 3 </a:t>
          </a:r>
          <a:r>
            <a:rPr lang="en-US" dirty="0"/>
            <a:t>Florida Performance Metrics</a:t>
          </a:r>
        </a:p>
      </dgm:t>
    </dgm:pt>
    <dgm:pt modelId="{18DE52EB-168F-45A0-831D-13B1E46CB217}" type="parTrans" cxnId="{B187052D-8E18-4A8D-AA33-31BFDF3205D7}">
      <dgm:prSet/>
      <dgm:spPr/>
      <dgm:t>
        <a:bodyPr/>
        <a:lstStyle/>
        <a:p>
          <a:endParaRPr lang="en-US"/>
        </a:p>
      </dgm:t>
    </dgm:pt>
    <dgm:pt modelId="{C6EAF300-347A-4326-A496-648100360293}" type="sibTrans" cxnId="{B187052D-8E18-4A8D-AA33-31BFDF3205D7}">
      <dgm:prSet/>
      <dgm:spPr/>
      <dgm:t>
        <a:bodyPr/>
        <a:lstStyle/>
        <a:p>
          <a:endParaRPr lang="en-US"/>
        </a:p>
      </dgm:t>
    </dgm:pt>
    <dgm:pt modelId="{6EDE0CEF-A1C4-4A53-B02E-73D140456EAF}">
      <dgm:prSet/>
      <dgm:spPr/>
      <dgm:t>
        <a:bodyPr/>
        <a:lstStyle/>
        <a:p>
          <a:r>
            <a:rPr lang="en-US" b="1" dirty="0">
              <a:solidFill>
                <a:srgbClr val="00B0F0"/>
              </a:solidFill>
            </a:rPr>
            <a:t>#32 </a:t>
          </a:r>
          <a:r>
            <a:rPr lang="en-US" dirty="0"/>
            <a:t>Washington Monthly </a:t>
          </a:r>
        </a:p>
      </dgm:t>
    </dgm:pt>
    <dgm:pt modelId="{3D4B44DC-67DE-4D61-AF35-DB35B39AB004}" type="parTrans" cxnId="{C9844A0C-CEE8-46B1-B886-37D742DA34AD}">
      <dgm:prSet/>
      <dgm:spPr/>
      <dgm:t>
        <a:bodyPr/>
        <a:lstStyle/>
        <a:p>
          <a:endParaRPr lang="en-US"/>
        </a:p>
      </dgm:t>
    </dgm:pt>
    <dgm:pt modelId="{350D2209-4AFA-4366-9378-623FD0CE0A2F}" type="sibTrans" cxnId="{C9844A0C-CEE8-46B1-B886-37D742DA34AD}">
      <dgm:prSet/>
      <dgm:spPr/>
      <dgm:t>
        <a:bodyPr/>
        <a:lstStyle/>
        <a:p>
          <a:endParaRPr lang="en-US"/>
        </a:p>
      </dgm:t>
    </dgm:pt>
    <dgm:pt modelId="{CCA65BB4-A266-49F3-A5BC-C1F043BAA920}" type="pres">
      <dgm:prSet presAssocID="{F7DE80F5-E9F8-4869-9B08-CAEC4D830CE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5E85122-8FA4-4469-873E-B39003F9FBAC}" type="pres">
      <dgm:prSet presAssocID="{C5E4856E-B12D-468F-A157-8B336FAEAF9D}" presName="thickLine" presStyleLbl="alignNode1" presStyleIdx="0" presStyleCnt="8"/>
      <dgm:spPr/>
    </dgm:pt>
    <dgm:pt modelId="{D3E24A83-BB53-4A96-815A-EA7D2FDA8148}" type="pres">
      <dgm:prSet presAssocID="{C5E4856E-B12D-468F-A157-8B336FAEAF9D}" presName="horz1" presStyleCnt="0"/>
      <dgm:spPr/>
    </dgm:pt>
    <dgm:pt modelId="{266345A5-B60A-4F11-A473-D5BB4CABE0AF}" type="pres">
      <dgm:prSet presAssocID="{C5E4856E-B12D-468F-A157-8B336FAEAF9D}" presName="tx1" presStyleLbl="revTx" presStyleIdx="0" presStyleCnt="8"/>
      <dgm:spPr/>
      <dgm:t>
        <a:bodyPr/>
        <a:lstStyle/>
        <a:p>
          <a:endParaRPr lang="en-US"/>
        </a:p>
      </dgm:t>
    </dgm:pt>
    <dgm:pt modelId="{ED523A66-C099-40C1-A9A2-9452CDE206B2}" type="pres">
      <dgm:prSet presAssocID="{C5E4856E-B12D-468F-A157-8B336FAEAF9D}" presName="vert1" presStyleCnt="0"/>
      <dgm:spPr/>
    </dgm:pt>
    <dgm:pt modelId="{43C33089-F10D-4B95-8B8E-3F04C13527D4}" type="pres">
      <dgm:prSet presAssocID="{A272354A-C6E6-4E0E-BD29-4E2A71E3BE82}" presName="thickLine" presStyleLbl="alignNode1" presStyleIdx="1" presStyleCnt="8"/>
      <dgm:spPr/>
    </dgm:pt>
    <dgm:pt modelId="{9619CA01-C4A8-4762-977A-48BEB3FB6B6D}" type="pres">
      <dgm:prSet presAssocID="{A272354A-C6E6-4E0E-BD29-4E2A71E3BE82}" presName="horz1" presStyleCnt="0"/>
      <dgm:spPr/>
    </dgm:pt>
    <dgm:pt modelId="{D6879D98-F143-4BCC-B506-B345C6377BAE}" type="pres">
      <dgm:prSet presAssocID="{A272354A-C6E6-4E0E-BD29-4E2A71E3BE82}" presName="tx1" presStyleLbl="revTx" presStyleIdx="1" presStyleCnt="8"/>
      <dgm:spPr/>
      <dgm:t>
        <a:bodyPr/>
        <a:lstStyle/>
        <a:p>
          <a:endParaRPr lang="en-US"/>
        </a:p>
      </dgm:t>
    </dgm:pt>
    <dgm:pt modelId="{BF57C54E-CD79-4C85-8D5F-693756D036A6}" type="pres">
      <dgm:prSet presAssocID="{A272354A-C6E6-4E0E-BD29-4E2A71E3BE82}" presName="vert1" presStyleCnt="0"/>
      <dgm:spPr/>
    </dgm:pt>
    <dgm:pt modelId="{A047A4AD-1BAB-4A54-9AAC-9C5448289B79}" type="pres">
      <dgm:prSet presAssocID="{0AF83226-E4D2-45F1-A974-4787156C6454}" presName="thickLine" presStyleLbl="alignNode1" presStyleIdx="2" presStyleCnt="8"/>
      <dgm:spPr/>
    </dgm:pt>
    <dgm:pt modelId="{2D3DC83E-634F-4AE8-A5C9-A617C961197E}" type="pres">
      <dgm:prSet presAssocID="{0AF83226-E4D2-45F1-A974-4787156C6454}" presName="horz1" presStyleCnt="0"/>
      <dgm:spPr/>
    </dgm:pt>
    <dgm:pt modelId="{E05A7BC8-0B54-4150-8181-5A5D35E3AB35}" type="pres">
      <dgm:prSet presAssocID="{0AF83226-E4D2-45F1-A974-4787156C6454}" presName="tx1" presStyleLbl="revTx" presStyleIdx="2" presStyleCnt="8"/>
      <dgm:spPr/>
      <dgm:t>
        <a:bodyPr/>
        <a:lstStyle/>
        <a:p>
          <a:endParaRPr lang="en-US"/>
        </a:p>
      </dgm:t>
    </dgm:pt>
    <dgm:pt modelId="{4DA93316-37FC-4454-BACB-B451F5C13865}" type="pres">
      <dgm:prSet presAssocID="{0AF83226-E4D2-45F1-A974-4787156C6454}" presName="vert1" presStyleCnt="0"/>
      <dgm:spPr/>
    </dgm:pt>
    <dgm:pt modelId="{722CBFB8-C41A-494D-B986-541861FDD5FC}" type="pres">
      <dgm:prSet presAssocID="{10B14F48-2DEA-4208-9575-4C0E52B82D19}" presName="thickLine" presStyleLbl="alignNode1" presStyleIdx="3" presStyleCnt="8"/>
      <dgm:spPr/>
    </dgm:pt>
    <dgm:pt modelId="{7A31E8C2-5BC6-4C6F-85AD-144BCEB9386E}" type="pres">
      <dgm:prSet presAssocID="{10B14F48-2DEA-4208-9575-4C0E52B82D19}" presName="horz1" presStyleCnt="0"/>
      <dgm:spPr/>
    </dgm:pt>
    <dgm:pt modelId="{2EAC0A17-4B19-417C-B41A-D5C1BE23BB39}" type="pres">
      <dgm:prSet presAssocID="{10B14F48-2DEA-4208-9575-4C0E52B82D19}" presName="tx1" presStyleLbl="revTx" presStyleIdx="3" presStyleCnt="8"/>
      <dgm:spPr/>
      <dgm:t>
        <a:bodyPr/>
        <a:lstStyle/>
        <a:p>
          <a:endParaRPr lang="en-US"/>
        </a:p>
      </dgm:t>
    </dgm:pt>
    <dgm:pt modelId="{023EB53E-9799-43BF-9B5B-2171053D7506}" type="pres">
      <dgm:prSet presAssocID="{10B14F48-2DEA-4208-9575-4C0E52B82D19}" presName="vert1" presStyleCnt="0"/>
      <dgm:spPr/>
    </dgm:pt>
    <dgm:pt modelId="{F76F87D7-45E4-41D6-9A50-E7A6820F5EA4}" type="pres">
      <dgm:prSet presAssocID="{9E1BABAF-467F-4020-9278-6A9D46AA8F85}" presName="thickLine" presStyleLbl="alignNode1" presStyleIdx="4" presStyleCnt="8"/>
      <dgm:spPr/>
    </dgm:pt>
    <dgm:pt modelId="{F5DE49B7-84DC-41E1-A872-8EB4223FF9A4}" type="pres">
      <dgm:prSet presAssocID="{9E1BABAF-467F-4020-9278-6A9D46AA8F85}" presName="horz1" presStyleCnt="0"/>
      <dgm:spPr/>
    </dgm:pt>
    <dgm:pt modelId="{769FF27B-D2D3-430F-A76C-FB65ECC15490}" type="pres">
      <dgm:prSet presAssocID="{9E1BABAF-467F-4020-9278-6A9D46AA8F85}" presName="tx1" presStyleLbl="revTx" presStyleIdx="4" presStyleCnt="8"/>
      <dgm:spPr/>
      <dgm:t>
        <a:bodyPr/>
        <a:lstStyle/>
        <a:p>
          <a:endParaRPr lang="en-US"/>
        </a:p>
      </dgm:t>
    </dgm:pt>
    <dgm:pt modelId="{22E93138-74E2-4398-BEF6-1FD0E727E834}" type="pres">
      <dgm:prSet presAssocID="{9E1BABAF-467F-4020-9278-6A9D46AA8F85}" presName="vert1" presStyleCnt="0"/>
      <dgm:spPr/>
    </dgm:pt>
    <dgm:pt modelId="{FAC02E14-29BB-4E4A-BACD-910C68892D4A}" type="pres">
      <dgm:prSet presAssocID="{DAA8254C-3A10-42E4-8E15-7524344E9E5E}" presName="thickLine" presStyleLbl="alignNode1" presStyleIdx="5" presStyleCnt="8"/>
      <dgm:spPr/>
    </dgm:pt>
    <dgm:pt modelId="{6F5057B5-95C1-428F-9BE5-ECD984C4582D}" type="pres">
      <dgm:prSet presAssocID="{DAA8254C-3A10-42E4-8E15-7524344E9E5E}" presName="horz1" presStyleCnt="0"/>
      <dgm:spPr/>
    </dgm:pt>
    <dgm:pt modelId="{37BFC010-ACF1-4442-863A-067DFE688EA9}" type="pres">
      <dgm:prSet presAssocID="{DAA8254C-3A10-42E4-8E15-7524344E9E5E}" presName="tx1" presStyleLbl="revTx" presStyleIdx="5" presStyleCnt="8"/>
      <dgm:spPr/>
      <dgm:t>
        <a:bodyPr/>
        <a:lstStyle/>
        <a:p>
          <a:endParaRPr lang="en-US"/>
        </a:p>
      </dgm:t>
    </dgm:pt>
    <dgm:pt modelId="{209C0295-93DA-416E-A547-B7564F0A38CE}" type="pres">
      <dgm:prSet presAssocID="{DAA8254C-3A10-42E4-8E15-7524344E9E5E}" presName="vert1" presStyleCnt="0"/>
      <dgm:spPr/>
    </dgm:pt>
    <dgm:pt modelId="{802BD76B-CFE9-4E18-AF90-99E5E87D7C50}" type="pres">
      <dgm:prSet presAssocID="{7AB84312-9B9A-4CDA-A24E-98EAE043061A}" presName="thickLine" presStyleLbl="alignNode1" presStyleIdx="6" presStyleCnt="8"/>
      <dgm:spPr/>
    </dgm:pt>
    <dgm:pt modelId="{E52E0BEB-FDBB-437E-BB6F-38463991F8F5}" type="pres">
      <dgm:prSet presAssocID="{7AB84312-9B9A-4CDA-A24E-98EAE043061A}" presName="horz1" presStyleCnt="0"/>
      <dgm:spPr/>
    </dgm:pt>
    <dgm:pt modelId="{44D2E398-11CB-4E84-BDEF-372DD95120C4}" type="pres">
      <dgm:prSet presAssocID="{7AB84312-9B9A-4CDA-A24E-98EAE043061A}" presName="tx1" presStyleLbl="revTx" presStyleIdx="6" presStyleCnt="8"/>
      <dgm:spPr/>
      <dgm:t>
        <a:bodyPr/>
        <a:lstStyle/>
        <a:p>
          <a:endParaRPr lang="en-US"/>
        </a:p>
      </dgm:t>
    </dgm:pt>
    <dgm:pt modelId="{6A5692FF-1597-4B63-A106-8DE5481ABD0A}" type="pres">
      <dgm:prSet presAssocID="{7AB84312-9B9A-4CDA-A24E-98EAE043061A}" presName="vert1" presStyleCnt="0"/>
      <dgm:spPr/>
    </dgm:pt>
    <dgm:pt modelId="{93798040-F93E-452F-9950-AD09AAF9AA90}" type="pres">
      <dgm:prSet presAssocID="{6EDE0CEF-A1C4-4A53-B02E-73D140456EAF}" presName="thickLine" presStyleLbl="alignNode1" presStyleIdx="7" presStyleCnt="8"/>
      <dgm:spPr/>
    </dgm:pt>
    <dgm:pt modelId="{151876D6-0117-4D83-B226-4056741B4DBD}" type="pres">
      <dgm:prSet presAssocID="{6EDE0CEF-A1C4-4A53-B02E-73D140456EAF}" presName="horz1" presStyleCnt="0"/>
      <dgm:spPr/>
    </dgm:pt>
    <dgm:pt modelId="{B92A082D-BD3F-411E-987D-DEC7E241821D}" type="pres">
      <dgm:prSet presAssocID="{6EDE0CEF-A1C4-4A53-B02E-73D140456EAF}" presName="tx1" presStyleLbl="revTx" presStyleIdx="7" presStyleCnt="8"/>
      <dgm:spPr/>
      <dgm:t>
        <a:bodyPr/>
        <a:lstStyle/>
        <a:p>
          <a:endParaRPr lang="en-US"/>
        </a:p>
      </dgm:t>
    </dgm:pt>
    <dgm:pt modelId="{4C516F31-E282-4226-A6A0-9CBDD49096D8}" type="pres">
      <dgm:prSet presAssocID="{6EDE0CEF-A1C4-4A53-B02E-73D140456EAF}" presName="vert1" presStyleCnt="0"/>
      <dgm:spPr/>
    </dgm:pt>
  </dgm:ptLst>
  <dgm:cxnLst>
    <dgm:cxn modelId="{D2A7DFCD-7312-4602-B7A8-872F832CB47C}" srcId="{F7DE80F5-E9F8-4869-9B08-CAEC4D830CE0}" destId="{10B14F48-2DEA-4208-9575-4C0E52B82D19}" srcOrd="3" destOrd="0" parTransId="{90293AAE-A4CC-459E-B07B-75D89039C436}" sibTransId="{1C856D0C-DCCD-4CB9-B153-F1D2CEC7AB4F}"/>
    <dgm:cxn modelId="{6529AF80-0A21-410C-B429-B87FD194129C}" type="presOf" srcId="{DAA8254C-3A10-42E4-8E15-7524344E9E5E}" destId="{37BFC010-ACF1-4442-863A-067DFE688EA9}" srcOrd="0" destOrd="0" presId="urn:microsoft.com/office/officeart/2008/layout/LinedList"/>
    <dgm:cxn modelId="{D4DDB9BC-3F76-49F9-ABD2-EE7195116D72}" type="presOf" srcId="{F7DE80F5-E9F8-4869-9B08-CAEC4D830CE0}" destId="{CCA65BB4-A266-49F3-A5BC-C1F043BAA920}" srcOrd="0" destOrd="0" presId="urn:microsoft.com/office/officeart/2008/layout/LinedList"/>
    <dgm:cxn modelId="{B187052D-8E18-4A8D-AA33-31BFDF3205D7}" srcId="{F7DE80F5-E9F8-4869-9B08-CAEC4D830CE0}" destId="{7AB84312-9B9A-4CDA-A24E-98EAE043061A}" srcOrd="6" destOrd="0" parTransId="{18DE52EB-168F-45A0-831D-13B1E46CB217}" sibTransId="{C6EAF300-347A-4326-A496-648100360293}"/>
    <dgm:cxn modelId="{04D59631-FEA0-459D-8ECB-F2C10D72B77E}" type="presOf" srcId="{C5E4856E-B12D-468F-A157-8B336FAEAF9D}" destId="{266345A5-B60A-4F11-A473-D5BB4CABE0AF}" srcOrd="0" destOrd="0" presId="urn:microsoft.com/office/officeart/2008/layout/LinedList"/>
    <dgm:cxn modelId="{08CE6732-A066-41C6-A69D-1F4B0F8EE3B2}" type="presOf" srcId="{9E1BABAF-467F-4020-9278-6A9D46AA8F85}" destId="{769FF27B-D2D3-430F-A76C-FB65ECC15490}" srcOrd="0" destOrd="0" presId="urn:microsoft.com/office/officeart/2008/layout/LinedList"/>
    <dgm:cxn modelId="{66FB9308-9CFE-42DA-BB39-2063638B5CAC}" type="presOf" srcId="{0AF83226-E4D2-45F1-A974-4787156C6454}" destId="{E05A7BC8-0B54-4150-8181-5A5D35E3AB35}" srcOrd="0" destOrd="0" presId="urn:microsoft.com/office/officeart/2008/layout/LinedList"/>
    <dgm:cxn modelId="{255EA6CA-10D8-4E1E-B48A-396F2C7C7B65}" srcId="{F7DE80F5-E9F8-4869-9B08-CAEC4D830CE0}" destId="{C5E4856E-B12D-468F-A157-8B336FAEAF9D}" srcOrd="0" destOrd="0" parTransId="{C2691469-A65F-4E2C-8900-FF5223BA412D}" sibTransId="{9472663B-1AF6-41A9-AC1A-26C3A04C6BBD}"/>
    <dgm:cxn modelId="{BD490C78-9B7C-447D-9D5F-56AEAC66A5E5}" type="presOf" srcId="{6EDE0CEF-A1C4-4A53-B02E-73D140456EAF}" destId="{B92A082D-BD3F-411E-987D-DEC7E241821D}" srcOrd="0" destOrd="0" presId="urn:microsoft.com/office/officeart/2008/layout/LinedList"/>
    <dgm:cxn modelId="{C9844A0C-CEE8-46B1-B886-37D742DA34AD}" srcId="{F7DE80F5-E9F8-4869-9B08-CAEC4D830CE0}" destId="{6EDE0CEF-A1C4-4A53-B02E-73D140456EAF}" srcOrd="7" destOrd="0" parTransId="{3D4B44DC-67DE-4D61-AF35-DB35B39AB004}" sibTransId="{350D2209-4AFA-4366-9378-623FD0CE0A2F}"/>
    <dgm:cxn modelId="{ABD3B3D2-4FDB-44BD-B4F7-F7D550AB82C2}" srcId="{F7DE80F5-E9F8-4869-9B08-CAEC4D830CE0}" destId="{9E1BABAF-467F-4020-9278-6A9D46AA8F85}" srcOrd="4" destOrd="0" parTransId="{2578894A-9675-40B6-AAC3-D8C4FBC6AA36}" sibTransId="{DD1EC12B-1E5B-483C-95A6-AB14AB457D72}"/>
    <dgm:cxn modelId="{352EE996-5CFB-421F-AC07-18346F132377}" type="presOf" srcId="{10B14F48-2DEA-4208-9575-4C0E52B82D19}" destId="{2EAC0A17-4B19-417C-B41A-D5C1BE23BB39}" srcOrd="0" destOrd="0" presId="urn:microsoft.com/office/officeart/2008/layout/LinedList"/>
    <dgm:cxn modelId="{B5399E25-DB0D-401D-A07A-88657AD33BCC}" srcId="{F7DE80F5-E9F8-4869-9B08-CAEC4D830CE0}" destId="{0AF83226-E4D2-45F1-A974-4787156C6454}" srcOrd="2" destOrd="0" parTransId="{EDB5C3B9-668E-465B-88E0-4D39759354EC}" sibTransId="{756390CA-9DD9-48FF-A277-BDBEB2A5B09E}"/>
    <dgm:cxn modelId="{7C7F546B-B0FF-4D4C-98AE-42B96438CCFE}" type="presOf" srcId="{A272354A-C6E6-4E0E-BD29-4E2A71E3BE82}" destId="{D6879D98-F143-4BCC-B506-B345C6377BAE}" srcOrd="0" destOrd="0" presId="urn:microsoft.com/office/officeart/2008/layout/LinedList"/>
    <dgm:cxn modelId="{A5D4FFA5-5D65-40EB-8855-877A293023D8}" type="presOf" srcId="{7AB84312-9B9A-4CDA-A24E-98EAE043061A}" destId="{44D2E398-11CB-4E84-BDEF-372DD95120C4}" srcOrd="0" destOrd="0" presId="urn:microsoft.com/office/officeart/2008/layout/LinedList"/>
    <dgm:cxn modelId="{AA212DC5-5BB1-4498-84F4-D08410110800}" srcId="{F7DE80F5-E9F8-4869-9B08-CAEC4D830CE0}" destId="{DAA8254C-3A10-42E4-8E15-7524344E9E5E}" srcOrd="5" destOrd="0" parTransId="{0ACED969-9E51-4796-AA82-397627202C5A}" sibTransId="{AF9AB167-1409-42C4-B7DA-48F1099B8EC2}"/>
    <dgm:cxn modelId="{73DBABC5-1475-49F8-A6EA-C72A372EA91C}" srcId="{F7DE80F5-E9F8-4869-9B08-CAEC4D830CE0}" destId="{A272354A-C6E6-4E0E-BD29-4E2A71E3BE82}" srcOrd="1" destOrd="0" parTransId="{99C7201F-B518-4634-8F0A-AF8C53984E32}" sibTransId="{D27C0324-7479-4ED6-8CD6-8383FEEF04FA}"/>
    <dgm:cxn modelId="{1A3D8CFA-CAD0-4F30-AEFB-DB4C29AFAB24}" type="presParOf" srcId="{CCA65BB4-A266-49F3-A5BC-C1F043BAA920}" destId="{55E85122-8FA4-4469-873E-B39003F9FBAC}" srcOrd="0" destOrd="0" presId="urn:microsoft.com/office/officeart/2008/layout/LinedList"/>
    <dgm:cxn modelId="{534CF8CD-B0E8-4B76-BB5B-71DD3B192504}" type="presParOf" srcId="{CCA65BB4-A266-49F3-A5BC-C1F043BAA920}" destId="{D3E24A83-BB53-4A96-815A-EA7D2FDA8148}" srcOrd="1" destOrd="0" presId="urn:microsoft.com/office/officeart/2008/layout/LinedList"/>
    <dgm:cxn modelId="{BD734E77-40D2-4C78-9C11-EFC641056339}" type="presParOf" srcId="{D3E24A83-BB53-4A96-815A-EA7D2FDA8148}" destId="{266345A5-B60A-4F11-A473-D5BB4CABE0AF}" srcOrd="0" destOrd="0" presId="urn:microsoft.com/office/officeart/2008/layout/LinedList"/>
    <dgm:cxn modelId="{D2FEF66F-8DD8-40BF-B9B6-FADA785B58A2}" type="presParOf" srcId="{D3E24A83-BB53-4A96-815A-EA7D2FDA8148}" destId="{ED523A66-C099-40C1-A9A2-9452CDE206B2}" srcOrd="1" destOrd="0" presId="urn:microsoft.com/office/officeart/2008/layout/LinedList"/>
    <dgm:cxn modelId="{DE693BEB-A955-4F24-8305-A31FA604AC12}" type="presParOf" srcId="{CCA65BB4-A266-49F3-A5BC-C1F043BAA920}" destId="{43C33089-F10D-4B95-8B8E-3F04C13527D4}" srcOrd="2" destOrd="0" presId="urn:microsoft.com/office/officeart/2008/layout/LinedList"/>
    <dgm:cxn modelId="{D21456F6-03C4-4CD1-915B-BE4C0EDF9FAE}" type="presParOf" srcId="{CCA65BB4-A266-49F3-A5BC-C1F043BAA920}" destId="{9619CA01-C4A8-4762-977A-48BEB3FB6B6D}" srcOrd="3" destOrd="0" presId="urn:microsoft.com/office/officeart/2008/layout/LinedList"/>
    <dgm:cxn modelId="{8F291B24-2356-448C-8E6C-BE414AAA270C}" type="presParOf" srcId="{9619CA01-C4A8-4762-977A-48BEB3FB6B6D}" destId="{D6879D98-F143-4BCC-B506-B345C6377BAE}" srcOrd="0" destOrd="0" presId="urn:microsoft.com/office/officeart/2008/layout/LinedList"/>
    <dgm:cxn modelId="{BBA7727E-12EA-402D-A20E-7D4992B86C5D}" type="presParOf" srcId="{9619CA01-C4A8-4762-977A-48BEB3FB6B6D}" destId="{BF57C54E-CD79-4C85-8D5F-693756D036A6}" srcOrd="1" destOrd="0" presId="urn:microsoft.com/office/officeart/2008/layout/LinedList"/>
    <dgm:cxn modelId="{32D76C12-C727-4E2A-BB7A-8CB04B5F4BF7}" type="presParOf" srcId="{CCA65BB4-A266-49F3-A5BC-C1F043BAA920}" destId="{A047A4AD-1BAB-4A54-9AAC-9C5448289B79}" srcOrd="4" destOrd="0" presId="urn:microsoft.com/office/officeart/2008/layout/LinedList"/>
    <dgm:cxn modelId="{367FA0B3-94EA-4E36-9801-04DB4DEB44C0}" type="presParOf" srcId="{CCA65BB4-A266-49F3-A5BC-C1F043BAA920}" destId="{2D3DC83E-634F-4AE8-A5C9-A617C961197E}" srcOrd="5" destOrd="0" presId="urn:microsoft.com/office/officeart/2008/layout/LinedList"/>
    <dgm:cxn modelId="{7189B4F6-594C-4AB2-8CA1-27A26E3DBDF8}" type="presParOf" srcId="{2D3DC83E-634F-4AE8-A5C9-A617C961197E}" destId="{E05A7BC8-0B54-4150-8181-5A5D35E3AB35}" srcOrd="0" destOrd="0" presId="urn:microsoft.com/office/officeart/2008/layout/LinedList"/>
    <dgm:cxn modelId="{E2C65D18-E6CB-4B53-A0DA-F827806DC121}" type="presParOf" srcId="{2D3DC83E-634F-4AE8-A5C9-A617C961197E}" destId="{4DA93316-37FC-4454-BACB-B451F5C13865}" srcOrd="1" destOrd="0" presId="urn:microsoft.com/office/officeart/2008/layout/LinedList"/>
    <dgm:cxn modelId="{7C6222DE-6C66-499B-82CD-6B1DC2CB7A5D}" type="presParOf" srcId="{CCA65BB4-A266-49F3-A5BC-C1F043BAA920}" destId="{722CBFB8-C41A-494D-B986-541861FDD5FC}" srcOrd="6" destOrd="0" presId="urn:microsoft.com/office/officeart/2008/layout/LinedList"/>
    <dgm:cxn modelId="{F8AB2B87-20B8-4C9A-B336-B33DCF981260}" type="presParOf" srcId="{CCA65BB4-A266-49F3-A5BC-C1F043BAA920}" destId="{7A31E8C2-5BC6-4C6F-85AD-144BCEB9386E}" srcOrd="7" destOrd="0" presId="urn:microsoft.com/office/officeart/2008/layout/LinedList"/>
    <dgm:cxn modelId="{F1F04868-03C3-4858-9F0D-3630980507FE}" type="presParOf" srcId="{7A31E8C2-5BC6-4C6F-85AD-144BCEB9386E}" destId="{2EAC0A17-4B19-417C-B41A-D5C1BE23BB39}" srcOrd="0" destOrd="0" presId="urn:microsoft.com/office/officeart/2008/layout/LinedList"/>
    <dgm:cxn modelId="{F33CA4DC-1438-4252-934B-9B1324DEB23C}" type="presParOf" srcId="{7A31E8C2-5BC6-4C6F-85AD-144BCEB9386E}" destId="{023EB53E-9799-43BF-9B5B-2171053D7506}" srcOrd="1" destOrd="0" presId="urn:microsoft.com/office/officeart/2008/layout/LinedList"/>
    <dgm:cxn modelId="{C4D026D6-573B-4ADC-9BBD-772CED4E1193}" type="presParOf" srcId="{CCA65BB4-A266-49F3-A5BC-C1F043BAA920}" destId="{F76F87D7-45E4-41D6-9A50-E7A6820F5EA4}" srcOrd="8" destOrd="0" presId="urn:microsoft.com/office/officeart/2008/layout/LinedList"/>
    <dgm:cxn modelId="{8D54AD00-2E69-4C82-8F39-F3C044AEC28C}" type="presParOf" srcId="{CCA65BB4-A266-49F3-A5BC-C1F043BAA920}" destId="{F5DE49B7-84DC-41E1-A872-8EB4223FF9A4}" srcOrd="9" destOrd="0" presId="urn:microsoft.com/office/officeart/2008/layout/LinedList"/>
    <dgm:cxn modelId="{553E8664-803E-4B9D-920C-1B680CFE1126}" type="presParOf" srcId="{F5DE49B7-84DC-41E1-A872-8EB4223FF9A4}" destId="{769FF27B-D2D3-430F-A76C-FB65ECC15490}" srcOrd="0" destOrd="0" presId="urn:microsoft.com/office/officeart/2008/layout/LinedList"/>
    <dgm:cxn modelId="{F680D8D0-92D1-449C-8E27-007F8672EFA3}" type="presParOf" srcId="{F5DE49B7-84DC-41E1-A872-8EB4223FF9A4}" destId="{22E93138-74E2-4398-BEF6-1FD0E727E834}" srcOrd="1" destOrd="0" presId="urn:microsoft.com/office/officeart/2008/layout/LinedList"/>
    <dgm:cxn modelId="{C4A28B8C-98C8-47B9-ACAE-943D4C59E329}" type="presParOf" srcId="{CCA65BB4-A266-49F3-A5BC-C1F043BAA920}" destId="{FAC02E14-29BB-4E4A-BACD-910C68892D4A}" srcOrd="10" destOrd="0" presId="urn:microsoft.com/office/officeart/2008/layout/LinedList"/>
    <dgm:cxn modelId="{14B257E2-4AF6-4261-BD94-38D52560681B}" type="presParOf" srcId="{CCA65BB4-A266-49F3-A5BC-C1F043BAA920}" destId="{6F5057B5-95C1-428F-9BE5-ECD984C4582D}" srcOrd="11" destOrd="0" presId="urn:microsoft.com/office/officeart/2008/layout/LinedList"/>
    <dgm:cxn modelId="{4A51A77B-F619-4866-810F-9F735B838E00}" type="presParOf" srcId="{6F5057B5-95C1-428F-9BE5-ECD984C4582D}" destId="{37BFC010-ACF1-4442-863A-067DFE688EA9}" srcOrd="0" destOrd="0" presId="urn:microsoft.com/office/officeart/2008/layout/LinedList"/>
    <dgm:cxn modelId="{D398CE91-347F-4BBD-9632-AEBB03A87FF8}" type="presParOf" srcId="{6F5057B5-95C1-428F-9BE5-ECD984C4582D}" destId="{209C0295-93DA-416E-A547-B7564F0A38CE}" srcOrd="1" destOrd="0" presId="urn:microsoft.com/office/officeart/2008/layout/LinedList"/>
    <dgm:cxn modelId="{59D9A45E-45FD-468D-A83D-EFC61815FDD8}" type="presParOf" srcId="{CCA65BB4-A266-49F3-A5BC-C1F043BAA920}" destId="{802BD76B-CFE9-4E18-AF90-99E5E87D7C50}" srcOrd="12" destOrd="0" presId="urn:microsoft.com/office/officeart/2008/layout/LinedList"/>
    <dgm:cxn modelId="{E1269EAF-378C-4370-8C56-6D70A0F7B703}" type="presParOf" srcId="{CCA65BB4-A266-49F3-A5BC-C1F043BAA920}" destId="{E52E0BEB-FDBB-437E-BB6F-38463991F8F5}" srcOrd="13" destOrd="0" presId="urn:microsoft.com/office/officeart/2008/layout/LinedList"/>
    <dgm:cxn modelId="{A8C4EF59-3DB7-4D24-80D8-A5EBA66DBE41}" type="presParOf" srcId="{E52E0BEB-FDBB-437E-BB6F-38463991F8F5}" destId="{44D2E398-11CB-4E84-BDEF-372DD95120C4}" srcOrd="0" destOrd="0" presId="urn:microsoft.com/office/officeart/2008/layout/LinedList"/>
    <dgm:cxn modelId="{711BC4C8-0EE9-4E3E-9E7C-D8715E086927}" type="presParOf" srcId="{E52E0BEB-FDBB-437E-BB6F-38463991F8F5}" destId="{6A5692FF-1597-4B63-A106-8DE5481ABD0A}" srcOrd="1" destOrd="0" presId="urn:microsoft.com/office/officeart/2008/layout/LinedList"/>
    <dgm:cxn modelId="{35FB4934-A424-46AB-9C64-D08185DB307D}" type="presParOf" srcId="{CCA65BB4-A266-49F3-A5BC-C1F043BAA920}" destId="{93798040-F93E-452F-9950-AD09AAF9AA90}" srcOrd="14" destOrd="0" presId="urn:microsoft.com/office/officeart/2008/layout/LinedList"/>
    <dgm:cxn modelId="{5CCDE5AC-4E0D-4C60-A7EB-D028CCF31A87}" type="presParOf" srcId="{CCA65BB4-A266-49F3-A5BC-C1F043BAA920}" destId="{151876D6-0117-4D83-B226-4056741B4DBD}" srcOrd="15" destOrd="0" presId="urn:microsoft.com/office/officeart/2008/layout/LinedList"/>
    <dgm:cxn modelId="{8B49D10E-2489-4F70-A8A3-CE0BD6AE96FD}" type="presParOf" srcId="{151876D6-0117-4D83-B226-4056741B4DBD}" destId="{B92A082D-BD3F-411E-987D-DEC7E241821D}" srcOrd="0" destOrd="0" presId="urn:microsoft.com/office/officeart/2008/layout/LinedList"/>
    <dgm:cxn modelId="{16C6CA95-48B2-4084-A0AE-4C2F9423DB27}" type="presParOf" srcId="{151876D6-0117-4D83-B226-4056741B4DBD}" destId="{4C516F31-E282-4226-A6A0-9CBDD49096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85122-8FA4-4469-873E-B39003F9FBAC}">
      <dsp:nvSpPr>
        <dsp:cNvPr id="0" name=""/>
        <dsp:cNvSpPr/>
      </dsp:nvSpPr>
      <dsp:spPr>
        <a:xfrm>
          <a:off x="0" y="0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345A5-B60A-4F11-A473-D5BB4CABE0AF}">
      <dsp:nvSpPr>
        <dsp:cNvPr id="0" name=""/>
        <dsp:cNvSpPr/>
      </dsp:nvSpPr>
      <dsp:spPr>
        <a:xfrm>
          <a:off x="0" y="0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RI: Doctoral University – Very high research activity</a:t>
          </a:r>
          <a:endParaRPr lang="en-US" sz="2800" kern="1200" dirty="0">
            <a:solidFill>
              <a:srgbClr val="00B0F0"/>
            </a:solidFill>
          </a:endParaRPr>
        </a:p>
      </dsp:txBody>
      <dsp:txXfrm>
        <a:off x="0" y="0"/>
        <a:ext cx="9028590" cy="618613"/>
      </dsp:txXfrm>
    </dsp:sp>
    <dsp:sp modelId="{43C33089-F10D-4B95-8B8E-3F04C13527D4}">
      <dsp:nvSpPr>
        <dsp:cNvPr id="0" name=""/>
        <dsp:cNvSpPr/>
      </dsp:nvSpPr>
      <dsp:spPr>
        <a:xfrm>
          <a:off x="0" y="618613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879D98-F143-4BCC-B506-B345C6377BAE}">
      <dsp:nvSpPr>
        <dsp:cNvPr id="0" name=""/>
        <dsp:cNvSpPr/>
      </dsp:nvSpPr>
      <dsp:spPr>
        <a:xfrm>
          <a:off x="0" y="618613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Top 100 </a:t>
          </a:r>
          <a:r>
            <a:rPr lang="en-US" sz="2800" kern="1200" dirty="0"/>
            <a:t>Public University </a:t>
          </a:r>
        </a:p>
      </dsp:txBody>
      <dsp:txXfrm>
        <a:off x="0" y="618613"/>
        <a:ext cx="9028590" cy="618613"/>
      </dsp:txXfrm>
    </dsp:sp>
    <dsp:sp modelId="{A047A4AD-1BAB-4A54-9AAC-9C5448289B79}">
      <dsp:nvSpPr>
        <dsp:cNvPr id="0" name=""/>
        <dsp:cNvSpPr/>
      </dsp:nvSpPr>
      <dsp:spPr>
        <a:xfrm>
          <a:off x="0" y="1237226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A7BC8-0B54-4150-8181-5A5D35E3AB35}">
      <dsp:nvSpPr>
        <dsp:cNvPr id="0" name=""/>
        <dsp:cNvSpPr/>
      </dsp:nvSpPr>
      <dsp:spPr>
        <a:xfrm>
          <a:off x="0" y="1237226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#1 </a:t>
          </a:r>
          <a:r>
            <a:rPr lang="en-US" sz="2800" kern="1200" dirty="0"/>
            <a:t>Most diverse medical school </a:t>
          </a:r>
        </a:p>
      </dsp:txBody>
      <dsp:txXfrm>
        <a:off x="0" y="1237226"/>
        <a:ext cx="9028590" cy="618613"/>
      </dsp:txXfrm>
    </dsp:sp>
    <dsp:sp modelId="{722CBFB8-C41A-494D-B986-541861FDD5FC}">
      <dsp:nvSpPr>
        <dsp:cNvPr id="0" name=""/>
        <dsp:cNvSpPr/>
      </dsp:nvSpPr>
      <dsp:spPr>
        <a:xfrm>
          <a:off x="0" y="1855839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C0A17-4B19-417C-B41A-D5C1BE23BB39}">
      <dsp:nvSpPr>
        <dsp:cNvPr id="0" name=""/>
        <dsp:cNvSpPr/>
      </dsp:nvSpPr>
      <dsp:spPr>
        <a:xfrm>
          <a:off x="0" y="1855839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#2 </a:t>
          </a:r>
          <a:r>
            <a:rPr lang="en-US" sz="2800" kern="1200" dirty="0"/>
            <a:t>International Business (BBA)</a:t>
          </a:r>
        </a:p>
      </dsp:txBody>
      <dsp:txXfrm>
        <a:off x="0" y="1855839"/>
        <a:ext cx="9028590" cy="618613"/>
      </dsp:txXfrm>
    </dsp:sp>
    <dsp:sp modelId="{F76F87D7-45E4-41D6-9A50-E7A6820F5EA4}">
      <dsp:nvSpPr>
        <dsp:cNvPr id="0" name=""/>
        <dsp:cNvSpPr/>
      </dsp:nvSpPr>
      <dsp:spPr>
        <a:xfrm>
          <a:off x="0" y="2474452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9FF27B-D2D3-430F-A76C-FB65ECC15490}">
      <dsp:nvSpPr>
        <dsp:cNvPr id="0" name=""/>
        <dsp:cNvSpPr/>
      </dsp:nvSpPr>
      <dsp:spPr>
        <a:xfrm>
          <a:off x="0" y="2474452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#3 </a:t>
          </a:r>
          <a:r>
            <a:rPr lang="en-US" sz="2800" kern="1200" dirty="0"/>
            <a:t>International Global Policy &amp; Administration</a:t>
          </a:r>
        </a:p>
      </dsp:txBody>
      <dsp:txXfrm>
        <a:off x="0" y="2474452"/>
        <a:ext cx="9028590" cy="618613"/>
      </dsp:txXfrm>
    </dsp:sp>
    <dsp:sp modelId="{FAC02E14-29BB-4E4A-BACD-910C68892D4A}">
      <dsp:nvSpPr>
        <dsp:cNvPr id="0" name=""/>
        <dsp:cNvSpPr/>
      </dsp:nvSpPr>
      <dsp:spPr>
        <a:xfrm>
          <a:off x="0" y="3093065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FC010-ACF1-4442-863A-067DFE688EA9}">
      <dsp:nvSpPr>
        <dsp:cNvPr id="0" name=""/>
        <dsp:cNvSpPr/>
      </dsp:nvSpPr>
      <dsp:spPr>
        <a:xfrm>
          <a:off x="0" y="3093065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#5 </a:t>
          </a:r>
          <a:r>
            <a:rPr lang="en-US" sz="2800" kern="1200" dirty="0"/>
            <a:t>Social Mobility – National Universities</a:t>
          </a:r>
        </a:p>
      </dsp:txBody>
      <dsp:txXfrm>
        <a:off x="0" y="3093065"/>
        <a:ext cx="9028590" cy="618613"/>
      </dsp:txXfrm>
    </dsp:sp>
    <dsp:sp modelId="{802BD76B-CFE9-4E18-AF90-99E5E87D7C50}">
      <dsp:nvSpPr>
        <dsp:cNvPr id="0" name=""/>
        <dsp:cNvSpPr/>
      </dsp:nvSpPr>
      <dsp:spPr>
        <a:xfrm>
          <a:off x="0" y="3711678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2E398-11CB-4E84-BDEF-372DD95120C4}">
      <dsp:nvSpPr>
        <dsp:cNvPr id="0" name=""/>
        <dsp:cNvSpPr/>
      </dsp:nvSpPr>
      <dsp:spPr>
        <a:xfrm>
          <a:off x="0" y="3711678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Top 3 </a:t>
          </a:r>
          <a:r>
            <a:rPr lang="en-US" sz="2800" kern="1200" dirty="0"/>
            <a:t>Florida Performance Metrics</a:t>
          </a:r>
        </a:p>
      </dsp:txBody>
      <dsp:txXfrm>
        <a:off x="0" y="3711678"/>
        <a:ext cx="9028590" cy="618613"/>
      </dsp:txXfrm>
    </dsp:sp>
    <dsp:sp modelId="{93798040-F93E-452F-9950-AD09AAF9AA90}">
      <dsp:nvSpPr>
        <dsp:cNvPr id="0" name=""/>
        <dsp:cNvSpPr/>
      </dsp:nvSpPr>
      <dsp:spPr>
        <a:xfrm>
          <a:off x="0" y="4330291"/>
          <a:ext cx="902859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A082D-BD3F-411E-987D-DEC7E241821D}">
      <dsp:nvSpPr>
        <dsp:cNvPr id="0" name=""/>
        <dsp:cNvSpPr/>
      </dsp:nvSpPr>
      <dsp:spPr>
        <a:xfrm>
          <a:off x="0" y="4330291"/>
          <a:ext cx="9028590" cy="618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B0F0"/>
              </a:solidFill>
            </a:rPr>
            <a:t>#32 </a:t>
          </a:r>
          <a:r>
            <a:rPr lang="en-US" sz="2800" kern="1200" dirty="0"/>
            <a:t>Washington Monthly </a:t>
          </a:r>
        </a:p>
      </dsp:txBody>
      <dsp:txXfrm>
        <a:off x="0" y="4330291"/>
        <a:ext cx="9028590" cy="618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84E2D5E-E304-F744-92B4-C2614AA64448}"/>
              </a:ext>
            </a:extLst>
          </p:cNvPr>
          <p:cNvSpPr txBox="1"/>
          <p:nvPr userDrawn="1"/>
        </p:nvSpPr>
        <p:spPr>
          <a:xfrm>
            <a:off x="4064295" y="418470"/>
            <a:ext cx="40729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INTERNATIONAL UNIVERSITY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8DEB929-9798-7B44-8E54-60948088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727" y="3721808"/>
            <a:ext cx="8984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6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564F3C-4E9C-A84A-915B-1971194754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10DF140-61C7-C94E-9347-6DD282A33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4" y="6123851"/>
            <a:ext cx="1217550" cy="5638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A209E8-E5E1-5D41-92D2-2615A78E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40" y="544528"/>
            <a:ext cx="3358280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rgbClr val="CC006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3200B7-23B0-6542-AF46-FF8EFBF9FB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6042" y="1371538"/>
            <a:ext cx="2583215" cy="34443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CB99F92-7B2D-DA41-8932-E06E340EA0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632199" y="743802"/>
            <a:ext cx="7976031" cy="5370396"/>
          </a:xfrm>
          <a:prstGeom prst="corner">
            <a:avLst>
              <a:gd name="adj1" fmla="val 57567"/>
              <a:gd name="adj2" fmla="val 95877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DDF83C-8AC7-A941-A027-BAAF20DCA295}"/>
              </a:ext>
            </a:extLst>
          </p:cNvPr>
          <p:cNvGrpSpPr/>
          <p:nvPr userDrawn="1"/>
        </p:nvGrpSpPr>
        <p:grpSpPr>
          <a:xfrm>
            <a:off x="3632200" y="637953"/>
            <a:ext cx="7976031" cy="2393648"/>
            <a:chOff x="3683000" y="638356"/>
            <a:chExt cx="7976031" cy="239364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DA12D9A-A693-B545-A8F5-2A9593D2A685}"/>
                </a:ext>
              </a:extLst>
            </p:cNvPr>
            <p:cNvSpPr/>
            <p:nvPr/>
          </p:nvSpPr>
          <p:spPr>
            <a:xfrm>
              <a:off x="6417481" y="638356"/>
              <a:ext cx="5241550" cy="110074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35189E-CF3C-9646-86FF-9D061A9687AC}"/>
                </a:ext>
              </a:extLst>
            </p:cNvPr>
            <p:cNvSpPr/>
            <p:nvPr/>
          </p:nvSpPr>
          <p:spPr>
            <a:xfrm rot="16200000">
              <a:off x="5327064" y="1829604"/>
              <a:ext cx="2292822" cy="111977"/>
            </a:xfrm>
            <a:prstGeom prst="rect">
              <a:avLst/>
            </a:prstGeom>
            <a:gradFill>
              <a:gsLst>
                <a:gs pos="97000">
                  <a:srgbClr val="D92D8A"/>
                </a:gs>
                <a:gs pos="7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F58982-B41E-8340-83CF-555551EE8C45}"/>
                </a:ext>
              </a:extLst>
            </p:cNvPr>
            <p:cNvSpPr/>
            <p:nvPr/>
          </p:nvSpPr>
          <p:spPr>
            <a:xfrm flipH="1">
              <a:off x="3683000" y="2924436"/>
              <a:ext cx="2754068" cy="106058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1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3A9093-3691-AA4C-A2F4-304998E299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42235-2539-9C42-9FFC-2583D8FF2508}"/>
              </a:ext>
            </a:extLst>
          </p:cNvPr>
          <p:cNvGrpSpPr/>
          <p:nvPr userDrawn="1"/>
        </p:nvGrpSpPr>
        <p:grpSpPr>
          <a:xfrm flipH="1" flipV="1">
            <a:off x="10644674" y="5408676"/>
            <a:ext cx="735606" cy="746592"/>
            <a:chOff x="897887" y="745236"/>
            <a:chExt cx="735606" cy="7465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082B33-8809-4D4E-892A-871B1D090AB4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9A3A04-48C2-9046-99D8-29E0696CC719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34CB5F-76F4-6745-89D4-C806CD69862C}"/>
              </a:ext>
            </a:extLst>
          </p:cNvPr>
          <p:cNvGrpSpPr/>
          <p:nvPr userDrawn="1"/>
        </p:nvGrpSpPr>
        <p:grpSpPr>
          <a:xfrm flipV="1">
            <a:off x="789474" y="5408676"/>
            <a:ext cx="735606" cy="746592"/>
            <a:chOff x="897887" y="745236"/>
            <a:chExt cx="735606" cy="74659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9A027F7-340B-AE49-A6E7-AF7808C4881B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08E556-02A5-F644-8527-1071C399CF8F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0C6396-694E-7E4D-99B5-1FFF7CB06E00}"/>
              </a:ext>
            </a:extLst>
          </p:cNvPr>
          <p:cNvGrpSpPr/>
          <p:nvPr userDrawn="1"/>
        </p:nvGrpSpPr>
        <p:grpSpPr>
          <a:xfrm flipH="1">
            <a:off x="10644674" y="745236"/>
            <a:ext cx="735606" cy="746592"/>
            <a:chOff x="897887" y="745236"/>
            <a:chExt cx="735606" cy="7465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D90838-A6BF-0F4F-9EEF-F4EF18A3585C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FA1B5D-1100-BA4E-880C-425F37DC1986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A9768829-BB27-E04C-AC08-35C2DCF4342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18591" y="2310784"/>
            <a:ext cx="7510717" cy="339445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7577F2A-343B-0547-90B9-31071026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90" y="1198471"/>
            <a:ext cx="7510718" cy="845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432753-6F7F-614E-852E-0E437C757C8A}"/>
              </a:ext>
            </a:extLst>
          </p:cNvPr>
          <p:cNvGrpSpPr/>
          <p:nvPr userDrawn="1"/>
        </p:nvGrpSpPr>
        <p:grpSpPr>
          <a:xfrm rot="16200000" flipH="1">
            <a:off x="786644" y="682484"/>
            <a:ext cx="731520" cy="747831"/>
            <a:chOff x="897887" y="745236"/>
            <a:chExt cx="731520" cy="7478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23CBF0-EBAD-5A48-BEB5-7F7ED127ED9A}"/>
                </a:ext>
              </a:extLst>
            </p:cNvPr>
            <p:cNvSpPr/>
            <p:nvPr/>
          </p:nvSpPr>
          <p:spPr>
            <a:xfrm rot="16200000" flipH="1">
              <a:off x="1184399" y="458724"/>
              <a:ext cx="158496" cy="731520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754997F-8EB7-5140-9E75-4B286C8C6FED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4360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F2EB2B1-A9F3-9943-AABF-16618AFA9BE8}"/>
              </a:ext>
            </a:extLst>
          </p:cNvPr>
          <p:cNvSpPr txBox="1"/>
          <p:nvPr userDrawn="1"/>
        </p:nvSpPr>
        <p:spPr>
          <a:xfrm>
            <a:off x="3927573" y="6404446"/>
            <a:ext cx="44927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spc="3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1692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 Magenta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C2860B-6047-5A4C-A34C-2CE3559F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F1827C6-B251-F84D-ADAF-23A63055EED5}"/>
              </a:ext>
            </a:extLst>
          </p:cNvPr>
          <p:cNvSpPr txBox="1">
            <a:spLocks/>
          </p:cNvSpPr>
          <p:nvPr userDrawn="1"/>
        </p:nvSpPr>
        <p:spPr>
          <a:xfrm>
            <a:off x="3244174" y="1626141"/>
            <a:ext cx="5791200" cy="931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US" sz="3600" spc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3FE4AA1A-321B-034B-A436-1489DB5063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9190" y="2737943"/>
            <a:ext cx="8147304" cy="2967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D80675-BCCC-9D43-8C06-61A6E7547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364" y="1809715"/>
            <a:ext cx="4358819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Text Cyan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AD24B231-6806-6549-A9EB-CC858BE52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853AFDF2-6FAF-3C45-BA79-69FE0FE7C59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9190" y="2737943"/>
            <a:ext cx="8147304" cy="2967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E51A568-E78E-1345-A344-90658C4D4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364" y="1809715"/>
            <a:ext cx="4358819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D844F3F-144D-EC46-9448-847C2C242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7443" cy="6858000"/>
          </a:xfrm>
          <a:prstGeom prst="rect">
            <a:avLst/>
          </a:prstGeom>
        </p:spPr>
      </p:pic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1D0C1A8D-A891-934D-BEDF-BCAF239DB67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9190" y="2737943"/>
            <a:ext cx="8147304" cy="2967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61F8EC-ACD0-3544-9489-9E14A2C4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364" y="1809715"/>
            <a:ext cx="4358819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olding, yellow, colorful, sign&#10;&#10;Description automatically generated">
            <a:extLst>
              <a:ext uri="{FF2B5EF4-FFF2-40B4-BE49-F238E27FC236}">
                <a16:creationId xmlns:a16="http://schemas.microsoft.com/office/drawing/2014/main" id="{74C3F4AC-284C-8648-B74F-734AD0C97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DCC8F7BA-1E34-D442-AEF7-6604F2F726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9190" y="2737943"/>
            <a:ext cx="8147304" cy="2967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571367-FB83-B648-89F4-308268D2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364" y="1809715"/>
            <a:ext cx="4358819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1B882C-C539-A944-97F2-FC0CDA5F0C74}"/>
              </a:ext>
            </a:extLst>
          </p:cNvPr>
          <p:cNvGrpSpPr/>
          <p:nvPr userDrawn="1"/>
        </p:nvGrpSpPr>
        <p:grpSpPr>
          <a:xfrm flipV="1">
            <a:off x="11185080" y="298640"/>
            <a:ext cx="735606" cy="746592"/>
            <a:chOff x="10666920" y="5421408"/>
            <a:chExt cx="735606" cy="74659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B3CB66-C4EA-1D4A-AB31-F3B036627C35}"/>
                </a:ext>
              </a:extLst>
            </p:cNvPr>
            <p:cNvSpPr/>
            <p:nvPr/>
          </p:nvSpPr>
          <p:spPr>
            <a:xfrm rot="16200000" flipV="1">
              <a:off x="10955475" y="5720949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A919F03-190B-A144-89EE-F2C24C54E8DF}"/>
                </a:ext>
              </a:extLst>
            </p:cNvPr>
            <p:cNvSpPr/>
            <p:nvPr/>
          </p:nvSpPr>
          <p:spPr>
            <a:xfrm flipV="1">
              <a:off x="11244030" y="5421408"/>
              <a:ext cx="158496" cy="593121"/>
            </a:xfrm>
            <a:prstGeom prst="rect">
              <a:avLst/>
            </a:prstGeom>
            <a:gradFill>
              <a:gsLst>
                <a:gs pos="29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82203" y="1788668"/>
            <a:ext cx="7902877" cy="424948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itle 18">
            <a:extLst>
              <a:ext uri="{FF2B5EF4-FFF2-40B4-BE49-F238E27FC236}">
                <a16:creationId xmlns:a16="http://schemas.microsoft.com/office/drawing/2014/main" id="{C716CB0E-F1FF-504E-9653-C73C2D7C4396}"/>
              </a:ext>
            </a:extLst>
          </p:cNvPr>
          <p:cNvSpPr txBox="1">
            <a:spLocks/>
          </p:cNvSpPr>
          <p:nvPr userDrawn="1"/>
        </p:nvSpPr>
        <p:spPr>
          <a:xfrm>
            <a:off x="3282203" y="894071"/>
            <a:ext cx="6105637" cy="721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300">
                <a:solidFill>
                  <a:srgbClr val="D92D8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spc="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AFD9C3E-7E7C-AB48-8364-4BE09979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203" y="819848"/>
            <a:ext cx="7902877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4" name="Picture 3" descr="A blue sky&#10;&#10;Description automatically generated">
            <a:extLst>
              <a:ext uri="{FF2B5EF4-FFF2-40B4-BE49-F238E27FC236}">
                <a16:creationId xmlns:a16="http://schemas.microsoft.com/office/drawing/2014/main" id="{F52B9004-D179-1A4A-80CE-4571C434E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65798" cy="6857999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82203" y="1788667"/>
            <a:ext cx="7929604" cy="417526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200CCED-6E70-9C4C-8D34-9653C97B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203" y="819848"/>
            <a:ext cx="7929604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19" name="Picture 18" descr="A blue sky&#10;&#10;Description automatically generated">
            <a:extLst>
              <a:ext uri="{FF2B5EF4-FFF2-40B4-BE49-F238E27FC236}">
                <a16:creationId xmlns:a16="http://schemas.microsoft.com/office/drawing/2014/main" id="{6B427909-11C3-2B4F-99E1-06647A829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65798" cy="6858000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F623B-6644-7B41-A514-8B0D97CB3BB5}"/>
              </a:ext>
            </a:extLst>
          </p:cNvPr>
          <p:cNvGrpSpPr/>
          <p:nvPr userDrawn="1"/>
        </p:nvGrpSpPr>
        <p:grpSpPr>
          <a:xfrm>
            <a:off x="2393879" y="0"/>
            <a:ext cx="9798121" cy="6889337"/>
            <a:chOff x="2421466" y="-1"/>
            <a:chExt cx="9810796" cy="68740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E3BA29-D548-E14A-925A-6DDE5A185378}"/>
                </a:ext>
              </a:extLst>
            </p:cNvPr>
            <p:cNvSpPr/>
            <p:nvPr/>
          </p:nvSpPr>
          <p:spPr>
            <a:xfrm rot="16200000" flipH="1">
              <a:off x="-852862" y="3408870"/>
              <a:ext cx="6723461" cy="174801"/>
            </a:xfrm>
            <a:prstGeom prst="rect">
              <a:avLst/>
            </a:prstGeom>
            <a:gradFill>
              <a:gsLst>
                <a:gs pos="98000">
                  <a:srgbClr val="D92D8A"/>
                </a:gs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DB505-A3CE-D74D-92E0-CB719251EDDA}"/>
                </a:ext>
              </a:extLst>
            </p:cNvPr>
            <p:cNvSpPr/>
            <p:nvPr/>
          </p:nvSpPr>
          <p:spPr>
            <a:xfrm flipH="1">
              <a:off x="2421466" y="-1"/>
              <a:ext cx="9770533" cy="134540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620D0-8507-8C49-B78D-FCF723E33FB3}"/>
                </a:ext>
              </a:extLst>
            </p:cNvPr>
            <p:cNvSpPr/>
            <p:nvPr/>
          </p:nvSpPr>
          <p:spPr>
            <a:xfrm flipH="1">
              <a:off x="2421467" y="6739466"/>
              <a:ext cx="5266266" cy="134540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D88CDB-1D99-0741-8F0C-6B653BC890C1}"/>
                </a:ext>
              </a:extLst>
            </p:cNvPr>
            <p:cNvSpPr/>
            <p:nvPr/>
          </p:nvSpPr>
          <p:spPr>
            <a:xfrm rot="16200000" flipH="1">
              <a:off x="11018794" y="1038665"/>
              <a:ext cx="2252134" cy="174802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589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290" y="1852474"/>
            <a:ext cx="3802775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112813B-6A84-0946-A634-0826DA95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0" y="1039190"/>
            <a:ext cx="3802775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31" name="Picture 30" descr="A blue sky&#10;&#10;Description automatically generated">
            <a:extLst>
              <a:ext uri="{FF2B5EF4-FFF2-40B4-BE49-F238E27FC236}">
                <a16:creationId xmlns:a16="http://schemas.microsoft.com/office/drawing/2014/main" id="{7F8F79F9-053E-AC4E-A228-8BCFC4090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68" y="0"/>
            <a:ext cx="7214432" cy="6858000"/>
          </a:xfrm>
          <a:prstGeom prst="rect">
            <a:avLst/>
          </a:prstGeom>
        </p:spPr>
      </p:pic>
      <p:sp>
        <p:nvSpPr>
          <p:cNvPr id="34" name="Content Placeholder 15">
            <a:extLst>
              <a:ext uri="{FF2B5EF4-FFF2-40B4-BE49-F238E27FC236}">
                <a16:creationId xmlns:a16="http://schemas.microsoft.com/office/drawing/2014/main" id="{FA4447E9-32AB-CE42-93AE-D7EC1B389ED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90347" y="1852474"/>
            <a:ext cx="4277180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F4C30-962C-1E4F-9E58-14FE84F789BA}"/>
              </a:ext>
            </a:extLst>
          </p:cNvPr>
          <p:cNvGrpSpPr/>
          <p:nvPr userDrawn="1"/>
        </p:nvGrpSpPr>
        <p:grpSpPr>
          <a:xfrm flipV="1">
            <a:off x="5539550" y="5593682"/>
            <a:ext cx="522582" cy="530387"/>
            <a:chOff x="5537621" y="745236"/>
            <a:chExt cx="522582" cy="5303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50B0C7-D302-0B4B-AD72-E890FFCB54EE}"/>
                </a:ext>
              </a:extLst>
            </p:cNvPr>
            <p:cNvSpPr/>
            <p:nvPr/>
          </p:nvSpPr>
          <p:spPr>
            <a:xfrm rot="16200000" flipH="1">
              <a:off x="5742613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49CCCB-7919-8C48-AA2A-25B9454C5E42}"/>
                </a:ext>
              </a:extLst>
            </p:cNvPr>
            <p:cNvSpPr/>
            <p:nvPr/>
          </p:nvSpPr>
          <p:spPr>
            <a:xfrm flipH="1">
              <a:off x="5537621" y="854263"/>
              <a:ext cx="112597" cy="421360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4B3544-D1C9-F748-A16A-673E8B5DE3A0}"/>
              </a:ext>
            </a:extLst>
          </p:cNvPr>
          <p:cNvGrpSpPr/>
          <p:nvPr userDrawn="1"/>
        </p:nvGrpSpPr>
        <p:grpSpPr>
          <a:xfrm>
            <a:off x="5539550" y="745236"/>
            <a:ext cx="522582" cy="529651"/>
            <a:chOff x="5537621" y="745236"/>
            <a:chExt cx="522582" cy="5296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58E3C8-4ED3-FA44-8429-ECCE05048DE4}"/>
                </a:ext>
              </a:extLst>
            </p:cNvPr>
            <p:cNvSpPr/>
            <p:nvPr/>
          </p:nvSpPr>
          <p:spPr>
            <a:xfrm rot="16200000" flipH="1">
              <a:off x="5742613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143827-EC07-1845-BF59-7E49CB3304DC}"/>
                </a:ext>
              </a:extLst>
            </p:cNvPr>
            <p:cNvSpPr/>
            <p:nvPr/>
          </p:nvSpPr>
          <p:spPr>
            <a:xfrm flipH="1">
              <a:off x="5537621" y="854263"/>
              <a:ext cx="112597" cy="420624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A2E4B-D844-0742-91AF-B6EE973CA645}"/>
              </a:ext>
            </a:extLst>
          </p:cNvPr>
          <p:cNvGrpSpPr/>
          <p:nvPr userDrawn="1"/>
        </p:nvGrpSpPr>
        <p:grpSpPr>
          <a:xfrm>
            <a:off x="11086608" y="745236"/>
            <a:ext cx="522582" cy="530387"/>
            <a:chOff x="11140977" y="745236"/>
            <a:chExt cx="522582" cy="5303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654D92-F1BA-A349-9034-C64E2FC07C5E}"/>
                </a:ext>
              </a:extLst>
            </p:cNvPr>
            <p:cNvSpPr/>
            <p:nvPr/>
          </p:nvSpPr>
          <p:spPr>
            <a:xfrm rot="5400000">
              <a:off x="11345969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F6365A-E6EB-6243-9EDA-C82AE5EF6EA1}"/>
                </a:ext>
              </a:extLst>
            </p:cNvPr>
            <p:cNvSpPr/>
            <p:nvPr/>
          </p:nvSpPr>
          <p:spPr>
            <a:xfrm>
              <a:off x="11550962" y="854263"/>
              <a:ext cx="112597" cy="421360"/>
            </a:xfrm>
            <a:prstGeom prst="rect">
              <a:avLst/>
            </a:prstGeom>
            <a:gradFill>
              <a:gsLst>
                <a:gs pos="29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F200F0-881B-AE40-AFBB-575D931372BB}"/>
              </a:ext>
            </a:extLst>
          </p:cNvPr>
          <p:cNvGrpSpPr/>
          <p:nvPr userDrawn="1"/>
        </p:nvGrpSpPr>
        <p:grpSpPr>
          <a:xfrm flipV="1">
            <a:off x="11086608" y="5593682"/>
            <a:ext cx="522582" cy="530387"/>
            <a:chOff x="11140977" y="745236"/>
            <a:chExt cx="522582" cy="53038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C6B3E1-3A65-FB44-990B-A4475CBDDD93}"/>
                </a:ext>
              </a:extLst>
            </p:cNvPr>
            <p:cNvSpPr/>
            <p:nvPr/>
          </p:nvSpPr>
          <p:spPr>
            <a:xfrm rot="5400000">
              <a:off x="11345969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D0C5D8-C5A4-A943-A2B2-8EF3C3E01D9E}"/>
                </a:ext>
              </a:extLst>
            </p:cNvPr>
            <p:cNvSpPr/>
            <p:nvPr/>
          </p:nvSpPr>
          <p:spPr>
            <a:xfrm>
              <a:off x="11550962" y="854263"/>
              <a:ext cx="112597" cy="421360"/>
            </a:xfrm>
            <a:prstGeom prst="rect">
              <a:avLst/>
            </a:prstGeom>
            <a:gradFill>
              <a:gsLst>
                <a:gs pos="29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272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4B3544-D1C9-F748-A16A-673E8B5DE3A0}"/>
              </a:ext>
            </a:extLst>
          </p:cNvPr>
          <p:cNvGrpSpPr/>
          <p:nvPr userDrawn="1"/>
        </p:nvGrpSpPr>
        <p:grpSpPr>
          <a:xfrm>
            <a:off x="5539550" y="745236"/>
            <a:ext cx="522582" cy="530387"/>
            <a:chOff x="5537621" y="745236"/>
            <a:chExt cx="522582" cy="5303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58E3C8-4ED3-FA44-8429-ECCE05048DE4}"/>
                </a:ext>
              </a:extLst>
            </p:cNvPr>
            <p:cNvSpPr/>
            <p:nvPr/>
          </p:nvSpPr>
          <p:spPr>
            <a:xfrm rot="16200000" flipH="1">
              <a:off x="5742613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143827-EC07-1845-BF59-7E49CB3304DC}"/>
                </a:ext>
              </a:extLst>
            </p:cNvPr>
            <p:cNvSpPr/>
            <p:nvPr/>
          </p:nvSpPr>
          <p:spPr>
            <a:xfrm flipH="1">
              <a:off x="5537621" y="854263"/>
              <a:ext cx="112597" cy="421360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F4C30-962C-1E4F-9E58-14FE84F789BA}"/>
              </a:ext>
            </a:extLst>
          </p:cNvPr>
          <p:cNvGrpSpPr/>
          <p:nvPr userDrawn="1"/>
        </p:nvGrpSpPr>
        <p:grpSpPr>
          <a:xfrm flipV="1">
            <a:off x="5539550" y="5593682"/>
            <a:ext cx="522582" cy="530387"/>
            <a:chOff x="5537621" y="745236"/>
            <a:chExt cx="522582" cy="53038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50B0C7-D302-0B4B-AD72-E890FFCB54EE}"/>
                </a:ext>
              </a:extLst>
            </p:cNvPr>
            <p:cNvSpPr/>
            <p:nvPr/>
          </p:nvSpPr>
          <p:spPr>
            <a:xfrm rot="16200000" flipH="1">
              <a:off x="5742613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49CCCB-7919-8C48-AA2A-25B9454C5E42}"/>
                </a:ext>
              </a:extLst>
            </p:cNvPr>
            <p:cNvSpPr/>
            <p:nvPr/>
          </p:nvSpPr>
          <p:spPr>
            <a:xfrm flipH="1">
              <a:off x="5537621" y="854263"/>
              <a:ext cx="112597" cy="421360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A2E4B-D844-0742-91AF-B6EE973CA645}"/>
              </a:ext>
            </a:extLst>
          </p:cNvPr>
          <p:cNvGrpSpPr/>
          <p:nvPr userDrawn="1"/>
        </p:nvGrpSpPr>
        <p:grpSpPr>
          <a:xfrm>
            <a:off x="11086608" y="745236"/>
            <a:ext cx="522582" cy="530387"/>
            <a:chOff x="11140977" y="745236"/>
            <a:chExt cx="522582" cy="5303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C654D92-F1BA-A349-9034-C64E2FC07C5E}"/>
                </a:ext>
              </a:extLst>
            </p:cNvPr>
            <p:cNvSpPr/>
            <p:nvPr/>
          </p:nvSpPr>
          <p:spPr>
            <a:xfrm rot="5400000">
              <a:off x="11345969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F6365A-E6EB-6243-9EDA-C82AE5EF6EA1}"/>
                </a:ext>
              </a:extLst>
            </p:cNvPr>
            <p:cNvSpPr/>
            <p:nvPr/>
          </p:nvSpPr>
          <p:spPr>
            <a:xfrm>
              <a:off x="11550962" y="854263"/>
              <a:ext cx="112597" cy="421360"/>
            </a:xfrm>
            <a:prstGeom prst="rect">
              <a:avLst/>
            </a:prstGeom>
            <a:gradFill>
              <a:gsLst>
                <a:gs pos="29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F200F0-881B-AE40-AFBB-575D931372BB}"/>
              </a:ext>
            </a:extLst>
          </p:cNvPr>
          <p:cNvGrpSpPr/>
          <p:nvPr userDrawn="1"/>
        </p:nvGrpSpPr>
        <p:grpSpPr>
          <a:xfrm flipV="1">
            <a:off x="11086608" y="5593682"/>
            <a:ext cx="522582" cy="530387"/>
            <a:chOff x="11140977" y="745236"/>
            <a:chExt cx="522582" cy="53038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C6B3E1-3A65-FB44-990B-A4475CBDDD93}"/>
                </a:ext>
              </a:extLst>
            </p:cNvPr>
            <p:cNvSpPr/>
            <p:nvPr/>
          </p:nvSpPr>
          <p:spPr>
            <a:xfrm rot="5400000">
              <a:off x="11345969" y="540244"/>
              <a:ext cx="112597" cy="522582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D0C5D8-C5A4-A943-A2B2-8EF3C3E01D9E}"/>
                </a:ext>
              </a:extLst>
            </p:cNvPr>
            <p:cNvSpPr/>
            <p:nvPr/>
          </p:nvSpPr>
          <p:spPr>
            <a:xfrm>
              <a:off x="11550962" y="854263"/>
              <a:ext cx="112597" cy="421360"/>
            </a:xfrm>
            <a:prstGeom prst="rect">
              <a:avLst/>
            </a:prstGeom>
            <a:gradFill>
              <a:gsLst>
                <a:gs pos="29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33" name="Content Placeholder 15">
            <a:extLst>
              <a:ext uri="{FF2B5EF4-FFF2-40B4-BE49-F238E27FC236}">
                <a16:creationId xmlns:a16="http://schemas.microsoft.com/office/drawing/2014/main" id="{895CA8A0-79E6-DE47-B969-C4A95B671A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90347" y="1852474"/>
            <a:ext cx="4277180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5" name="Picture 34" descr="A blue sky&#10;&#10;Description automatically generated">
            <a:extLst>
              <a:ext uri="{FF2B5EF4-FFF2-40B4-BE49-F238E27FC236}">
                <a16:creationId xmlns:a16="http://schemas.microsoft.com/office/drawing/2014/main" id="{36B238F2-2857-544E-8AD3-AED1952A87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065873" cy="6858000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290" y="1852474"/>
            <a:ext cx="3802775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CFBBF3E-8312-B947-832D-CDD3E328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0" y="1039190"/>
            <a:ext cx="3802775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8F8D55-B506-3449-B7ED-0C6B5D8C8E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0222" y="1939925"/>
            <a:ext cx="8984543" cy="433895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EB633C-F7A2-6145-BF98-E1B7E0CD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22" y="470310"/>
            <a:ext cx="8984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EF7C2-ABE5-874A-83A9-9ED5212B9099}"/>
              </a:ext>
            </a:extLst>
          </p:cNvPr>
          <p:cNvSpPr txBox="1"/>
          <p:nvPr userDrawn="1"/>
        </p:nvSpPr>
        <p:spPr>
          <a:xfrm>
            <a:off x="7260221" y="6483240"/>
            <a:ext cx="4685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kern="12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2B47B7A-374F-F040-A985-8B40D325D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10" y="219326"/>
            <a:ext cx="1217550" cy="5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5290" y="1852474"/>
            <a:ext cx="3802775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B10E303A-0EE2-014D-982B-DD7765D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90" y="1039190"/>
            <a:ext cx="3802775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8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pic>
        <p:nvPicPr>
          <p:cNvPr id="20" name="Picture 19" descr="A blue sky&#10;&#10;Description automatically generated">
            <a:extLst>
              <a:ext uri="{FF2B5EF4-FFF2-40B4-BE49-F238E27FC236}">
                <a16:creationId xmlns:a16="http://schemas.microsoft.com/office/drawing/2014/main" id="{B775CE79-6304-8B48-8246-B1DE0C6663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721" y="0"/>
            <a:ext cx="7170279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BE6CB02-B2E4-FD48-BD48-A0CD3144A8D8}"/>
              </a:ext>
            </a:extLst>
          </p:cNvPr>
          <p:cNvGrpSpPr/>
          <p:nvPr userDrawn="1"/>
        </p:nvGrpSpPr>
        <p:grpSpPr>
          <a:xfrm flipH="1" flipV="1">
            <a:off x="11087460" y="5596087"/>
            <a:ext cx="522582" cy="530386"/>
            <a:chOff x="2645664" y="2011680"/>
            <a:chExt cx="735606" cy="74659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87CEFF8-E1E9-8041-AC38-FEBE13C577B2}"/>
                </a:ext>
              </a:extLst>
            </p:cNvPr>
            <p:cNvSpPr/>
            <p:nvPr/>
          </p:nvSpPr>
          <p:spPr>
            <a:xfrm rot="16200000" flipH="1">
              <a:off x="2934219" y="1723125"/>
              <a:ext cx="158496" cy="735606"/>
            </a:xfrm>
            <a:prstGeom prst="rect">
              <a:avLst/>
            </a:prstGeom>
            <a:gradFill>
              <a:gsLst>
                <a:gs pos="30000">
                  <a:srgbClr val="D92D8A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E8AB8CF-68F3-2B43-811F-C129FA1BA13A}"/>
                </a:ext>
              </a:extLst>
            </p:cNvPr>
            <p:cNvSpPr/>
            <p:nvPr/>
          </p:nvSpPr>
          <p:spPr>
            <a:xfrm flipH="1">
              <a:off x="2645664" y="2165151"/>
              <a:ext cx="158496" cy="593121"/>
            </a:xfrm>
            <a:prstGeom prst="rect">
              <a:avLst/>
            </a:prstGeom>
            <a:gradFill>
              <a:gsLst>
                <a:gs pos="29000">
                  <a:srgbClr val="D92D8A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541D45-E316-744F-BD0C-4BFACA731C29}"/>
              </a:ext>
            </a:extLst>
          </p:cNvPr>
          <p:cNvGrpSpPr/>
          <p:nvPr userDrawn="1"/>
        </p:nvGrpSpPr>
        <p:grpSpPr>
          <a:xfrm flipV="1">
            <a:off x="5539549" y="5593683"/>
            <a:ext cx="522582" cy="530386"/>
            <a:chOff x="2645664" y="2011680"/>
            <a:chExt cx="735606" cy="74659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7D29A71-357A-DD47-96D9-D8E4DEBA1741}"/>
                </a:ext>
              </a:extLst>
            </p:cNvPr>
            <p:cNvSpPr/>
            <p:nvPr/>
          </p:nvSpPr>
          <p:spPr>
            <a:xfrm rot="16200000" flipH="1">
              <a:off x="2934219" y="1723125"/>
              <a:ext cx="158496" cy="735606"/>
            </a:xfrm>
            <a:prstGeom prst="rect">
              <a:avLst/>
            </a:prstGeom>
            <a:gradFill>
              <a:gsLst>
                <a:gs pos="30000">
                  <a:srgbClr val="D92D8A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E9CFD4-BC95-8047-BE3F-CA666B3459D8}"/>
                </a:ext>
              </a:extLst>
            </p:cNvPr>
            <p:cNvSpPr/>
            <p:nvPr/>
          </p:nvSpPr>
          <p:spPr>
            <a:xfrm flipH="1">
              <a:off x="2645664" y="2165151"/>
              <a:ext cx="158496" cy="593121"/>
            </a:xfrm>
            <a:prstGeom prst="rect">
              <a:avLst/>
            </a:prstGeom>
            <a:gradFill>
              <a:gsLst>
                <a:gs pos="29000">
                  <a:srgbClr val="D92D8A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1632377-3A0F-C443-BA2C-398E882AC060}"/>
              </a:ext>
            </a:extLst>
          </p:cNvPr>
          <p:cNvGrpSpPr/>
          <p:nvPr userDrawn="1"/>
        </p:nvGrpSpPr>
        <p:grpSpPr>
          <a:xfrm>
            <a:off x="5540614" y="745361"/>
            <a:ext cx="522582" cy="530386"/>
            <a:chOff x="2645664" y="2011680"/>
            <a:chExt cx="735606" cy="74659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689ABA4-7585-2A44-A2F2-E1D06AEEB21B}"/>
                </a:ext>
              </a:extLst>
            </p:cNvPr>
            <p:cNvSpPr/>
            <p:nvPr/>
          </p:nvSpPr>
          <p:spPr>
            <a:xfrm rot="16200000" flipH="1">
              <a:off x="2934219" y="1723125"/>
              <a:ext cx="158496" cy="735606"/>
            </a:xfrm>
            <a:prstGeom prst="rect">
              <a:avLst/>
            </a:prstGeom>
            <a:gradFill>
              <a:gsLst>
                <a:gs pos="30000">
                  <a:srgbClr val="D92D8A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2732AD-65BD-0C4B-8F28-9B79B9820FC9}"/>
                </a:ext>
              </a:extLst>
            </p:cNvPr>
            <p:cNvSpPr/>
            <p:nvPr/>
          </p:nvSpPr>
          <p:spPr>
            <a:xfrm flipH="1">
              <a:off x="2645664" y="2165151"/>
              <a:ext cx="158496" cy="593121"/>
            </a:xfrm>
            <a:prstGeom prst="rect">
              <a:avLst/>
            </a:prstGeom>
            <a:gradFill>
              <a:gsLst>
                <a:gs pos="29000">
                  <a:srgbClr val="D92D8A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B2452C-A655-8D47-A8D4-3493DDA1D602}"/>
              </a:ext>
            </a:extLst>
          </p:cNvPr>
          <p:cNvGrpSpPr/>
          <p:nvPr userDrawn="1"/>
        </p:nvGrpSpPr>
        <p:grpSpPr>
          <a:xfrm flipH="1">
            <a:off x="11087460" y="742129"/>
            <a:ext cx="522582" cy="530386"/>
            <a:chOff x="2645664" y="2011680"/>
            <a:chExt cx="735606" cy="74659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2C730C6-91C6-664D-9DC8-68F6D2CB25FB}"/>
                </a:ext>
              </a:extLst>
            </p:cNvPr>
            <p:cNvSpPr/>
            <p:nvPr/>
          </p:nvSpPr>
          <p:spPr>
            <a:xfrm rot="16200000" flipH="1">
              <a:off x="2934219" y="1723125"/>
              <a:ext cx="158496" cy="735606"/>
            </a:xfrm>
            <a:prstGeom prst="rect">
              <a:avLst/>
            </a:prstGeom>
            <a:gradFill>
              <a:gsLst>
                <a:gs pos="30000">
                  <a:srgbClr val="D92D8A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BD38127-BA89-A54A-B41C-130C55941480}"/>
                </a:ext>
              </a:extLst>
            </p:cNvPr>
            <p:cNvSpPr/>
            <p:nvPr/>
          </p:nvSpPr>
          <p:spPr>
            <a:xfrm flipH="1">
              <a:off x="2645664" y="2165151"/>
              <a:ext cx="158496" cy="593121"/>
            </a:xfrm>
            <a:prstGeom prst="rect">
              <a:avLst/>
            </a:prstGeom>
            <a:gradFill>
              <a:gsLst>
                <a:gs pos="29000">
                  <a:srgbClr val="D92D8A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33" name="Content Placeholder 15">
            <a:extLst>
              <a:ext uri="{FF2B5EF4-FFF2-40B4-BE49-F238E27FC236}">
                <a16:creationId xmlns:a16="http://schemas.microsoft.com/office/drawing/2014/main" id="{895CA8A0-79E6-DE47-B969-C4A95B671A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90347" y="1852474"/>
            <a:ext cx="4277180" cy="32806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9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170D5AA-1978-7343-B5B8-CF238F079CD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94074" y="2799440"/>
            <a:ext cx="6203852" cy="12591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03C6F-77B5-0F4D-AF3F-EBE2295D7416}"/>
              </a:ext>
            </a:extLst>
          </p:cNvPr>
          <p:cNvSpPr txBox="1"/>
          <p:nvPr userDrawn="1"/>
        </p:nvSpPr>
        <p:spPr>
          <a:xfrm>
            <a:off x="245940" y="6475545"/>
            <a:ext cx="4685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sz="900" kern="12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18103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s and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525A6B3-7B42-F649-898C-EBC53B5B2200}"/>
              </a:ext>
            </a:extLst>
          </p:cNvPr>
          <p:cNvSpPr/>
          <p:nvPr userDrawn="1"/>
        </p:nvSpPr>
        <p:spPr>
          <a:xfrm>
            <a:off x="0" y="0"/>
            <a:ext cx="12192000" cy="6869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2F550D-B5F9-7848-9F37-F095769A0131}"/>
              </a:ext>
            </a:extLst>
          </p:cNvPr>
          <p:cNvGrpSpPr/>
          <p:nvPr userDrawn="1"/>
        </p:nvGrpSpPr>
        <p:grpSpPr>
          <a:xfrm flipH="1" flipV="1">
            <a:off x="10644674" y="5408676"/>
            <a:ext cx="735606" cy="746592"/>
            <a:chOff x="897887" y="745236"/>
            <a:chExt cx="735606" cy="7465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D8328F-7409-8440-BB6F-5D1FE42409E1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B135A3-1C09-824F-B66A-7CF6D9BA6BD8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9059E-508D-E249-B01B-BFB2BDFC84B0}"/>
              </a:ext>
            </a:extLst>
          </p:cNvPr>
          <p:cNvGrpSpPr/>
          <p:nvPr userDrawn="1"/>
        </p:nvGrpSpPr>
        <p:grpSpPr>
          <a:xfrm flipV="1">
            <a:off x="789474" y="5408676"/>
            <a:ext cx="735606" cy="746592"/>
            <a:chOff x="897887" y="745236"/>
            <a:chExt cx="735606" cy="74659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8272FA-7B24-464D-9CEF-02E84F910B92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E2E498-4C15-594E-BE5B-5D648868D17B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ADFD3-97E2-B944-A6EF-EF283342B2AC}"/>
              </a:ext>
            </a:extLst>
          </p:cNvPr>
          <p:cNvGrpSpPr/>
          <p:nvPr userDrawn="1"/>
        </p:nvGrpSpPr>
        <p:grpSpPr>
          <a:xfrm flipH="1">
            <a:off x="10644674" y="745236"/>
            <a:ext cx="735606" cy="746592"/>
            <a:chOff x="897887" y="745236"/>
            <a:chExt cx="735606" cy="74659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E721FB-8932-9A43-935A-A3AC1AD18B37}"/>
                </a:ext>
              </a:extLst>
            </p:cNvPr>
            <p:cNvSpPr/>
            <p:nvPr/>
          </p:nvSpPr>
          <p:spPr>
            <a:xfrm rot="16200000" flipH="1">
              <a:off x="1186442" y="456681"/>
              <a:ext cx="158496" cy="735606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0FD840-8E37-DB4D-A2D8-CAC7A486515F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3121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94CD3254-CA2C-B94B-9513-8C8B4561DF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18591" y="2310784"/>
            <a:ext cx="7510717" cy="339445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71E170-7C34-A946-8FFF-AFC48BCA7237}"/>
              </a:ext>
            </a:extLst>
          </p:cNvPr>
          <p:cNvSpPr txBox="1">
            <a:spLocks/>
          </p:cNvSpPr>
          <p:nvPr userDrawn="1"/>
        </p:nvSpPr>
        <p:spPr>
          <a:xfrm>
            <a:off x="2418591" y="1100484"/>
            <a:ext cx="7510718" cy="776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272A145-FCBE-0747-ACC2-EBA55A9C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590" y="1198471"/>
            <a:ext cx="7510718" cy="845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F9186E-191D-5A4B-BA86-12DE61C9F66C}"/>
              </a:ext>
            </a:extLst>
          </p:cNvPr>
          <p:cNvGrpSpPr/>
          <p:nvPr userDrawn="1"/>
        </p:nvGrpSpPr>
        <p:grpSpPr>
          <a:xfrm rot="16200000" flipH="1">
            <a:off x="786644" y="682484"/>
            <a:ext cx="731520" cy="747831"/>
            <a:chOff x="897887" y="745236"/>
            <a:chExt cx="731520" cy="7478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1C8A1AB-5CAD-4743-B70F-14D731092C1D}"/>
                </a:ext>
              </a:extLst>
            </p:cNvPr>
            <p:cNvSpPr/>
            <p:nvPr/>
          </p:nvSpPr>
          <p:spPr>
            <a:xfrm rot="16200000" flipH="1">
              <a:off x="1184399" y="458724"/>
              <a:ext cx="158496" cy="731520"/>
            </a:xfrm>
            <a:prstGeom prst="rect">
              <a:avLst/>
            </a:prstGeom>
            <a:gradFill>
              <a:gsLst>
                <a:gs pos="30000">
                  <a:srgbClr val="00FFFF"/>
                </a:gs>
                <a:gs pos="91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D31A5C-BCA0-4841-926C-C9FD3C1BF83C}"/>
                </a:ext>
              </a:extLst>
            </p:cNvPr>
            <p:cNvSpPr/>
            <p:nvPr/>
          </p:nvSpPr>
          <p:spPr>
            <a:xfrm flipH="1">
              <a:off x="897887" y="898707"/>
              <a:ext cx="158496" cy="594360"/>
            </a:xfrm>
            <a:prstGeom prst="rect">
              <a:avLst/>
            </a:prstGeom>
            <a:gradFill>
              <a:gsLst>
                <a:gs pos="28000">
                  <a:srgbClr val="00FFFF"/>
                </a:gs>
                <a:gs pos="86000">
                  <a:srgbClr val="F8C93E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84F2FE3-2F5E-E445-809B-E4FC7C7E9FB4}"/>
              </a:ext>
            </a:extLst>
          </p:cNvPr>
          <p:cNvSpPr txBox="1"/>
          <p:nvPr userDrawn="1"/>
        </p:nvSpPr>
        <p:spPr>
          <a:xfrm>
            <a:off x="3927573" y="6404446"/>
            <a:ext cx="44927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kern="1200" spc="3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42390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C2FC0D-00C8-2B44-BFC5-85A3072DB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15">
            <a:extLst>
              <a:ext uri="{FF2B5EF4-FFF2-40B4-BE49-F238E27FC236}">
                <a16:creationId xmlns:a16="http://schemas.microsoft.com/office/drawing/2014/main" id="{B1D91A48-7ACA-AC4C-961A-3A2B06F35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82203" y="1788667"/>
            <a:ext cx="7929604" cy="417526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200CCED-6E70-9C4C-8D34-9653C97B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2203" y="819848"/>
            <a:ext cx="7929604" cy="7474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A blue sky&#10;&#10;Description automatically generated">
            <a:extLst>
              <a:ext uri="{FF2B5EF4-FFF2-40B4-BE49-F238E27FC236}">
                <a16:creationId xmlns:a16="http://schemas.microsoft.com/office/drawing/2014/main" id="{6B427909-11C3-2B4F-99E1-06647A829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2465798" cy="6858000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E42E6738-1097-D848-A34E-74053B1D65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90" y="5713629"/>
            <a:ext cx="1217550" cy="5638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C4F623B-6644-7B41-A514-8B0D97CB3BB5}"/>
              </a:ext>
            </a:extLst>
          </p:cNvPr>
          <p:cNvGrpSpPr/>
          <p:nvPr userDrawn="1"/>
        </p:nvGrpSpPr>
        <p:grpSpPr>
          <a:xfrm>
            <a:off x="2393879" y="0"/>
            <a:ext cx="9798121" cy="6889337"/>
            <a:chOff x="2421466" y="-1"/>
            <a:chExt cx="9810796" cy="68740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7E3BA29-D548-E14A-925A-6DDE5A185378}"/>
                </a:ext>
              </a:extLst>
            </p:cNvPr>
            <p:cNvSpPr/>
            <p:nvPr/>
          </p:nvSpPr>
          <p:spPr>
            <a:xfrm rot="16200000" flipH="1">
              <a:off x="-852862" y="3408870"/>
              <a:ext cx="6723461" cy="174801"/>
            </a:xfrm>
            <a:prstGeom prst="rect">
              <a:avLst/>
            </a:prstGeom>
            <a:gradFill>
              <a:gsLst>
                <a:gs pos="98000">
                  <a:srgbClr val="D92D8A"/>
                </a:gs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DB505-A3CE-D74D-92E0-CB719251EDDA}"/>
                </a:ext>
              </a:extLst>
            </p:cNvPr>
            <p:cNvSpPr/>
            <p:nvPr/>
          </p:nvSpPr>
          <p:spPr>
            <a:xfrm flipH="1">
              <a:off x="2421466" y="-1"/>
              <a:ext cx="9770533" cy="134540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620D0-8507-8C49-B78D-FCF723E33FB3}"/>
                </a:ext>
              </a:extLst>
            </p:cNvPr>
            <p:cNvSpPr/>
            <p:nvPr/>
          </p:nvSpPr>
          <p:spPr>
            <a:xfrm flipH="1">
              <a:off x="2421467" y="6739466"/>
              <a:ext cx="5266266" cy="134540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D88CDB-1D99-0741-8F0C-6B653BC890C1}"/>
                </a:ext>
              </a:extLst>
            </p:cNvPr>
            <p:cNvSpPr/>
            <p:nvPr/>
          </p:nvSpPr>
          <p:spPr>
            <a:xfrm rot="16200000" flipH="1">
              <a:off x="11018794" y="1038665"/>
              <a:ext cx="2252134" cy="174802"/>
            </a:xfrm>
            <a:prstGeom prst="rect">
              <a:avLst/>
            </a:prstGeom>
            <a:gradFill>
              <a:gsLst>
                <a:gs pos="96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92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76AA251-3835-8641-83B2-FAB7327B0A3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94074" y="2799440"/>
            <a:ext cx="6203852" cy="12591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6FADD-F449-4640-B1B4-8B65C842EBF9}"/>
              </a:ext>
            </a:extLst>
          </p:cNvPr>
          <p:cNvSpPr txBox="1"/>
          <p:nvPr userDrawn="1"/>
        </p:nvSpPr>
        <p:spPr>
          <a:xfrm>
            <a:off x="245940" y="6475545"/>
            <a:ext cx="4685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sz="900" kern="12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35670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0D855-4CD9-FC45-9379-29AA29186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0222" y="1951592"/>
            <a:ext cx="4222749" cy="4338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F7AE448-EA8B-3741-9051-021832094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510" y="219326"/>
            <a:ext cx="1217550" cy="56388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EF1B571-98EE-5644-AF99-B840E321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22" y="470310"/>
            <a:ext cx="8984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C10A61-C3FE-6D42-9D75-3E01190582E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52016" y="1951592"/>
            <a:ext cx="4222749" cy="4338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19F95-A052-B345-B8CB-24664E9F155A}"/>
              </a:ext>
            </a:extLst>
          </p:cNvPr>
          <p:cNvSpPr txBox="1"/>
          <p:nvPr userDrawn="1"/>
        </p:nvSpPr>
        <p:spPr>
          <a:xfrm>
            <a:off x="245940" y="6475545"/>
            <a:ext cx="46858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 spc="3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900" kern="1200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FLORIDA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173891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0">
            <a:extLst>
              <a:ext uri="{FF2B5EF4-FFF2-40B4-BE49-F238E27FC236}">
                <a16:creationId xmlns:a16="http://schemas.microsoft.com/office/drawing/2014/main" id="{01F82B3F-9873-EF4E-94EC-057DD4B20E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3721834" y="880677"/>
            <a:ext cx="7988142" cy="5366010"/>
          </a:xfrm>
          <a:prstGeom prst="corner">
            <a:avLst>
              <a:gd name="adj1" fmla="val 57242"/>
              <a:gd name="adj2" fmla="val 95740"/>
            </a:avLst>
          </a:prstGeom>
          <a:blipFill dpi="0" rotWithShape="0">
            <a:blip r:embed="rId2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rm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EEB5A-8893-144A-91F5-C06A23DED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51929"/>
            <a:ext cx="2469469" cy="30413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FA37C7-20CF-AC4A-BD08-C6142B1C5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48430"/>
            <a:ext cx="4720887" cy="185409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24E5270-E663-6349-BFBE-6C5E5807A1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4" y="6123851"/>
            <a:ext cx="1217550" cy="5638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995F14-BCAF-A943-B330-BDBF466216E3}"/>
              </a:ext>
            </a:extLst>
          </p:cNvPr>
          <p:cNvGrpSpPr/>
          <p:nvPr userDrawn="1"/>
        </p:nvGrpSpPr>
        <p:grpSpPr>
          <a:xfrm>
            <a:off x="3721835" y="773552"/>
            <a:ext cx="7988141" cy="2408473"/>
            <a:chOff x="3673920" y="736031"/>
            <a:chExt cx="7988141" cy="240847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DC6E15-79FC-9B4E-8E6B-F01C12947347}"/>
                </a:ext>
              </a:extLst>
            </p:cNvPr>
            <p:cNvSpPr/>
            <p:nvPr/>
          </p:nvSpPr>
          <p:spPr>
            <a:xfrm>
              <a:off x="6426113" y="736031"/>
              <a:ext cx="5235948" cy="110300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2493B4-9D15-5940-B5ED-66732B4B293A}"/>
                </a:ext>
              </a:extLst>
            </p:cNvPr>
            <p:cNvSpPr/>
            <p:nvPr/>
          </p:nvSpPr>
          <p:spPr>
            <a:xfrm rot="5400000">
              <a:off x="6048976" y="1212201"/>
              <a:ext cx="860965" cy="106691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56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5F000-A2F0-714C-ADAA-960582B7C4AB}"/>
                </a:ext>
              </a:extLst>
            </p:cNvPr>
            <p:cNvSpPr/>
            <p:nvPr/>
          </p:nvSpPr>
          <p:spPr>
            <a:xfrm rot="16200000">
              <a:off x="5741965" y="2347501"/>
              <a:ext cx="1474993" cy="106693"/>
            </a:xfrm>
            <a:prstGeom prst="rect">
              <a:avLst/>
            </a:prstGeom>
            <a:gradFill>
              <a:gsLst>
                <a:gs pos="7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6AD155-D0FF-8642-B412-219D327DA829}"/>
                </a:ext>
              </a:extLst>
            </p:cNvPr>
            <p:cNvSpPr/>
            <p:nvPr/>
          </p:nvSpPr>
          <p:spPr>
            <a:xfrm flipH="1">
              <a:off x="3673920" y="3034776"/>
              <a:ext cx="2858884" cy="109728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17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25A8C-1EFB-6341-8B8C-79B7C59F70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43957" y="696340"/>
            <a:ext cx="7622001" cy="5015143"/>
          </a:xfrm>
          <a:prstGeom prst="corner">
            <a:avLst>
              <a:gd name="adj1" fmla="val 78408"/>
              <a:gd name="adj2" fmla="val 117748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1E7B94C-6884-7948-9EDC-3BED80DDD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936" y="686124"/>
            <a:ext cx="1217550" cy="56388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21AA497-2E05-2249-9F34-D8D24564233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6042" y="1371538"/>
            <a:ext cx="2583215" cy="344430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C8A8FC-C281-7540-A2F1-0C7261C1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40" y="544528"/>
            <a:ext cx="2583217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0C27EA-5D11-5546-8472-866F259E7BFC}"/>
              </a:ext>
            </a:extLst>
          </p:cNvPr>
          <p:cNvGrpSpPr/>
          <p:nvPr userDrawn="1"/>
        </p:nvGrpSpPr>
        <p:grpSpPr>
          <a:xfrm>
            <a:off x="3843957" y="582803"/>
            <a:ext cx="7628351" cy="1197932"/>
            <a:chOff x="3840781" y="580943"/>
            <a:chExt cx="7628351" cy="11979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15F3C6-7BE9-E34E-B778-A0FF431CC9C1}"/>
                </a:ext>
              </a:extLst>
            </p:cNvPr>
            <p:cNvSpPr/>
            <p:nvPr/>
          </p:nvSpPr>
          <p:spPr>
            <a:xfrm flipH="1">
              <a:off x="3840781" y="580944"/>
              <a:ext cx="5970185" cy="113536"/>
            </a:xfrm>
            <a:prstGeom prst="rect">
              <a:avLst/>
            </a:prstGeom>
            <a:gradFill>
              <a:gsLst>
                <a:gs pos="7000">
                  <a:srgbClr val="00FFFF"/>
                </a:gs>
                <a:gs pos="79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83E426-A956-204B-922C-C9B114A51E89}"/>
                </a:ext>
              </a:extLst>
            </p:cNvPr>
            <p:cNvSpPr/>
            <p:nvPr/>
          </p:nvSpPr>
          <p:spPr>
            <a:xfrm>
              <a:off x="9757159" y="1669147"/>
              <a:ext cx="1711973" cy="109728"/>
            </a:xfrm>
            <a:prstGeom prst="rect">
              <a:avLst/>
            </a:prstGeom>
            <a:gradFill>
              <a:gsLst>
                <a:gs pos="9000">
                  <a:srgbClr val="00FFFF"/>
                </a:gs>
                <a:gs pos="6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4F2D43-E606-9E4C-B3E1-C3F4607A4260}"/>
                </a:ext>
              </a:extLst>
            </p:cNvPr>
            <p:cNvSpPr/>
            <p:nvPr/>
          </p:nvSpPr>
          <p:spPr>
            <a:xfrm rot="5400000" flipH="1">
              <a:off x="9201318" y="1125045"/>
              <a:ext cx="1197932" cy="10972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6911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flying, plane, bird&#10;&#10;Description automatically generated">
            <a:extLst>
              <a:ext uri="{FF2B5EF4-FFF2-40B4-BE49-F238E27FC236}">
                <a16:creationId xmlns:a16="http://schemas.microsoft.com/office/drawing/2014/main" id="{64D9EE0F-6494-1A4B-AB72-3C7AE9F2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7443" cy="6858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84FFD0-FE9F-7B4A-B7A3-7CE892EF9B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87648" y="546137"/>
            <a:ext cx="7578309" cy="5618863"/>
          </a:xfrm>
          <a:prstGeom prst="corner">
            <a:avLst>
              <a:gd name="adj1" fmla="val 80709"/>
              <a:gd name="adj2" fmla="val 104483"/>
            </a:avLst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E8B4190-7A7B-3447-AACA-71ED88EA3D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936" y="686124"/>
            <a:ext cx="1217550" cy="56388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BBA3D3B-F75B-7247-96EC-42A55EF769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6042" y="1371538"/>
            <a:ext cx="2583215" cy="344430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A623E1-FED3-3B47-8817-14EF8A883FB7}"/>
              </a:ext>
            </a:extLst>
          </p:cNvPr>
          <p:cNvGrpSpPr/>
          <p:nvPr userDrawn="1"/>
        </p:nvGrpSpPr>
        <p:grpSpPr>
          <a:xfrm>
            <a:off x="3887648" y="438917"/>
            <a:ext cx="7578438" cy="1195570"/>
            <a:chOff x="3884346" y="453875"/>
            <a:chExt cx="7578438" cy="1195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90177E-9537-5F45-AFBE-4A490F8D6F92}"/>
                </a:ext>
              </a:extLst>
            </p:cNvPr>
            <p:cNvSpPr/>
            <p:nvPr/>
          </p:nvSpPr>
          <p:spPr>
            <a:xfrm flipH="1">
              <a:off x="3884346" y="453875"/>
              <a:ext cx="5975988" cy="108513"/>
            </a:xfrm>
            <a:prstGeom prst="rect">
              <a:avLst/>
            </a:prstGeom>
            <a:gradFill>
              <a:gsLst>
                <a:gs pos="7000">
                  <a:srgbClr val="00FFFF"/>
                </a:gs>
                <a:gs pos="79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169BA91-4DC2-7049-92BF-1B3EAE687357}"/>
                </a:ext>
              </a:extLst>
            </p:cNvPr>
            <p:cNvSpPr/>
            <p:nvPr/>
          </p:nvSpPr>
          <p:spPr>
            <a:xfrm rot="5400000" flipH="1">
              <a:off x="9264368" y="944309"/>
              <a:ext cx="1080817" cy="1111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1978C-319D-DE49-9152-FBF63531B669}"/>
                </a:ext>
              </a:extLst>
            </p:cNvPr>
            <p:cNvSpPr/>
            <p:nvPr/>
          </p:nvSpPr>
          <p:spPr>
            <a:xfrm>
              <a:off x="9750298" y="1538958"/>
              <a:ext cx="1712486" cy="110487"/>
            </a:xfrm>
            <a:prstGeom prst="rect">
              <a:avLst/>
            </a:prstGeom>
            <a:gradFill>
              <a:gsLst>
                <a:gs pos="9000">
                  <a:srgbClr val="00FFFF"/>
                </a:gs>
                <a:gs pos="6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BB3F20F-B263-4446-8E1A-6206F569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40" y="544528"/>
            <a:ext cx="2583217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56F743E-C74B-214B-B173-9EFE2CD82F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57611A3-7DA6-4941-8266-CCDEC1D5B7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93905" y="537158"/>
            <a:ext cx="7570949" cy="5799726"/>
          </a:xfrm>
          <a:prstGeom prst="corner">
            <a:avLst>
              <a:gd name="adj1" fmla="val 83572"/>
              <a:gd name="adj2" fmla="val 113968"/>
            </a:avLst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A158107-483F-AE4B-81A6-57EC0902E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4" y="6123851"/>
            <a:ext cx="1217550" cy="5638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36ACA9C-A609-644F-AC2C-E5909405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40" y="544528"/>
            <a:ext cx="2583217" cy="56388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3DAFB7-60E6-1441-B24D-9C1F734F58B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6042" y="1371538"/>
            <a:ext cx="2583215" cy="344430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4E7D76-C3ED-8641-B474-65A69EB4CAD3}"/>
              </a:ext>
            </a:extLst>
          </p:cNvPr>
          <p:cNvGrpSpPr/>
          <p:nvPr userDrawn="1"/>
        </p:nvGrpSpPr>
        <p:grpSpPr>
          <a:xfrm>
            <a:off x="3893905" y="434340"/>
            <a:ext cx="7570949" cy="1059565"/>
            <a:chOff x="3893905" y="434339"/>
            <a:chExt cx="7570949" cy="10595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80F71C-3C06-414A-B4F3-EA00E023389F}"/>
                </a:ext>
              </a:extLst>
            </p:cNvPr>
            <p:cNvSpPr/>
            <p:nvPr/>
          </p:nvSpPr>
          <p:spPr>
            <a:xfrm flipH="1">
              <a:off x="3893905" y="434339"/>
              <a:ext cx="6713955" cy="109728"/>
            </a:xfrm>
            <a:prstGeom prst="rect">
              <a:avLst/>
            </a:prstGeom>
            <a:gradFill>
              <a:gsLst>
                <a:gs pos="0">
                  <a:srgbClr val="D92D8A"/>
                </a:gs>
                <a:gs pos="32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91A517-7BE4-1947-9D32-E2AC4C6021B3}"/>
                </a:ext>
              </a:extLst>
            </p:cNvPr>
            <p:cNvSpPr/>
            <p:nvPr/>
          </p:nvSpPr>
          <p:spPr>
            <a:xfrm rot="5400000" flipH="1">
              <a:off x="10127459" y="906370"/>
              <a:ext cx="848793" cy="110368"/>
            </a:xfrm>
            <a:prstGeom prst="rect">
              <a:avLst/>
            </a:prstGeom>
            <a:gradFill>
              <a:gsLst>
                <a:gs pos="97000">
                  <a:srgbClr val="D92D8A"/>
                </a:gs>
                <a:gs pos="7000">
                  <a:srgbClr val="D92D8A"/>
                </a:gs>
                <a:gs pos="55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B09379-08CB-F142-8445-073D64045AF1}"/>
                </a:ext>
              </a:extLst>
            </p:cNvPr>
            <p:cNvSpPr/>
            <p:nvPr/>
          </p:nvSpPr>
          <p:spPr>
            <a:xfrm>
              <a:off x="10497148" y="1381850"/>
              <a:ext cx="967706" cy="112054"/>
            </a:xfrm>
            <a:prstGeom prst="rect">
              <a:avLst/>
            </a:prstGeom>
            <a:gradFill>
              <a:gsLst>
                <a:gs pos="10000">
                  <a:srgbClr val="D92D8A"/>
                </a:gs>
                <a:gs pos="61000">
                  <a:srgbClr val="F8C93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49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1F921-75B0-9943-B1DF-025B2C48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FDCEF-2E0F-6748-B31C-B51229149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ue sky&#10;&#10;Description automatically generated">
            <a:extLst>
              <a:ext uri="{FF2B5EF4-FFF2-40B4-BE49-F238E27FC236}">
                <a16:creationId xmlns:a16="http://schemas.microsoft.com/office/drawing/2014/main" id="{E2B0E723-963E-D746-9C64-1044790CE17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0"/>
            <a:ext cx="12192000" cy="68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shipamerica.org/students" TargetMode="External"/><Relationship Id="rId2" Type="http://schemas.openxmlformats.org/officeDocument/2006/relationships/hyperlink" Target="https://www.hsf.net/scholarship" TargetMode="Externa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190B49CE-8F7F-35E5-B163-A62F92255C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87" y="239696"/>
            <a:ext cx="8055826" cy="644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067C961-74B4-D8C0-1000-CE91ACB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27" y="214364"/>
            <a:ext cx="7821227" cy="86871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+mj-lt"/>
              </a:rPr>
              <a:t>FIU Premier Scholarships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BC70-06D4-7053-C243-79EE87A38F64}"/>
              </a:ext>
            </a:extLst>
          </p:cNvPr>
          <p:cNvSpPr txBox="1"/>
          <p:nvPr/>
        </p:nvSpPr>
        <p:spPr>
          <a:xfrm>
            <a:off x="2610035" y="1083075"/>
            <a:ext cx="9581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National Merit® Finalists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Full tuition, fees and books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Full room and board in Parkview Hall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Unlimited meal plan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Guaranteed research, mentor and admission to Honors 	College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BE11B-37BB-FF5B-1E65-345FEBC61E9E}"/>
              </a:ext>
            </a:extLst>
          </p:cNvPr>
          <p:cNvSpPr txBox="1"/>
          <p:nvPr/>
        </p:nvSpPr>
        <p:spPr>
          <a:xfrm>
            <a:off x="2610035" y="4389930"/>
            <a:ext cx="9581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FIU College Board National Recognition Programs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Full tuition and fees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Stipend for books and meals</a:t>
            </a:r>
          </a:p>
        </p:txBody>
      </p:sp>
    </p:spTree>
    <p:extLst>
      <p:ext uri="{BB962C8B-B14F-4D97-AF65-F5344CB8AC3E}">
        <p14:creationId xmlns:p14="http://schemas.microsoft.com/office/powerpoint/2010/main" val="27493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067C961-74B4-D8C0-1000-CE91ACB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27" y="214364"/>
            <a:ext cx="7821227" cy="86871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+mj-lt"/>
              </a:rPr>
              <a:t>FIU Premier Scholarships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BC70-06D4-7053-C243-79EE87A38F64}"/>
              </a:ext>
            </a:extLst>
          </p:cNvPr>
          <p:cNvSpPr txBox="1"/>
          <p:nvPr/>
        </p:nvSpPr>
        <p:spPr>
          <a:xfrm>
            <a:off x="2610035" y="1083075"/>
            <a:ext cx="9581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Presidential Premier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Full Tuition and Fees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Stipend for books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BE11B-37BB-FF5B-1E65-345FEBC61E9E}"/>
              </a:ext>
            </a:extLst>
          </p:cNvPr>
          <p:cNvSpPr txBox="1"/>
          <p:nvPr/>
        </p:nvSpPr>
        <p:spPr>
          <a:xfrm>
            <a:off x="2610035" y="2736502"/>
            <a:ext cx="9581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Ambassador Premier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75% tuition and fees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Stipend for books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8BCF9-6EBD-345D-21AD-5D2F1BFD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545" y="3429000"/>
            <a:ext cx="4905451" cy="321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067C961-74B4-D8C0-1000-CE91ACB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40" y="214364"/>
            <a:ext cx="2420755" cy="86871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F0"/>
                </a:solidFill>
                <a:latin typeface="+mj-lt"/>
              </a:rPr>
              <a:t>Raise.Me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BC70-06D4-7053-C243-79EE87A38F64}"/>
              </a:ext>
            </a:extLst>
          </p:cNvPr>
          <p:cNvSpPr txBox="1"/>
          <p:nvPr/>
        </p:nvSpPr>
        <p:spPr>
          <a:xfrm>
            <a:off x="2610036" y="976543"/>
            <a:ext cx="91972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Be admitted to FIU by November 1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Complete RaiseMe profile and follow FIU by November 14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Last day to submit earnings March 1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Silver Knight, Dual Enrollment, 5000 Role Models added to earning opportunities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E0E336-CB6A-9DA8-A2DB-1629984F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628" y="3223312"/>
            <a:ext cx="6726215" cy="34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C067C961-74B4-D8C0-1000-CE91ACB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227" y="214364"/>
            <a:ext cx="7821227" cy="86871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+mj-lt"/>
              </a:rPr>
              <a:t>DACA, TPS or Undocumented Student Scholarships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FBC70-06D4-7053-C243-79EE87A38F64}"/>
              </a:ext>
            </a:extLst>
          </p:cNvPr>
          <p:cNvSpPr txBox="1"/>
          <p:nvPr/>
        </p:nvSpPr>
        <p:spPr>
          <a:xfrm>
            <a:off x="2610035" y="1083075"/>
            <a:ext cx="9581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TheDream.US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Application </a:t>
            </a:r>
            <a:r>
              <a:rPr lang="en-US" sz="2800" b="1" dirty="0">
                <a:solidFill>
                  <a:srgbClr val="002060"/>
                </a:solidFill>
              </a:rPr>
              <a:t>opens</a:t>
            </a:r>
            <a:r>
              <a:rPr lang="en-US" sz="2800" dirty="0">
                <a:solidFill>
                  <a:srgbClr val="002060"/>
                </a:solidFill>
              </a:rPr>
              <a:t> November 1, 2022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Application </a:t>
            </a:r>
            <a:r>
              <a:rPr lang="en-US" sz="2800" b="1" dirty="0">
                <a:solidFill>
                  <a:srgbClr val="002060"/>
                </a:solidFill>
              </a:rPr>
              <a:t>closes</a:t>
            </a:r>
            <a:r>
              <a:rPr lang="en-US" sz="2800" dirty="0">
                <a:solidFill>
                  <a:srgbClr val="002060"/>
                </a:solidFill>
              </a:rPr>
              <a:t> February 23,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BE11B-37BB-FF5B-1E65-345FEBC61E9E}"/>
              </a:ext>
            </a:extLst>
          </p:cNvPr>
          <p:cNvSpPr txBox="1"/>
          <p:nvPr/>
        </p:nvSpPr>
        <p:spPr>
          <a:xfrm>
            <a:off x="2610035" y="2951946"/>
            <a:ext cx="9581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Hispanic Scholarship Fund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>
                <a:solidFill>
                  <a:srgbClr val="002060"/>
                </a:solidFill>
                <a:hlinkClick r:id="rId2"/>
              </a:rPr>
              <a:t>https://www.hsf.net/scholarship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E6411-D8D8-D103-4B71-343CC41CD8FB}"/>
              </a:ext>
            </a:extLst>
          </p:cNvPr>
          <p:cNvSpPr txBox="1"/>
          <p:nvPr/>
        </p:nvSpPr>
        <p:spPr>
          <a:xfrm>
            <a:off x="2610035" y="4389931"/>
            <a:ext cx="95819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Scholarship America Dream Award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dirty="0">
                <a:solidFill>
                  <a:srgbClr val="002060"/>
                </a:solidFill>
                <a:hlinkClick r:id="rId3"/>
              </a:rPr>
              <a:t>https://scholarshipamerica.org/students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0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graduation gowns and caps&#10;&#10;Description automatically generated with low confidence">
            <a:extLst>
              <a:ext uri="{FF2B5EF4-FFF2-40B4-BE49-F238E27FC236}">
                <a16:creationId xmlns:a16="http://schemas.microsoft.com/office/drawing/2014/main" id="{2F0794A3-45D9-30FA-4A10-C80A3354CF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9" y="202603"/>
            <a:ext cx="9836782" cy="65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0BF7B7D2-8320-D7A0-EC1F-9E27544796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59" y="199709"/>
            <a:ext cx="9747682" cy="64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1F386504-731F-4434-A544-0EB0C1CB3E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1" y="99903"/>
            <a:ext cx="9769738" cy="65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84CF41-2BA6-9E66-6BA1-7AFC5C42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44" y="325462"/>
            <a:ext cx="4239774" cy="563880"/>
          </a:xfrm>
        </p:spPr>
        <p:txBody>
          <a:bodyPr/>
          <a:lstStyle/>
          <a:p>
            <a:r>
              <a:rPr lang="en-US" b="1" dirty="0">
                <a:latin typeface="+mj-lt"/>
              </a:rPr>
              <a:t>Welcome to Tamiami Hall</a:t>
            </a:r>
          </a:p>
        </p:txBody>
      </p:sp>
      <p:pic>
        <p:nvPicPr>
          <p:cNvPr id="10" name="Content Placeholder 9" descr="A picture containing outdoor, sky, street, building&#10;&#10;Description automatically generated">
            <a:extLst>
              <a:ext uri="{FF2B5EF4-FFF2-40B4-BE49-F238E27FC236}">
                <a16:creationId xmlns:a16="http://schemas.microsoft.com/office/drawing/2014/main" id="{0A82E2BB-B725-F3D9-05CE-4C71F53D1B1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79" y="1038827"/>
            <a:ext cx="4323747" cy="432374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93820B-F63D-E1C1-BE01-2AEFE2F1CACB}"/>
              </a:ext>
            </a:extLst>
          </p:cNvPr>
          <p:cNvSpPr txBox="1"/>
          <p:nvPr/>
        </p:nvSpPr>
        <p:spPr>
          <a:xfrm>
            <a:off x="5752731" y="1169374"/>
            <a:ext cx="58592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Opened FALL 2022</a:t>
            </a:r>
          </a:p>
          <a:p>
            <a:endParaRPr lang="en-US" sz="240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676 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LEED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Junior, Senior, Graduate 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Views of downtown Miami and Football Stadium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Full 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Fully furnished living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>In-Building laundry facilities</a:t>
            </a:r>
            <a:endParaRPr lang="en-US" sz="2000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d&#10;&#10;Description automatically generated with low confidence">
            <a:extLst>
              <a:ext uri="{FF2B5EF4-FFF2-40B4-BE49-F238E27FC236}">
                <a16:creationId xmlns:a16="http://schemas.microsoft.com/office/drawing/2014/main" id="{F79CF570-78AB-BB27-ECC3-4BCFEF8DD2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88" y="167812"/>
            <a:ext cx="9809825" cy="65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822C698D-B8D2-BE3A-4CB5-13FC82F8F6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54" y="248574"/>
            <a:ext cx="9603293" cy="64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road, way, highway&#10;&#10;Description automatically generated">
            <a:extLst>
              <a:ext uri="{FF2B5EF4-FFF2-40B4-BE49-F238E27FC236}">
                <a16:creationId xmlns:a16="http://schemas.microsoft.com/office/drawing/2014/main" id="{E586CE7B-B077-0723-0C83-A8802F77A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97" y="189186"/>
            <a:ext cx="9223668" cy="6479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C8275-7571-2F86-DB80-5110EC2AAF82}"/>
              </a:ext>
            </a:extLst>
          </p:cNvPr>
          <p:cNvSpPr txBox="1"/>
          <p:nvPr/>
        </p:nvSpPr>
        <p:spPr>
          <a:xfrm>
            <a:off x="205781" y="1207363"/>
            <a:ext cx="22904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</a:rPr>
              <a:t>Founded 1965</a:t>
            </a:r>
          </a:p>
          <a:p>
            <a:endParaRPr lang="en-US" sz="4000" b="1" dirty="0">
              <a:solidFill>
                <a:schemeClr val="bg2"/>
              </a:solidFill>
            </a:endParaRPr>
          </a:p>
          <a:p>
            <a:r>
              <a:rPr lang="en-US" sz="4000" b="1" dirty="0">
                <a:solidFill>
                  <a:schemeClr val="bg2"/>
                </a:solidFill>
              </a:rPr>
              <a:t>Opened 1972</a:t>
            </a:r>
          </a:p>
        </p:txBody>
      </p:sp>
    </p:spTree>
    <p:extLst>
      <p:ext uri="{BB962C8B-B14F-4D97-AF65-F5344CB8AC3E}">
        <p14:creationId xmlns:p14="http://schemas.microsoft.com/office/powerpoint/2010/main" val="43772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 on a field&#10;&#10;Description automatically generated with low confidence">
            <a:extLst>
              <a:ext uri="{FF2B5EF4-FFF2-40B4-BE49-F238E27FC236}">
                <a16:creationId xmlns:a16="http://schemas.microsoft.com/office/drawing/2014/main" id="{43067DE5-27D2-244C-ABA1-63CF13E3BB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75" y="1038688"/>
            <a:ext cx="3186878" cy="4780624"/>
          </a:xfrm>
          <a:prstGeom prst="rect">
            <a:avLst/>
          </a:prstGeom>
        </p:spPr>
      </p:pic>
      <p:pic>
        <p:nvPicPr>
          <p:cNvPr id="3" name="Picture 2" descr="A picture containing outdoor, posing&#10;&#10;Description automatically generated">
            <a:extLst>
              <a:ext uri="{FF2B5EF4-FFF2-40B4-BE49-F238E27FC236}">
                <a16:creationId xmlns:a16="http://schemas.microsoft.com/office/drawing/2014/main" id="{6B666DD4-E262-B890-B6A6-124E0C9907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47" y="1895938"/>
            <a:ext cx="3186878" cy="478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FE84E6-7FA0-86C0-AB5F-2B7C069A8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288" y="2506369"/>
            <a:ext cx="5179423" cy="2971800"/>
          </a:xfrm>
          <a:prstGeom prst="rect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92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automaton&#10;&#10;Description automatically generated">
            <a:extLst>
              <a:ext uri="{FF2B5EF4-FFF2-40B4-BE49-F238E27FC236}">
                <a16:creationId xmlns:a16="http://schemas.microsoft.com/office/drawing/2014/main" id="{5AF50181-5A2A-E6AE-C9A0-F8F4AB3EEE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68" y="184704"/>
            <a:ext cx="9543865" cy="63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8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person, dancer, sport&#10;&#10;Description automatically generated">
            <a:extLst>
              <a:ext uri="{FF2B5EF4-FFF2-40B4-BE49-F238E27FC236}">
                <a16:creationId xmlns:a16="http://schemas.microsoft.com/office/drawing/2014/main" id="{761C54FC-14B3-C160-0909-ED1A301DE05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82" y="232854"/>
            <a:ext cx="9411837" cy="62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F16334E-0E87-4415-1BC4-183884EF32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26" y="214573"/>
            <a:ext cx="9637148" cy="642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7111F71-EBC3-7560-28F5-EED161124B9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72" y="469159"/>
            <a:ext cx="9225656" cy="615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posing with a mascot&#10;&#10;Description automatically generated">
            <a:extLst>
              <a:ext uri="{FF2B5EF4-FFF2-40B4-BE49-F238E27FC236}">
                <a16:creationId xmlns:a16="http://schemas.microsoft.com/office/drawing/2014/main" id="{30415B5C-679C-401A-F5C6-732DECEF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1" y="294628"/>
            <a:ext cx="11283518" cy="63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AEE3996C-2D13-6A4E-A053-0FB8C6C7B8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" y="151205"/>
            <a:ext cx="9833382" cy="655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DEE2C5FB-CE81-C365-5D3A-F9CD107DAC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10" y="278660"/>
            <a:ext cx="9894162" cy="6300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3621E-AEFB-11E6-E2C4-6C719FA0BC81}"/>
              </a:ext>
            </a:extLst>
          </p:cNvPr>
          <p:cNvSpPr txBox="1"/>
          <p:nvPr/>
        </p:nvSpPr>
        <p:spPr>
          <a:xfrm>
            <a:off x="106531" y="1562471"/>
            <a:ext cx="1580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Present Day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6898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84CF41-2BA6-9E66-6BA1-7AFC5C42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283" y="420353"/>
            <a:ext cx="7929604" cy="7474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latin typeface="+mj-lt"/>
                <a:ea typeface="+mj-ea"/>
                <a:cs typeface="Arial" panose="020B0604020202020204" pitchFamily="34" charset="0"/>
              </a:rPr>
              <a:t>50 Years of making a REAL Impact</a:t>
            </a: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742CEDA9-7EE3-EEE3-6076-62233734F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496982"/>
              </p:ext>
            </p:extLst>
          </p:nvPr>
        </p:nvGraphicFramePr>
        <p:xfrm>
          <a:off x="2858610" y="1567304"/>
          <a:ext cx="9028590" cy="4948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988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E39655-74AC-D2C7-5BCF-31AAD14C5C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3681" y="2263806"/>
            <a:ext cx="10214125" cy="3604334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111111"/>
                </a:solidFill>
                <a:effectLst/>
                <a:latin typeface="+mn-lt"/>
              </a:rPr>
              <a:t>We rank FIU at number 32 because, in addition to solid contributions in service and research, it is very affordable and helps a large number of students eligible for Pell Grants start their lives and careers with a high-quality degree. </a:t>
            </a:r>
          </a:p>
          <a:p>
            <a:endParaRPr lang="en-US" sz="3200" b="0" i="0" dirty="0">
              <a:solidFill>
                <a:srgbClr val="111111"/>
              </a:solidFill>
              <a:effectLst/>
              <a:latin typeface="+mn-lt"/>
            </a:endParaRPr>
          </a:p>
          <a:p>
            <a:r>
              <a:rPr lang="en-US" sz="3200" i="1" dirty="0">
                <a:solidFill>
                  <a:srgbClr val="111111"/>
                </a:solidFill>
                <a:latin typeface="+mn-lt"/>
              </a:rPr>
              <a:t>2022 Washington Monthly</a:t>
            </a:r>
            <a:endParaRPr lang="en-US" sz="3200" i="1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E49306-23C7-B98A-5450-D2C900D8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267" y="878889"/>
            <a:ext cx="8735627" cy="1225119"/>
          </a:xfrm>
        </p:spPr>
        <p:txBody>
          <a:bodyPr>
            <a:normAutofit/>
          </a:bodyPr>
          <a:lstStyle/>
          <a:p>
            <a:pPr algn="ctr"/>
            <a:r>
              <a:rPr lang="en-US" b="1" i="0" dirty="0">
                <a:solidFill>
                  <a:srgbClr val="00B0F0"/>
                </a:solidFill>
                <a:effectLst/>
                <a:latin typeface="+mj-lt"/>
              </a:rPr>
              <a:t>Introduction: A Different Kind of College Ranking</a:t>
            </a:r>
            <a:endParaRPr lang="en-US" b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44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BBEEA520-F469-9C7E-DEF6-6DBF6E4A7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74" y="306834"/>
            <a:ext cx="11412252" cy="64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trophy&#10;&#10;Description automatically generated with medium confidence">
            <a:extLst>
              <a:ext uri="{FF2B5EF4-FFF2-40B4-BE49-F238E27FC236}">
                <a16:creationId xmlns:a16="http://schemas.microsoft.com/office/drawing/2014/main" id="{796F9224-FA7D-45BD-323D-3283D3C8FF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65" y="1116014"/>
            <a:ext cx="6939414" cy="462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1D5F8-5D2D-0C63-5CC9-B98411E03BD7}"/>
              </a:ext>
            </a:extLst>
          </p:cNvPr>
          <p:cNvSpPr txBox="1"/>
          <p:nvPr/>
        </p:nvSpPr>
        <p:spPr>
          <a:xfrm>
            <a:off x="71021" y="1788664"/>
            <a:ext cx="5110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+mj-lt"/>
              </a:rPr>
              <a:t>Admissions Pathways</a:t>
            </a:r>
          </a:p>
          <a:p>
            <a:pPr algn="ctr"/>
            <a:endParaRPr lang="en-US" sz="2000" b="1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Top 10% Access to FIU</a:t>
            </a:r>
          </a:p>
          <a:p>
            <a:r>
              <a:rPr lang="en-US" sz="2400" dirty="0">
                <a:solidFill>
                  <a:srgbClr val="002060"/>
                </a:solidFill>
              </a:rPr>
              <a:t>Early Fall STEP</a:t>
            </a:r>
          </a:p>
          <a:p>
            <a:r>
              <a:rPr lang="en-US" sz="2400" i="1" dirty="0">
                <a:solidFill>
                  <a:srgbClr val="002060"/>
                </a:solidFill>
              </a:rPr>
              <a:t>Early Fall STEM, Engineering and Business STEP</a:t>
            </a:r>
          </a:p>
          <a:p>
            <a:r>
              <a:rPr lang="en-US" sz="2400" dirty="0">
                <a:solidFill>
                  <a:srgbClr val="002060"/>
                </a:solidFill>
              </a:rPr>
              <a:t>Early Fall Direct</a:t>
            </a:r>
          </a:p>
          <a:p>
            <a:r>
              <a:rPr lang="en-US" sz="2400" i="1" dirty="0">
                <a:solidFill>
                  <a:srgbClr val="002060"/>
                </a:solidFill>
              </a:rPr>
              <a:t>Fall STEM, Engineering and Business STEP</a:t>
            </a:r>
          </a:p>
          <a:p>
            <a:r>
              <a:rPr lang="en-US" sz="2400" dirty="0">
                <a:solidFill>
                  <a:srgbClr val="002060"/>
                </a:solidFill>
              </a:rPr>
              <a:t>Fall Direct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Spring Direct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Connect4Success</a:t>
            </a:r>
          </a:p>
        </p:txBody>
      </p:sp>
    </p:spTree>
    <p:extLst>
      <p:ext uri="{BB962C8B-B14F-4D97-AF65-F5344CB8AC3E}">
        <p14:creationId xmlns:p14="http://schemas.microsoft.com/office/powerpoint/2010/main" val="24291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1D873A0-E5BE-FF4B-2A6C-0B64CA3AACBB}"/>
              </a:ext>
            </a:extLst>
          </p:cNvPr>
          <p:cNvSpPr txBox="1">
            <a:spLocks/>
          </p:cNvSpPr>
          <p:nvPr/>
        </p:nvSpPr>
        <p:spPr>
          <a:xfrm>
            <a:off x="2663301" y="1180730"/>
            <a:ext cx="9357064" cy="538874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rgbClr val="00B0F0"/>
              </a:solidFill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July 1</a:t>
            </a:r>
            <a:r>
              <a:rPr lang="en-US" sz="21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n-US" sz="2100" dirty="0">
                <a:latin typeface="+mn-lt"/>
              </a:rPr>
              <a:t>– Application opens</a:t>
            </a:r>
          </a:p>
          <a:p>
            <a:pPr marL="0" indent="0">
              <a:buNone/>
            </a:pPr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September 15 </a:t>
            </a:r>
            <a:r>
              <a:rPr lang="en-US" sz="2100" dirty="0">
                <a:latin typeface="+mn-lt"/>
              </a:rPr>
              <a:t>– FIU Common App (anticipated launch date)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September 15 </a:t>
            </a:r>
            <a:r>
              <a:rPr lang="en-US" sz="2100" dirty="0">
                <a:latin typeface="+mn-lt"/>
              </a:rPr>
              <a:t>– Decisions begin for complete applications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November 1 </a:t>
            </a:r>
            <a:r>
              <a:rPr lang="en-US" sz="2100" dirty="0">
                <a:latin typeface="+mn-lt"/>
              </a:rPr>
              <a:t>– Deadline to be admitted to participate in premier and micro scholarships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November 14 </a:t>
            </a:r>
            <a:r>
              <a:rPr lang="en-US" sz="2100" dirty="0">
                <a:latin typeface="+mn-lt"/>
              </a:rPr>
              <a:t>– Deadline to submit scholarship application &amp; be connected to FIU on Raise.Me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April 3 </a:t>
            </a:r>
            <a:r>
              <a:rPr lang="en-US" sz="2100" dirty="0">
                <a:latin typeface="+mn-lt"/>
              </a:rPr>
              <a:t>– Application deadline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April 10 </a:t>
            </a:r>
            <a:r>
              <a:rPr lang="en-US" sz="2100" dirty="0">
                <a:latin typeface="+mn-lt"/>
              </a:rPr>
              <a:t>– Transcript/Test Score deadline</a:t>
            </a:r>
          </a:p>
          <a:p>
            <a:endParaRPr lang="en-US" sz="2100" dirty="0">
              <a:latin typeface="+mn-lt"/>
            </a:endParaRPr>
          </a:p>
          <a:p>
            <a:r>
              <a:rPr lang="en-US" sz="2100" b="1" dirty="0">
                <a:solidFill>
                  <a:srgbClr val="00B0F0"/>
                </a:solidFill>
                <a:latin typeface="+mn-lt"/>
              </a:rPr>
              <a:t>May 1 </a:t>
            </a:r>
            <a:r>
              <a:rPr lang="en-US" sz="2100" dirty="0">
                <a:latin typeface="+mn-lt"/>
              </a:rPr>
              <a:t>– Deposit deadline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067C961-74B4-D8C0-1000-CE91ACBA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740" y="214364"/>
            <a:ext cx="2420755" cy="868711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+mj-lt"/>
              </a:rPr>
              <a:t>2023 Deadlines</a:t>
            </a:r>
          </a:p>
        </p:txBody>
      </p:sp>
    </p:spTree>
    <p:extLst>
      <p:ext uri="{BB962C8B-B14F-4D97-AF65-F5344CB8AC3E}">
        <p14:creationId xmlns:p14="http://schemas.microsoft.com/office/powerpoint/2010/main" val="36575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79A2063-7CE2-D6F5-D466-111BFB9F83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16" y="218885"/>
            <a:ext cx="9775569" cy="65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theme/theme1.xml><?xml version="1.0" encoding="utf-8"?>
<a:theme xmlns:a="http://schemas.openxmlformats.org/drawingml/2006/main" name="FIU Real Triumphs Template">
  <a:themeElements>
    <a:clrScheme name="FIU Brand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052950"/>
      </a:accent1>
      <a:accent2>
        <a:srgbClr val="B6862C"/>
      </a:accent2>
      <a:accent3>
        <a:srgbClr val="CC0066"/>
      </a:accent3>
      <a:accent4>
        <a:srgbClr val="00FFFF"/>
      </a:accent4>
      <a:accent5>
        <a:srgbClr val="FFFFFF"/>
      </a:accent5>
      <a:accent6>
        <a:srgbClr val="FFCC00"/>
      </a:accent6>
      <a:hlink>
        <a:srgbClr val="CC0066"/>
      </a:hlink>
      <a:folHlink>
        <a:srgbClr val="CC00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U Real Triumphs Template" id="{D6BF73C1-EEDE-AC48-AD9C-ADD1887087B1}" vid="{ED22C5F8-F212-AF47-9EA2-9B7F431F38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2" ma:contentTypeDescription="Create a new document." ma:contentTypeScope="" ma:versionID="3544a039884e2067d14ca609e4d2daf0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f9c5afa29eabac32345b0809c1af9c2e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701C39-1A71-47C5-85C3-8359EFFB1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83ffb-5ccd-4701-bdc4-5ae590562bbf"/>
    <ds:schemaRef ds:uri="3f422995-1f91-4bde-b2e7-ad6af32c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6C5F5C-348E-4F2B-A85D-D8C80BECBA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409</Words>
  <Application>Microsoft Office PowerPoint</Application>
  <PresentationFormat>Widescreen</PresentationFormat>
  <Paragraphs>85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FIU Real Triumphs Template</vt:lpstr>
      <vt:lpstr>PowerPoint Presentation</vt:lpstr>
      <vt:lpstr>PowerPoint Presentation</vt:lpstr>
      <vt:lpstr>PowerPoint Presentation</vt:lpstr>
      <vt:lpstr>50 Years of making a REAL Impact</vt:lpstr>
      <vt:lpstr>Introduction: A Different Kind of College Ranking</vt:lpstr>
      <vt:lpstr>PowerPoint Presentation</vt:lpstr>
      <vt:lpstr>PowerPoint Presentation</vt:lpstr>
      <vt:lpstr>2023 Deadlines</vt:lpstr>
      <vt:lpstr>PowerPoint Presentation</vt:lpstr>
      <vt:lpstr>FIU Premier Scholarships</vt:lpstr>
      <vt:lpstr>FIU Premier Scholarships</vt:lpstr>
      <vt:lpstr>Raise.Me</vt:lpstr>
      <vt:lpstr>DACA, TPS or Undocumented Student Scholarships</vt:lpstr>
      <vt:lpstr>PowerPoint Presentation</vt:lpstr>
      <vt:lpstr>PowerPoint Presentation</vt:lpstr>
      <vt:lpstr>PowerPoint Presentation</vt:lpstr>
      <vt:lpstr>Welcome to Tamiami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Glassman</dc:creator>
  <cp:lastModifiedBy>Page, Lynda</cp:lastModifiedBy>
  <cp:revision>17</cp:revision>
  <dcterms:created xsi:type="dcterms:W3CDTF">2021-08-24T20:09:05Z</dcterms:created>
  <dcterms:modified xsi:type="dcterms:W3CDTF">2022-09-20T16:40:11Z</dcterms:modified>
</cp:coreProperties>
</file>