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9" r:id="rId4"/>
  </p:sldMasterIdLst>
  <p:notesMasterIdLst>
    <p:notesMasterId r:id="rId20"/>
  </p:notesMasterIdLst>
  <p:sldIdLst>
    <p:sldId id="358" r:id="rId5"/>
    <p:sldId id="345" r:id="rId6"/>
    <p:sldId id="361" r:id="rId7"/>
    <p:sldId id="362" r:id="rId8"/>
    <p:sldId id="352" r:id="rId9"/>
    <p:sldId id="363" r:id="rId10"/>
    <p:sldId id="364" r:id="rId11"/>
    <p:sldId id="365" r:id="rId12"/>
    <p:sldId id="368" r:id="rId13"/>
    <p:sldId id="372" r:id="rId14"/>
    <p:sldId id="373" r:id="rId15"/>
    <p:sldId id="374" r:id="rId16"/>
    <p:sldId id="375" r:id="rId17"/>
    <p:sldId id="378" r:id="rId18"/>
    <p:sldId id="377"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04A"/>
    <a:srgbClr val="000000"/>
    <a:srgbClr val="D529C1"/>
    <a:srgbClr val="32DF09"/>
    <a:srgbClr val="0EC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3"/>
    <p:restoredTop sz="82777" autoAdjust="0"/>
  </p:normalViewPr>
  <p:slideViewPr>
    <p:cSldViewPr>
      <p:cViewPr varScale="1">
        <p:scale>
          <a:sx n="93" d="100"/>
          <a:sy n="93" d="100"/>
        </p:scale>
        <p:origin x="1800"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43979" cy="46577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977537" y="0"/>
            <a:ext cx="3043979" cy="465773"/>
          </a:xfrm>
          <a:prstGeom prst="rect">
            <a:avLst/>
          </a:prstGeom>
        </p:spPr>
        <p:txBody>
          <a:bodyPr vert="horz" lIns="91577" tIns="45789" rIns="91577" bIns="45789" rtlCol="0"/>
          <a:lstStyle>
            <a:lvl1pPr algn="r">
              <a:defRPr sz="1200"/>
            </a:lvl1pPr>
          </a:lstStyle>
          <a:p>
            <a:fld id="{5645F5CC-A033-4E8D-8775-974EBF69EC44}" type="datetimeFigureOut">
              <a:rPr lang="en-US" smtClean="0"/>
              <a:t>10/3/2022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2946" y="4422463"/>
            <a:ext cx="5617208" cy="4188778"/>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41738"/>
            <a:ext cx="3043979" cy="465773"/>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7" y="8841738"/>
            <a:ext cx="3043979" cy="465773"/>
          </a:xfrm>
          <a:prstGeom prst="rect">
            <a:avLst/>
          </a:prstGeom>
        </p:spPr>
        <p:txBody>
          <a:bodyPr vert="horz" lIns="91577" tIns="45789" rIns="91577" bIns="45789" rtlCol="0" anchor="b"/>
          <a:lstStyle>
            <a:lvl1pPr algn="r">
              <a:defRPr sz="1200"/>
            </a:lvl1pPr>
          </a:lstStyle>
          <a:p>
            <a:fld id="{E4F252DF-B9CE-4F37-96F5-9A5834B5F9F9}" type="slidenum">
              <a:rPr lang="en-US" smtClean="0"/>
              <a:t>‹#›</a:t>
            </a:fld>
            <a:endParaRPr lang="en-US" dirty="0"/>
          </a:p>
        </p:txBody>
      </p:sp>
    </p:spTree>
    <p:extLst>
      <p:ext uri="{BB962C8B-B14F-4D97-AF65-F5344CB8AC3E}">
        <p14:creationId xmlns:p14="http://schemas.microsoft.com/office/powerpoint/2010/main" val="329892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gcu.edu/soe/entrepreneurship-b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252DF-B9CE-4F37-96F5-9A5834B5F9F9}" type="slidenum">
              <a:rPr lang="en-US" smtClean="0"/>
              <a:t>1</a:t>
            </a:fld>
            <a:endParaRPr lang="en-US" dirty="0"/>
          </a:p>
        </p:txBody>
      </p:sp>
    </p:spTree>
    <p:extLst>
      <p:ext uri="{BB962C8B-B14F-4D97-AF65-F5344CB8AC3E}">
        <p14:creationId xmlns:p14="http://schemas.microsoft.com/office/powerpoint/2010/main" val="260290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If</a:t>
            </a:r>
            <a:r>
              <a:rPr lang="en-US" baseline="0" dirty="0"/>
              <a:t> you haven’t already submitted your admissions application, we hope when you leave here today that you will consider applying to FGCU. We have moved from rolling admission to Early Action which means…….</a:t>
            </a:r>
            <a:endParaRPr lang="en-US" dirty="0"/>
          </a:p>
          <a:p>
            <a:r>
              <a:rPr lang="en-US" dirty="0"/>
              <a:t>Early Action is non-binding, December notifications!  Scholarships!</a:t>
            </a:r>
          </a:p>
          <a:p>
            <a:r>
              <a:rPr lang="en-US" dirty="0"/>
              <a:t>Regular Decision batches Jan - Apr</a:t>
            </a:r>
          </a:p>
        </p:txBody>
      </p:sp>
      <p:sp>
        <p:nvSpPr>
          <p:cNvPr id="4" name="Slide Number Placeholder 3"/>
          <p:cNvSpPr>
            <a:spLocks noGrp="1"/>
          </p:cNvSpPr>
          <p:nvPr>
            <p:ph type="sldNum" sz="quarter" idx="5"/>
          </p:nvPr>
        </p:nvSpPr>
        <p:spPr/>
        <p:txBody>
          <a:bodyPr/>
          <a:lstStyle/>
          <a:p>
            <a:fld id="{E4F252DF-B9CE-4F37-96F5-9A5834B5F9F9}" type="slidenum">
              <a:rPr lang="en-US" smtClean="0"/>
              <a:t>11</a:t>
            </a:fld>
            <a:endParaRPr lang="en-US" dirty="0"/>
          </a:p>
        </p:txBody>
      </p:sp>
    </p:spTree>
    <p:extLst>
      <p:ext uri="{BB962C8B-B14F-4D97-AF65-F5344CB8AC3E}">
        <p14:creationId xmlns:p14="http://schemas.microsoft.com/office/powerpoint/2010/main" val="331924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252DF-B9CE-4F37-96F5-9A5834B5F9F9}" type="slidenum">
              <a:rPr lang="en-US" smtClean="0"/>
              <a:t>14</a:t>
            </a:fld>
            <a:endParaRPr lang="en-US" dirty="0"/>
          </a:p>
        </p:txBody>
      </p:sp>
    </p:spTree>
    <p:extLst>
      <p:ext uri="{BB962C8B-B14F-4D97-AF65-F5344CB8AC3E}">
        <p14:creationId xmlns:p14="http://schemas.microsoft.com/office/powerpoint/2010/main" val="348492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College is a 4 year investment. It is a home away from home so you might as well love it! </a:t>
            </a:r>
          </a:p>
          <a:p>
            <a:r>
              <a:rPr lang="en-US" dirty="0"/>
              <a:t>3.0 million service hours since 1997</a:t>
            </a:r>
            <a:r>
              <a:rPr lang="en-US" baseline="0" dirty="0"/>
              <a:t> and 350 community partners: what does that mean? We match your academic goals to personal interests to help give back to community, gain experiences, and build relationships. </a:t>
            </a:r>
          </a:p>
          <a:p>
            <a:r>
              <a:rPr lang="en-US" baseline="0" dirty="0"/>
              <a:t>Sustainability: our programs and practices are nationally recognized. For ex: FGCU saved $400,00/</a:t>
            </a:r>
            <a:r>
              <a:rPr lang="en-US" baseline="0" dirty="0" err="1"/>
              <a:t>yr</a:t>
            </a:r>
            <a:r>
              <a:rPr lang="en-US" baseline="0" dirty="0"/>
              <a:t> by using efficient chiller plant operations to cool campus, 10 solar powered trash compactors reducing the frequency of trash pickup.</a:t>
            </a:r>
          </a:p>
        </p:txBody>
      </p:sp>
      <p:sp>
        <p:nvSpPr>
          <p:cNvPr id="4" name="Slide Number Placeholder 3"/>
          <p:cNvSpPr>
            <a:spLocks noGrp="1"/>
          </p:cNvSpPr>
          <p:nvPr>
            <p:ph type="sldNum" sz="quarter" idx="5"/>
          </p:nvPr>
        </p:nvSpPr>
        <p:spPr/>
        <p:txBody>
          <a:bodyPr/>
          <a:lstStyle/>
          <a:p>
            <a:fld id="{E4F252DF-B9CE-4F37-96F5-9A5834B5F9F9}" type="slidenum">
              <a:rPr lang="en-US" smtClean="0"/>
              <a:t>2</a:t>
            </a:fld>
            <a:endParaRPr lang="en-US" dirty="0"/>
          </a:p>
        </p:txBody>
      </p:sp>
    </p:spTree>
    <p:extLst>
      <p:ext uri="{BB962C8B-B14F-4D97-AF65-F5344CB8AC3E}">
        <p14:creationId xmlns:p14="http://schemas.microsoft.com/office/powerpoint/2010/main" val="133631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Our new Recreation and Wellness center is a two-story building with double gymnasium, group fitness room, multipurpose room, strength and fitness room, cardio deck, and an observation concourse. </a:t>
            </a:r>
          </a:p>
          <a:p>
            <a:pPr defTabSz="915772">
              <a:defRPr/>
            </a:pPr>
            <a:r>
              <a:rPr lang="en-US" dirty="0"/>
              <a:t>Student success within our unique and interdisciplinary entrepreneurship programs has spiked a real demand for something big.  They now have a new home on campus and the doors just opened for Fall 2021.</a:t>
            </a:r>
          </a:p>
          <a:p>
            <a:endParaRPr lang="en-US" dirty="0"/>
          </a:p>
        </p:txBody>
      </p:sp>
      <p:sp>
        <p:nvSpPr>
          <p:cNvPr id="4" name="Slide Number Placeholder 3"/>
          <p:cNvSpPr>
            <a:spLocks noGrp="1"/>
          </p:cNvSpPr>
          <p:nvPr>
            <p:ph type="sldNum" sz="quarter" idx="5"/>
          </p:nvPr>
        </p:nvSpPr>
        <p:spPr/>
        <p:txBody>
          <a:bodyPr/>
          <a:lstStyle/>
          <a:p>
            <a:fld id="{E4F252DF-B9CE-4F37-96F5-9A5834B5F9F9}" type="slidenum">
              <a:rPr lang="en-US" smtClean="0"/>
              <a:t>3</a:t>
            </a:fld>
            <a:endParaRPr lang="en-US" dirty="0"/>
          </a:p>
        </p:txBody>
      </p:sp>
    </p:spTree>
    <p:extLst>
      <p:ext uri="{BB962C8B-B14F-4D97-AF65-F5344CB8AC3E}">
        <p14:creationId xmlns:p14="http://schemas.microsoft.com/office/powerpoint/2010/main" val="106742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Located in the midst of Florida's complex freshwater and saltwater systems, The Water School is uniquely positioned to explore water-based issues.  The newest school focuses on interdisciplinary studies and brings together 16 different programs including engineering, business, health and psychology to work under one roof.</a:t>
            </a:r>
          </a:p>
          <a:p>
            <a:endParaRPr lang="en-US" dirty="0"/>
          </a:p>
        </p:txBody>
      </p:sp>
      <p:sp>
        <p:nvSpPr>
          <p:cNvPr id="4" name="Slide Number Placeholder 3"/>
          <p:cNvSpPr>
            <a:spLocks noGrp="1"/>
          </p:cNvSpPr>
          <p:nvPr>
            <p:ph type="sldNum" sz="quarter" idx="5"/>
          </p:nvPr>
        </p:nvSpPr>
        <p:spPr/>
        <p:txBody>
          <a:bodyPr/>
          <a:lstStyle/>
          <a:p>
            <a:fld id="{E4F252DF-B9CE-4F37-96F5-9A5834B5F9F9}" type="slidenum">
              <a:rPr lang="en-US" smtClean="0"/>
              <a:t>4</a:t>
            </a:fld>
            <a:endParaRPr lang="en-US" dirty="0"/>
          </a:p>
        </p:txBody>
      </p:sp>
    </p:spTree>
    <p:extLst>
      <p:ext uri="{BB962C8B-B14F-4D97-AF65-F5344CB8AC3E}">
        <p14:creationId xmlns:p14="http://schemas.microsoft.com/office/powerpoint/2010/main" val="118076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we have the Honors College that has grown to over 1,000 students</a:t>
            </a:r>
          </a:p>
        </p:txBody>
      </p:sp>
      <p:sp>
        <p:nvSpPr>
          <p:cNvPr id="4" name="Slide Number Placeholder 3"/>
          <p:cNvSpPr>
            <a:spLocks noGrp="1"/>
          </p:cNvSpPr>
          <p:nvPr>
            <p:ph type="sldNum" sz="quarter" idx="5"/>
          </p:nvPr>
        </p:nvSpPr>
        <p:spPr/>
        <p:txBody>
          <a:bodyPr/>
          <a:lstStyle/>
          <a:p>
            <a:fld id="{E4F252DF-B9CE-4F37-96F5-9A5834B5F9F9}" type="slidenum">
              <a:rPr lang="en-US" smtClean="0"/>
              <a:t>5</a:t>
            </a:fld>
            <a:endParaRPr lang="en-US" dirty="0"/>
          </a:p>
        </p:txBody>
      </p:sp>
    </p:spTree>
    <p:extLst>
      <p:ext uri="{BB962C8B-B14F-4D97-AF65-F5344CB8AC3E}">
        <p14:creationId xmlns:p14="http://schemas.microsoft.com/office/powerpoint/2010/main" val="95254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err="1"/>
              <a:t>Daveler</a:t>
            </a:r>
            <a:r>
              <a:rPr lang="en-US" dirty="0"/>
              <a:t> &amp; </a:t>
            </a:r>
            <a:r>
              <a:rPr lang="en-US" dirty="0" err="1"/>
              <a:t>Kauanui</a:t>
            </a:r>
            <a:r>
              <a:rPr lang="en-US" dirty="0"/>
              <a:t> School of Entrepreneurship added a new Digital Media and Design B.A. which has topics in interactive design, animation, motion graphics and video game design. We are excited to have another STEM/STEAM major added to our curriculum. </a:t>
            </a:r>
          </a:p>
          <a:p>
            <a:r>
              <a:rPr lang="en-US" dirty="0"/>
              <a:t>The B.A. in Interdisciplinary Entrepreneurship Studies is being replaced by the </a:t>
            </a:r>
            <a:r>
              <a:rPr lang="en-US" dirty="0">
                <a:hlinkClick r:id="rId3" tooltip="Entrepreneurship (B.S.) major"/>
              </a:rPr>
              <a:t>Entrepreneurship (B.S.) major</a:t>
            </a:r>
            <a:r>
              <a:rPr lang="en-US" dirty="0"/>
              <a:t>, effective Fall 2021, by the School of Entrepreneurship</a:t>
            </a:r>
          </a:p>
        </p:txBody>
      </p:sp>
      <p:sp>
        <p:nvSpPr>
          <p:cNvPr id="4" name="Slide Number Placeholder 3"/>
          <p:cNvSpPr>
            <a:spLocks noGrp="1"/>
          </p:cNvSpPr>
          <p:nvPr>
            <p:ph type="sldNum" sz="quarter" idx="5"/>
          </p:nvPr>
        </p:nvSpPr>
        <p:spPr/>
        <p:txBody>
          <a:bodyPr/>
          <a:lstStyle/>
          <a:p>
            <a:fld id="{E4F252DF-B9CE-4F37-96F5-9A5834B5F9F9}" type="slidenum">
              <a:rPr lang="en-US" smtClean="0"/>
              <a:t>7</a:t>
            </a:fld>
            <a:endParaRPr lang="en-US" dirty="0"/>
          </a:p>
        </p:txBody>
      </p:sp>
    </p:spTree>
    <p:extLst>
      <p:ext uri="{BB962C8B-B14F-4D97-AF65-F5344CB8AC3E}">
        <p14:creationId xmlns:p14="http://schemas.microsoft.com/office/powerpoint/2010/main" val="110789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dirty="0"/>
          </a:p>
        </p:txBody>
      </p:sp>
      <p:sp>
        <p:nvSpPr>
          <p:cNvPr id="4" name="Slide Number Placeholder 3"/>
          <p:cNvSpPr>
            <a:spLocks noGrp="1"/>
          </p:cNvSpPr>
          <p:nvPr>
            <p:ph type="sldNum" sz="quarter" idx="5"/>
          </p:nvPr>
        </p:nvSpPr>
        <p:spPr/>
        <p:txBody>
          <a:bodyPr/>
          <a:lstStyle/>
          <a:p>
            <a:fld id="{E4F252DF-B9CE-4F37-96F5-9A5834B5F9F9}" type="slidenum">
              <a:rPr lang="en-US" smtClean="0"/>
              <a:t>8</a:t>
            </a:fld>
            <a:endParaRPr lang="en-US" dirty="0"/>
          </a:p>
        </p:txBody>
      </p:sp>
    </p:spTree>
    <p:extLst>
      <p:ext uri="{BB962C8B-B14F-4D97-AF65-F5344CB8AC3E}">
        <p14:creationId xmlns:p14="http://schemas.microsoft.com/office/powerpoint/2010/main" val="294066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over to our housing, we offer 3 resort style housing facilities for our students.</a:t>
            </a:r>
          </a:p>
          <a:p>
            <a:r>
              <a:rPr lang="en-US" dirty="0"/>
              <a:t>South Village, called </a:t>
            </a:r>
            <a:r>
              <a:rPr lang="en-US" dirty="0" err="1"/>
              <a:t>Sovi</a:t>
            </a:r>
            <a:r>
              <a:rPr lang="en-US" dirty="0"/>
              <a:t> for short - is home to our freshman. There are two layouts, a two bedroom or a 3 bedroom layout. Both include a bathroom in the unit that is split. This means we are not dorm styled, </a:t>
            </a:r>
            <a:r>
              <a:rPr lang="en-US" u="sng" dirty="0"/>
              <a:t>students get their own bedroom</a:t>
            </a:r>
            <a:r>
              <a:rPr lang="en-US" dirty="0"/>
              <a:t> and split a bathroom with only one or two other students. </a:t>
            </a:r>
            <a:r>
              <a:rPr lang="en-US" dirty="0" err="1"/>
              <a:t>Sovi</a:t>
            </a:r>
            <a:r>
              <a:rPr lang="en-US" dirty="0"/>
              <a:t> is also where </a:t>
            </a:r>
            <a:r>
              <a:rPr lang="en-US" dirty="0" err="1"/>
              <a:t>Sovi</a:t>
            </a:r>
            <a:r>
              <a:rPr lang="en-US" dirty="0"/>
              <a:t> Dining, our all you care to eat buffet is located.  </a:t>
            </a:r>
          </a:p>
          <a:p>
            <a:endParaRPr lang="en-US" dirty="0"/>
          </a:p>
        </p:txBody>
      </p:sp>
      <p:sp>
        <p:nvSpPr>
          <p:cNvPr id="4" name="Slide Number Placeholder 3"/>
          <p:cNvSpPr>
            <a:spLocks noGrp="1"/>
          </p:cNvSpPr>
          <p:nvPr>
            <p:ph type="sldNum" sz="quarter" idx="5"/>
          </p:nvPr>
        </p:nvSpPr>
        <p:spPr/>
        <p:txBody>
          <a:bodyPr/>
          <a:lstStyle/>
          <a:p>
            <a:fld id="{E4F252DF-B9CE-4F37-96F5-9A5834B5F9F9}" type="slidenum">
              <a:rPr lang="en-US" smtClean="0"/>
              <a:t>9</a:t>
            </a:fld>
            <a:endParaRPr lang="en-US" dirty="0"/>
          </a:p>
        </p:txBody>
      </p:sp>
    </p:spTree>
    <p:extLst>
      <p:ext uri="{BB962C8B-B14F-4D97-AF65-F5344CB8AC3E}">
        <p14:creationId xmlns:p14="http://schemas.microsoft.com/office/powerpoint/2010/main" val="222751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application includes essay</a:t>
            </a:r>
          </a:p>
          <a:p>
            <a:endParaRPr lang="en-US" dirty="0"/>
          </a:p>
          <a:p>
            <a:r>
              <a:rPr lang="en-US" dirty="0"/>
              <a:t>No LORs needed</a:t>
            </a:r>
          </a:p>
        </p:txBody>
      </p:sp>
      <p:sp>
        <p:nvSpPr>
          <p:cNvPr id="4" name="Slide Number Placeholder 3"/>
          <p:cNvSpPr>
            <a:spLocks noGrp="1"/>
          </p:cNvSpPr>
          <p:nvPr>
            <p:ph type="sldNum" sz="quarter" idx="5"/>
          </p:nvPr>
        </p:nvSpPr>
        <p:spPr/>
        <p:txBody>
          <a:bodyPr/>
          <a:lstStyle/>
          <a:p>
            <a:fld id="{E4F252DF-B9CE-4F37-96F5-9A5834B5F9F9}" type="slidenum">
              <a:rPr lang="en-US" smtClean="0"/>
              <a:t>10</a:t>
            </a:fld>
            <a:endParaRPr lang="en-US" dirty="0"/>
          </a:p>
        </p:txBody>
      </p:sp>
    </p:spTree>
    <p:extLst>
      <p:ext uri="{BB962C8B-B14F-4D97-AF65-F5344CB8AC3E}">
        <p14:creationId xmlns:p14="http://schemas.microsoft.com/office/powerpoint/2010/main" val="21672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D5E298-2928-4685-9C82-9DA54EEF2470}" type="datetime1">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0D60F6-19FF-4C90-90A8-AABD51434907}" type="slidenum">
              <a:rPr lang="en-US" smtClean="0"/>
              <a:t>‹#›</a:t>
            </a:fld>
            <a:endParaRPr lang="en-US" dirty="0"/>
          </a:p>
        </p:txBody>
      </p:sp>
    </p:spTree>
    <p:extLst>
      <p:ext uri="{BB962C8B-B14F-4D97-AF65-F5344CB8AC3E}">
        <p14:creationId xmlns:p14="http://schemas.microsoft.com/office/powerpoint/2010/main" val="382961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7914A-6844-4B1C-8D75-86AC963531EC}" type="datetime1">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0D60F6-19FF-4C90-90A8-AABD51434907}" type="slidenum">
              <a:rPr lang="en-US" smtClean="0"/>
              <a:t>‹#›</a:t>
            </a:fld>
            <a:endParaRPr lang="en-US" dirty="0"/>
          </a:p>
        </p:txBody>
      </p:sp>
    </p:spTree>
    <p:extLst>
      <p:ext uri="{BB962C8B-B14F-4D97-AF65-F5344CB8AC3E}">
        <p14:creationId xmlns:p14="http://schemas.microsoft.com/office/powerpoint/2010/main" val="2296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0FE8EFF5-8188-436B-91AB-FBD5AFE39745}" type="datetime1">
              <a:rPr lang="en-US" smtClean="0"/>
              <a:t>10/3/2022</a:t>
            </a:fld>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410D60F6-19FF-4C90-90A8-AABD51434907}" type="slidenum">
              <a:rPr lang="en-US" smtClean="0"/>
              <a:t>‹#›</a:t>
            </a:fld>
            <a:endParaRPr lang="en-US" dirty="0"/>
          </a:p>
        </p:txBody>
      </p:sp>
    </p:spTree>
    <p:extLst>
      <p:ext uri="{BB962C8B-B14F-4D97-AF65-F5344CB8AC3E}">
        <p14:creationId xmlns:p14="http://schemas.microsoft.com/office/powerpoint/2010/main" val="200069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497E6-330F-4E46-8227-B7DE801AD31B}" type="datetime1">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0D60F6-19FF-4C90-90A8-AABD51434907}" type="slidenum">
              <a:rPr lang="en-US" smtClean="0"/>
              <a:t>‹#›</a:t>
            </a:fld>
            <a:endParaRPr lang="en-US" dirty="0"/>
          </a:p>
        </p:txBody>
      </p:sp>
    </p:spTree>
    <p:extLst>
      <p:ext uri="{BB962C8B-B14F-4D97-AF65-F5344CB8AC3E}">
        <p14:creationId xmlns:p14="http://schemas.microsoft.com/office/powerpoint/2010/main" val="173988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0B73AF2-E240-41D9-B4C6-B40C6425AF30}" type="datetime1">
              <a:rPr lang="en-US" smtClean="0"/>
              <a:t>10/3/2022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10D60F6-19FF-4C90-90A8-AABD51434907}" type="slidenum">
              <a:rPr lang="en-US" smtClean="0"/>
              <a:t>‹#›</a:t>
            </a:fld>
            <a:endParaRPr lang="en-US" dirty="0"/>
          </a:p>
        </p:txBody>
      </p:sp>
    </p:spTree>
    <p:extLst>
      <p:ext uri="{BB962C8B-B14F-4D97-AF65-F5344CB8AC3E}">
        <p14:creationId xmlns:p14="http://schemas.microsoft.com/office/powerpoint/2010/main" val="10348435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079B1-0B2B-442D-858B-A6E0E4742834}"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0D60F6-19FF-4C90-90A8-AABD51434907}" type="slidenum">
              <a:rPr lang="en-US" smtClean="0"/>
              <a:t>‹#›</a:t>
            </a:fld>
            <a:endParaRPr lang="en-US" dirty="0"/>
          </a:p>
        </p:txBody>
      </p:sp>
    </p:spTree>
    <p:extLst>
      <p:ext uri="{BB962C8B-B14F-4D97-AF65-F5344CB8AC3E}">
        <p14:creationId xmlns:p14="http://schemas.microsoft.com/office/powerpoint/2010/main" val="36734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A5C50-B2E7-4A05-A2CE-A9157AC845CE}" type="datetime1">
              <a:rPr lang="en-US" smtClean="0"/>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0D60F6-19FF-4C90-90A8-AABD51434907}" type="slidenum">
              <a:rPr lang="en-US" smtClean="0"/>
              <a:t>‹#›</a:t>
            </a:fld>
            <a:endParaRPr lang="en-US" dirty="0"/>
          </a:p>
        </p:txBody>
      </p:sp>
    </p:spTree>
    <p:extLst>
      <p:ext uri="{BB962C8B-B14F-4D97-AF65-F5344CB8AC3E}">
        <p14:creationId xmlns:p14="http://schemas.microsoft.com/office/powerpoint/2010/main" val="2286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02501B-58C5-46B5-82A7-F41554B69A17}" type="datetime1">
              <a:rPr lang="en-US" smtClean="0"/>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0D60F6-19FF-4C90-90A8-AABD51434907}" type="slidenum">
              <a:rPr lang="en-US" smtClean="0"/>
              <a:t>‹#›</a:t>
            </a:fld>
            <a:endParaRPr lang="en-US" dirty="0"/>
          </a:p>
        </p:txBody>
      </p:sp>
    </p:spTree>
    <p:extLst>
      <p:ext uri="{BB962C8B-B14F-4D97-AF65-F5344CB8AC3E}">
        <p14:creationId xmlns:p14="http://schemas.microsoft.com/office/powerpoint/2010/main" val="185476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FAE11-1FBA-4ECD-B3E3-E1486986C8A2}" type="datetime1">
              <a:rPr lang="en-US" smtClean="0"/>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0D60F6-19FF-4C90-90A8-AABD51434907}" type="slidenum">
              <a:rPr lang="en-US" smtClean="0"/>
              <a:t>‹#›</a:t>
            </a:fld>
            <a:endParaRPr lang="en-US" dirty="0"/>
          </a:p>
        </p:txBody>
      </p:sp>
    </p:spTree>
    <p:extLst>
      <p:ext uri="{BB962C8B-B14F-4D97-AF65-F5344CB8AC3E}">
        <p14:creationId xmlns:p14="http://schemas.microsoft.com/office/powerpoint/2010/main" val="103225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5C7ABBE-ED0A-4629-9641-0A3602CD9025}"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0D60F6-19FF-4C90-90A8-AABD51434907}" type="slidenum">
              <a:rPr lang="en-US" smtClean="0"/>
              <a:t>‹#›</a:t>
            </a:fld>
            <a:endParaRPr lang="en-US" dirty="0"/>
          </a:p>
        </p:txBody>
      </p:sp>
    </p:spTree>
    <p:extLst>
      <p:ext uri="{BB962C8B-B14F-4D97-AF65-F5344CB8AC3E}">
        <p14:creationId xmlns:p14="http://schemas.microsoft.com/office/powerpoint/2010/main" val="35199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9AF784-9A2E-4B11-B039-B9335749AB29}"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0D60F6-19FF-4C90-90A8-AABD51434907}" type="slidenum">
              <a:rPr lang="en-US" smtClean="0"/>
              <a:t>‹#›</a:t>
            </a:fld>
            <a:endParaRPr lang="en-US" dirty="0"/>
          </a:p>
        </p:txBody>
      </p:sp>
    </p:spTree>
    <p:extLst>
      <p:ext uri="{BB962C8B-B14F-4D97-AF65-F5344CB8AC3E}">
        <p14:creationId xmlns:p14="http://schemas.microsoft.com/office/powerpoint/2010/main" val="221637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1E1A3CDF-F59A-4657-BE01-72D9A8644803}" type="datetime1">
              <a:rPr lang="en-US" smtClean="0"/>
              <a:t>10/3/2022</a:t>
            </a:fld>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410D60F6-19FF-4C90-90A8-AABD51434907}" type="slidenum">
              <a:rPr lang="en-US" smtClean="0"/>
              <a:t>‹#›</a:t>
            </a:fld>
            <a:endParaRPr lang="en-US" dirty="0"/>
          </a:p>
        </p:txBody>
      </p:sp>
    </p:spTree>
    <p:extLst>
      <p:ext uri="{BB962C8B-B14F-4D97-AF65-F5344CB8AC3E}">
        <p14:creationId xmlns:p14="http://schemas.microsoft.com/office/powerpoint/2010/main" val="2855609274"/>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2E9DA-E359-47E9-9C12-3CD3A7B44CCC}"/>
              </a:ext>
            </a:extLst>
          </p:cNvPr>
          <p:cNvSpPr>
            <a:spLocks noGrp="1"/>
          </p:cNvSpPr>
          <p:nvPr>
            <p:ph type="sldNum" sz="quarter" idx="12"/>
          </p:nvPr>
        </p:nvSpPr>
        <p:spPr/>
        <p:txBody>
          <a:bodyPr/>
          <a:lstStyle/>
          <a:p>
            <a:fld id="{410D60F6-19FF-4C90-90A8-AABD51434907}" type="slidenum">
              <a:rPr lang="en-US" smtClean="0"/>
              <a:t>1</a:t>
            </a:fld>
            <a:endParaRPr lang="en-US" dirty="0"/>
          </a:p>
        </p:txBody>
      </p:sp>
      <p:pic>
        <p:nvPicPr>
          <p:cNvPr id="3" name="Picture 2">
            <a:extLst>
              <a:ext uri="{FF2B5EF4-FFF2-40B4-BE49-F238E27FC236}">
                <a16:creationId xmlns:a16="http://schemas.microsoft.com/office/drawing/2014/main" id="{5E518937-88D6-4BB6-BD1B-11430DC1211A}"/>
              </a:ext>
            </a:extLst>
          </p:cNvPr>
          <p:cNvPicPr>
            <a:picLocks noChangeAspect="1"/>
          </p:cNvPicPr>
          <p:nvPr/>
        </p:nvPicPr>
        <p:blipFill>
          <a:blip r:embed="rId3"/>
          <a:stretch>
            <a:fillRect/>
          </a:stretch>
        </p:blipFill>
        <p:spPr>
          <a:xfrm>
            <a:off x="9616" y="0"/>
            <a:ext cx="9144001" cy="6858001"/>
          </a:xfrm>
          <a:prstGeom prst="rect">
            <a:avLst/>
          </a:prstGeom>
        </p:spPr>
      </p:pic>
      <p:sp>
        <p:nvSpPr>
          <p:cNvPr id="4" name="TextBox 3">
            <a:extLst>
              <a:ext uri="{FF2B5EF4-FFF2-40B4-BE49-F238E27FC236}">
                <a16:creationId xmlns:a16="http://schemas.microsoft.com/office/drawing/2014/main" id="{031413EF-AF01-4F08-9FC8-A18F2F6BBA77}"/>
              </a:ext>
            </a:extLst>
          </p:cNvPr>
          <p:cNvSpPr txBox="1"/>
          <p:nvPr/>
        </p:nvSpPr>
        <p:spPr>
          <a:xfrm>
            <a:off x="1066800" y="469138"/>
            <a:ext cx="7490257" cy="3016210"/>
          </a:xfrm>
          <a:prstGeom prst="rect">
            <a:avLst/>
          </a:prstGeom>
          <a:noFill/>
        </p:spPr>
        <p:txBody>
          <a:bodyPr wrap="square" rtlCol="0">
            <a:spAutoFit/>
          </a:bodyPr>
          <a:lstStyle/>
          <a:p>
            <a:pPr algn="ctr"/>
            <a:r>
              <a:rPr lang="en-US" sz="3600" dirty="0">
                <a:solidFill>
                  <a:schemeClr val="bg1"/>
                </a:solidFill>
                <a:latin typeface="Arial Black" panose="020B0A04020102020204" pitchFamily="34" charset="0"/>
                <a:ea typeface="Adobe Gothic Std B" panose="020B0800000000000000" pitchFamily="34" charset="-128"/>
                <a:cs typeface="Arial" panose="020B0604020202020204" pitchFamily="34" charset="0"/>
              </a:rPr>
              <a:t>Florida Gulf Coast University</a:t>
            </a:r>
          </a:p>
          <a:p>
            <a:pPr algn="ctr"/>
            <a:r>
              <a:rPr lang="en-US" sz="3200" dirty="0">
                <a:solidFill>
                  <a:schemeClr val="bg1"/>
                </a:solidFill>
                <a:latin typeface="Arial Black" panose="020B0A04020102020204" pitchFamily="34" charset="0"/>
                <a:ea typeface="Adobe Gothic Std B" panose="020B0800000000000000" pitchFamily="34" charset="-128"/>
                <a:cs typeface="Arial" panose="020B0604020202020204" pitchFamily="34" charset="0"/>
              </a:rPr>
              <a:t>SUS Tour 2022</a:t>
            </a:r>
          </a:p>
          <a:p>
            <a:pPr algn="ctr"/>
            <a:endParaRPr lang="en-US" dirty="0">
              <a:solidFill>
                <a:schemeClr val="bg1"/>
              </a:solidFill>
              <a:latin typeface="Arial Black" panose="020B0A04020102020204" pitchFamily="34" charset="0"/>
              <a:ea typeface="Adobe Gothic Std B" panose="020B0800000000000000" pitchFamily="34" charset="-128"/>
              <a:cs typeface="Arial" panose="020B0604020202020204" pitchFamily="34" charset="0"/>
            </a:endParaRPr>
          </a:p>
          <a:p>
            <a:pPr algn="ctr"/>
            <a:r>
              <a:rPr lang="en-US" sz="2800" dirty="0">
                <a:solidFill>
                  <a:schemeClr val="bg1"/>
                </a:solidFill>
                <a:latin typeface="Arial Black" panose="020B0A04020102020204" pitchFamily="34" charset="0"/>
                <a:ea typeface="Adobe Gothic Std B" panose="020B0800000000000000" pitchFamily="34" charset="-128"/>
                <a:cs typeface="Arial" panose="020B0604020202020204" pitchFamily="34" charset="0"/>
              </a:rPr>
              <a:t>Dean R. Batchelder</a:t>
            </a:r>
          </a:p>
          <a:p>
            <a:pPr algn="ctr"/>
            <a:r>
              <a:rPr lang="en-US" sz="2400" dirty="0">
                <a:solidFill>
                  <a:schemeClr val="bg1"/>
                </a:solidFill>
                <a:latin typeface="Arial Black" panose="020B0A04020102020204" pitchFamily="34" charset="0"/>
                <a:ea typeface="Adobe Gothic Std B" panose="020B0800000000000000" pitchFamily="34" charset="-128"/>
                <a:cs typeface="Arial" panose="020B0604020202020204" pitchFamily="34" charset="0"/>
              </a:rPr>
              <a:t>Associate Director Of Admissions </a:t>
            </a:r>
          </a:p>
          <a:p>
            <a:pPr algn="ctr"/>
            <a:endParaRPr lang="en-US" sz="2800" dirty="0">
              <a:solidFill>
                <a:schemeClr val="bg1"/>
              </a:solidFill>
              <a:latin typeface="Arial Black" panose="020B0A04020102020204" pitchFamily="34" charset="0"/>
              <a:ea typeface="Adobe Gothic Std B" panose="020B0800000000000000" pitchFamily="34" charset="-128"/>
              <a:cs typeface="Arial" panose="020B0604020202020204" pitchFamily="34" charset="0"/>
            </a:endParaRPr>
          </a:p>
          <a:p>
            <a:pPr algn="ctr"/>
            <a:endParaRPr lang="en-US" sz="2400" dirty="0">
              <a:solidFill>
                <a:schemeClr val="bg1"/>
              </a:solidFill>
              <a:latin typeface="Arial Black" panose="020B0A04020102020204" pitchFamily="34" charset="0"/>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420052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2740DB-78DF-42DF-980A-888256DB52EB}"/>
              </a:ext>
            </a:extLst>
          </p:cNvPr>
          <p:cNvSpPr>
            <a:spLocks noGrp="1"/>
          </p:cNvSpPr>
          <p:nvPr>
            <p:ph type="title"/>
          </p:nvPr>
        </p:nvSpPr>
        <p:spPr/>
        <p:txBody>
          <a:bodyPr>
            <a:normAutofit/>
          </a:bodyPr>
          <a:lstStyle/>
          <a:p>
            <a:pPr algn="ctr"/>
            <a:r>
              <a:rPr lang="en-US" dirty="0"/>
              <a:t>FGCU Admissions </a:t>
            </a:r>
            <a:br>
              <a:rPr lang="en-US" dirty="0"/>
            </a:br>
            <a:r>
              <a:rPr lang="en-US" dirty="0"/>
              <a:t>How to Apply</a:t>
            </a:r>
          </a:p>
        </p:txBody>
      </p:sp>
      <p:sp>
        <p:nvSpPr>
          <p:cNvPr id="2" name="Content Placeholder 1">
            <a:extLst>
              <a:ext uri="{FF2B5EF4-FFF2-40B4-BE49-F238E27FC236}">
                <a16:creationId xmlns:a16="http://schemas.microsoft.com/office/drawing/2014/main" id="{177D0092-0A44-4C79-AB6F-735FBCF41D93}"/>
              </a:ext>
            </a:extLst>
          </p:cNvPr>
          <p:cNvSpPr>
            <a:spLocks noGrp="1"/>
          </p:cNvSpPr>
          <p:nvPr>
            <p:ph idx="1"/>
          </p:nvPr>
        </p:nvSpPr>
        <p:spPr>
          <a:xfrm>
            <a:off x="685019" y="2004775"/>
            <a:ext cx="7772400" cy="4206240"/>
          </a:xfrm>
        </p:spPr>
        <p:txBody>
          <a:bodyPr>
            <a:normAutofit/>
          </a:bodyPr>
          <a:lstStyle/>
          <a:p>
            <a:endParaRPr lang="en-US" sz="2800" dirty="0"/>
          </a:p>
          <a:p>
            <a:r>
              <a:rPr lang="en-US" sz="2800" dirty="0"/>
              <a:t>Submit FGCU admissions application OR the Common App</a:t>
            </a:r>
          </a:p>
          <a:p>
            <a:endParaRPr lang="en-US" sz="2800" dirty="0"/>
          </a:p>
          <a:p>
            <a:r>
              <a:rPr lang="en-US" sz="2800" dirty="0"/>
              <a:t>Submit official transcripts</a:t>
            </a:r>
          </a:p>
          <a:p>
            <a:endParaRPr lang="en-US" sz="2800" dirty="0"/>
          </a:p>
          <a:p>
            <a:r>
              <a:rPr lang="en-US" sz="2800" dirty="0"/>
              <a:t>Submit official test scores</a:t>
            </a:r>
          </a:p>
        </p:txBody>
      </p:sp>
      <p:sp>
        <p:nvSpPr>
          <p:cNvPr id="3" name="Slide Number Placeholder 2">
            <a:extLst>
              <a:ext uri="{FF2B5EF4-FFF2-40B4-BE49-F238E27FC236}">
                <a16:creationId xmlns:a16="http://schemas.microsoft.com/office/drawing/2014/main" id="{ED493A52-8413-4B6B-B8F7-45D3BA8837C0}"/>
              </a:ext>
            </a:extLst>
          </p:cNvPr>
          <p:cNvSpPr>
            <a:spLocks noGrp="1"/>
          </p:cNvSpPr>
          <p:nvPr>
            <p:ph type="sldNum" sz="quarter" idx="12"/>
          </p:nvPr>
        </p:nvSpPr>
        <p:spPr/>
        <p:txBody>
          <a:bodyPr/>
          <a:lstStyle/>
          <a:p>
            <a:fld id="{410D60F6-19FF-4C90-90A8-AABD51434907}" type="slidenum">
              <a:rPr lang="en-US" smtClean="0"/>
              <a:t>10</a:t>
            </a:fld>
            <a:endParaRPr lang="en-US" dirty="0"/>
          </a:p>
        </p:txBody>
      </p:sp>
    </p:spTree>
    <p:extLst>
      <p:ext uri="{BB962C8B-B14F-4D97-AF65-F5344CB8AC3E}">
        <p14:creationId xmlns:p14="http://schemas.microsoft.com/office/powerpoint/2010/main" val="273439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F4A8A8-7977-49DA-98CE-0AD321D3012D}"/>
              </a:ext>
            </a:extLst>
          </p:cNvPr>
          <p:cNvSpPr>
            <a:spLocks noGrp="1"/>
          </p:cNvSpPr>
          <p:nvPr>
            <p:ph type="title"/>
          </p:nvPr>
        </p:nvSpPr>
        <p:spPr/>
        <p:txBody>
          <a:bodyPr/>
          <a:lstStyle/>
          <a:p>
            <a:r>
              <a:rPr lang="en-US" dirty="0"/>
              <a:t>FGCU Admissions  </a:t>
            </a:r>
            <a:br>
              <a:rPr lang="en-US" dirty="0"/>
            </a:br>
            <a:r>
              <a:rPr lang="en-US" sz="3200" dirty="0"/>
              <a:t>Application Deadlines</a:t>
            </a:r>
            <a:endParaRPr lang="en-US" dirty="0"/>
          </a:p>
        </p:txBody>
      </p:sp>
      <p:sp>
        <p:nvSpPr>
          <p:cNvPr id="2" name="Content Placeholder 1">
            <a:extLst>
              <a:ext uri="{FF2B5EF4-FFF2-40B4-BE49-F238E27FC236}">
                <a16:creationId xmlns:a16="http://schemas.microsoft.com/office/drawing/2014/main" id="{5F42F41F-B2C6-4235-BDAF-A74BDCCAC0CA}"/>
              </a:ext>
            </a:extLst>
          </p:cNvPr>
          <p:cNvSpPr>
            <a:spLocks noGrp="1"/>
          </p:cNvSpPr>
          <p:nvPr>
            <p:ph idx="1"/>
          </p:nvPr>
        </p:nvSpPr>
        <p:spPr/>
        <p:txBody>
          <a:bodyPr>
            <a:normAutofit/>
          </a:bodyPr>
          <a:lstStyle/>
          <a:p>
            <a:pPr marL="0" indent="0">
              <a:buNone/>
            </a:pPr>
            <a:endParaRPr lang="en-US" dirty="0"/>
          </a:p>
          <a:p>
            <a:pPr marL="0" indent="0">
              <a:buNone/>
            </a:pPr>
            <a:r>
              <a:rPr lang="en-US" sz="2800" b="1" dirty="0"/>
              <a:t>Fall</a:t>
            </a:r>
            <a:endParaRPr lang="en-US" b="1" dirty="0"/>
          </a:p>
          <a:p>
            <a:pPr lvl="1"/>
            <a:r>
              <a:rPr lang="en-US" dirty="0"/>
              <a:t>Early Action (Freshman only)		November 1</a:t>
            </a:r>
          </a:p>
          <a:p>
            <a:pPr lvl="1"/>
            <a:r>
              <a:rPr lang="en-US" dirty="0"/>
              <a:t>Regular Decision			March 1</a:t>
            </a:r>
          </a:p>
          <a:p>
            <a:pPr lvl="1"/>
            <a:endParaRPr lang="en-US" dirty="0"/>
          </a:p>
          <a:p>
            <a:pPr marL="0" indent="0">
              <a:buNone/>
            </a:pPr>
            <a:r>
              <a:rPr lang="en-US" sz="2800" b="1" dirty="0"/>
              <a:t>Spring</a:t>
            </a:r>
            <a:endParaRPr lang="en-US" b="1" dirty="0"/>
          </a:p>
          <a:p>
            <a:pPr lvl="1"/>
            <a:r>
              <a:rPr lang="en-US" dirty="0"/>
              <a:t>Freshman				December 1 	</a:t>
            </a:r>
          </a:p>
          <a:p>
            <a:pPr lvl="1"/>
            <a:endParaRPr lang="en-US" dirty="0"/>
          </a:p>
          <a:p>
            <a:pPr marL="0" indent="0">
              <a:buNone/>
            </a:pPr>
            <a:r>
              <a:rPr lang="en-US" sz="2800" b="1" dirty="0"/>
              <a:t>Summer</a:t>
            </a:r>
            <a:endParaRPr lang="en-US" b="1" dirty="0"/>
          </a:p>
          <a:p>
            <a:pPr lvl="1"/>
            <a:r>
              <a:rPr lang="en-US" dirty="0"/>
              <a:t>Freshman				March 1</a:t>
            </a:r>
          </a:p>
        </p:txBody>
      </p:sp>
      <p:sp>
        <p:nvSpPr>
          <p:cNvPr id="3" name="Slide Number Placeholder 2">
            <a:extLst>
              <a:ext uri="{FF2B5EF4-FFF2-40B4-BE49-F238E27FC236}">
                <a16:creationId xmlns:a16="http://schemas.microsoft.com/office/drawing/2014/main" id="{A497A3B6-8729-4F54-9530-544D3983FE23}"/>
              </a:ext>
            </a:extLst>
          </p:cNvPr>
          <p:cNvSpPr>
            <a:spLocks noGrp="1"/>
          </p:cNvSpPr>
          <p:nvPr>
            <p:ph type="sldNum" sz="quarter" idx="12"/>
          </p:nvPr>
        </p:nvSpPr>
        <p:spPr/>
        <p:txBody>
          <a:bodyPr/>
          <a:lstStyle/>
          <a:p>
            <a:fld id="{410D60F6-19FF-4C90-90A8-AABD51434907}" type="slidenum">
              <a:rPr lang="en-US" smtClean="0"/>
              <a:t>11</a:t>
            </a:fld>
            <a:endParaRPr lang="en-US" dirty="0"/>
          </a:p>
        </p:txBody>
      </p:sp>
      <p:cxnSp>
        <p:nvCxnSpPr>
          <p:cNvPr id="6" name="Straight Connector 5">
            <a:extLst>
              <a:ext uri="{FF2B5EF4-FFF2-40B4-BE49-F238E27FC236}">
                <a16:creationId xmlns:a16="http://schemas.microsoft.com/office/drawing/2014/main" id="{841826FF-BE8F-A142-88DB-D28BD2FB1C31}"/>
              </a:ext>
            </a:extLst>
          </p:cNvPr>
          <p:cNvCxnSpPr/>
          <p:nvPr/>
        </p:nvCxnSpPr>
        <p:spPr>
          <a:xfrm>
            <a:off x="685019" y="3886200"/>
            <a:ext cx="716358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D4D2A3-EC7A-2249-B1B8-0475ECBECC08}"/>
              </a:ext>
            </a:extLst>
          </p:cNvPr>
          <p:cNvCxnSpPr/>
          <p:nvPr/>
        </p:nvCxnSpPr>
        <p:spPr>
          <a:xfrm>
            <a:off x="609600" y="5257800"/>
            <a:ext cx="716358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43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5D133-E0F2-471B-B525-E371795F8AC1}"/>
              </a:ext>
            </a:extLst>
          </p:cNvPr>
          <p:cNvSpPr>
            <a:spLocks noGrp="1"/>
          </p:cNvSpPr>
          <p:nvPr>
            <p:ph type="title"/>
          </p:nvPr>
        </p:nvSpPr>
        <p:spPr/>
        <p:txBody>
          <a:bodyPr/>
          <a:lstStyle/>
          <a:p>
            <a:r>
              <a:rPr lang="en-US" dirty="0"/>
              <a:t>FGCU Admissions Scholarships</a:t>
            </a:r>
          </a:p>
        </p:txBody>
      </p:sp>
      <p:sp>
        <p:nvSpPr>
          <p:cNvPr id="2" name="Content Placeholder 1">
            <a:extLst>
              <a:ext uri="{FF2B5EF4-FFF2-40B4-BE49-F238E27FC236}">
                <a16:creationId xmlns:a16="http://schemas.microsoft.com/office/drawing/2014/main" id="{06E785F9-E2AD-4205-BA4A-34AE7C58B307}"/>
              </a:ext>
            </a:extLst>
          </p:cNvPr>
          <p:cNvSpPr>
            <a:spLocks noGrp="1"/>
          </p:cNvSpPr>
          <p:nvPr>
            <p:ph idx="1"/>
          </p:nvPr>
        </p:nvSpPr>
        <p:spPr/>
        <p:txBody>
          <a:bodyPr>
            <a:normAutofit lnSpcReduction="10000"/>
          </a:bodyPr>
          <a:lstStyle/>
          <a:p>
            <a:r>
              <a:rPr lang="en-US" dirty="0"/>
              <a:t>President’s Gold	$5,000/</a:t>
            </a:r>
            <a:r>
              <a:rPr lang="en-US" dirty="0" err="1"/>
              <a:t>yr</a:t>
            </a:r>
            <a:r>
              <a:rPr lang="en-US" dirty="0"/>
              <a:t>	FL Res, 3.9 </a:t>
            </a:r>
            <a:r>
              <a:rPr lang="en-US" dirty="0" err="1"/>
              <a:t>wGPA</a:t>
            </a:r>
            <a:r>
              <a:rPr lang="en-US" dirty="0"/>
              <a:t> 						1320 SAT or 28 ACT</a:t>
            </a:r>
          </a:p>
          <a:p>
            <a:endParaRPr lang="en-US" dirty="0"/>
          </a:p>
          <a:p>
            <a:r>
              <a:rPr lang="en-US" dirty="0"/>
              <a:t>President’s Silver	$3,000/</a:t>
            </a:r>
            <a:r>
              <a:rPr lang="en-US" dirty="0" err="1"/>
              <a:t>yr</a:t>
            </a:r>
            <a:r>
              <a:rPr lang="en-US" dirty="0"/>
              <a:t>	FL Res, 3.5 </a:t>
            </a:r>
            <a:r>
              <a:rPr lang="en-US" dirty="0" err="1"/>
              <a:t>wGPA</a:t>
            </a:r>
            <a:r>
              <a:rPr lang="en-US" dirty="0"/>
              <a:t> 						1220 SAT or 25 ACT</a:t>
            </a:r>
          </a:p>
          <a:p>
            <a:endParaRPr lang="en-US" dirty="0"/>
          </a:p>
          <a:p>
            <a:r>
              <a:rPr lang="en-US" dirty="0"/>
              <a:t>B &amp; G Scholars	$15,000/</a:t>
            </a:r>
            <a:r>
              <a:rPr lang="en-US" dirty="0" err="1"/>
              <a:t>yr</a:t>
            </a:r>
            <a:r>
              <a:rPr lang="en-US" dirty="0"/>
              <a:t>	Non-FL Res, 3.9 </a:t>
            </a:r>
            <a:r>
              <a:rPr lang="en-US" dirty="0" err="1"/>
              <a:t>wGPA</a:t>
            </a:r>
            <a:r>
              <a:rPr lang="en-US" dirty="0"/>
              <a:t> 						1320 SAT or 28 ACT</a:t>
            </a:r>
          </a:p>
          <a:p>
            <a:endParaRPr lang="en-US" dirty="0"/>
          </a:p>
          <a:p>
            <a:r>
              <a:rPr lang="en-US" dirty="0"/>
              <a:t>B &amp; G Directors	$10,000/</a:t>
            </a:r>
            <a:r>
              <a:rPr lang="en-US" dirty="0" err="1"/>
              <a:t>yr</a:t>
            </a:r>
            <a:r>
              <a:rPr lang="en-US" dirty="0"/>
              <a:t>	Non-FL Res, 3.5 </a:t>
            </a:r>
            <a:r>
              <a:rPr lang="en-US" dirty="0" err="1"/>
              <a:t>wGPA</a:t>
            </a:r>
            <a:r>
              <a:rPr lang="en-US" dirty="0"/>
              <a:t> 						1220 SAT or 25 ACT</a:t>
            </a:r>
          </a:p>
          <a:p>
            <a:endParaRPr lang="en-US" dirty="0"/>
          </a:p>
        </p:txBody>
      </p:sp>
      <p:sp>
        <p:nvSpPr>
          <p:cNvPr id="3" name="Slide Number Placeholder 2">
            <a:extLst>
              <a:ext uri="{FF2B5EF4-FFF2-40B4-BE49-F238E27FC236}">
                <a16:creationId xmlns:a16="http://schemas.microsoft.com/office/drawing/2014/main" id="{AB671C73-7D4F-42F8-82B5-209CF383C620}"/>
              </a:ext>
            </a:extLst>
          </p:cNvPr>
          <p:cNvSpPr>
            <a:spLocks noGrp="1"/>
          </p:cNvSpPr>
          <p:nvPr>
            <p:ph type="sldNum" sz="quarter" idx="12"/>
          </p:nvPr>
        </p:nvSpPr>
        <p:spPr/>
        <p:txBody>
          <a:bodyPr/>
          <a:lstStyle/>
          <a:p>
            <a:fld id="{410D60F6-19FF-4C90-90A8-AABD51434907}" type="slidenum">
              <a:rPr lang="en-US" smtClean="0"/>
              <a:t>12</a:t>
            </a:fld>
            <a:endParaRPr lang="en-US" dirty="0"/>
          </a:p>
        </p:txBody>
      </p:sp>
    </p:spTree>
    <p:extLst>
      <p:ext uri="{BB962C8B-B14F-4D97-AF65-F5344CB8AC3E}">
        <p14:creationId xmlns:p14="http://schemas.microsoft.com/office/powerpoint/2010/main" val="177151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5B0DE1-7653-47F2-9B7D-8B969DF1ACE0}"/>
              </a:ext>
            </a:extLst>
          </p:cNvPr>
          <p:cNvSpPr>
            <a:spLocks noGrp="1"/>
          </p:cNvSpPr>
          <p:nvPr>
            <p:ph type="title"/>
          </p:nvPr>
        </p:nvSpPr>
        <p:spPr/>
        <p:txBody>
          <a:bodyPr/>
          <a:lstStyle/>
          <a:p>
            <a:r>
              <a:rPr lang="en-US" dirty="0"/>
              <a:t>Admissions Tips</a:t>
            </a:r>
          </a:p>
        </p:txBody>
      </p:sp>
      <p:sp>
        <p:nvSpPr>
          <p:cNvPr id="3" name="Slide Number Placeholder 2">
            <a:extLst>
              <a:ext uri="{FF2B5EF4-FFF2-40B4-BE49-F238E27FC236}">
                <a16:creationId xmlns:a16="http://schemas.microsoft.com/office/drawing/2014/main" id="{B0BCE53B-DCAD-4937-8D0E-B6494552FE6D}"/>
              </a:ext>
            </a:extLst>
          </p:cNvPr>
          <p:cNvSpPr>
            <a:spLocks noGrp="1"/>
          </p:cNvSpPr>
          <p:nvPr>
            <p:ph type="sldNum" sz="quarter" idx="12"/>
          </p:nvPr>
        </p:nvSpPr>
        <p:spPr/>
        <p:txBody>
          <a:bodyPr/>
          <a:lstStyle/>
          <a:p>
            <a:fld id="{410D60F6-19FF-4C90-90A8-AABD51434907}" type="slidenum">
              <a:rPr lang="en-US" smtClean="0"/>
              <a:t>13</a:t>
            </a:fld>
            <a:endParaRPr lang="en-US" dirty="0"/>
          </a:p>
        </p:txBody>
      </p:sp>
      <p:sp>
        <p:nvSpPr>
          <p:cNvPr id="12" name="TextBox 11">
            <a:extLst>
              <a:ext uri="{FF2B5EF4-FFF2-40B4-BE49-F238E27FC236}">
                <a16:creationId xmlns:a16="http://schemas.microsoft.com/office/drawing/2014/main" id="{56AAD742-D507-894C-9B46-4CB9A324FAFB}"/>
              </a:ext>
            </a:extLst>
          </p:cNvPr>
          <p:cNvSpPr txBox="1"/>
          <p:nvPr/>
        </p:nvSpPr>
        <p:spPr>
          <a:xfrm>
            <a:off x="1377162" y="2512632"/>
            <a:ext cx="2330471" cy="400110"/>
          </a:xfrm>
          <a:prstGeom prst="rect">
            <a:avLst/>
          </a:prstGeom>
          <a:noFill/>
        </p:spPr>
        <p:txBody>
          <a:bodyPr wrap="square">
            <a:spAutoFit/>
          </a:bodyPr>
          <a:lstStyle/>
          <a:p>
            <a:r>
              <a:rPr lang="en-US" sz="2000" dirty="0"/>
              <a:t>Apply EARLY</a:t>
            </a:r>
          </a:p>
        </p:txBody>
      </p:sp>
      <p:sp>
        <p:nvSpPr>
          <p:cNvPr id="14" name="TextBox 13">
            <a:extLst>
              <a:ext uri="{FF2B5EF4-FFF2-40B4-BE49-F238E27FC236}">
                <a16:creationId xmlns:a16="http://schemas.microsoft.com/office/drawing/2014/main" id="{E59C8727-BAF7-0548-8742-F2F0477C0A85}"/>
              </a:ext>
            </a:extLst>
          </p:cNvPr>
          <p:cNvSpPr txBox="1"/>
          <p:nvPr/>
        </p:nvSpPr>
        <p:spPr>
          <a:xfrm>
            <a:off x="1347816" y="3147206"/>
            <a:ext cx="5546503" cy="400110"/>
          </a:xfrm>
          <a:prstGeom prst="rect">
            <a:avLst/>
          </a:prstGeom>
          <a:noFill/>
        </p:spPr>
        <p:txBody>
          <a:bodyPr wrap="square">
            <a:spAutoFit/>
          </a:bodyPr>
          <a:lstStyle/>
          <a:p>
            <a:r>
              <a:rPr lang="en-US" sz="2000" dirty="0"/>
              <a:t>Take the SAT/ACT multiple times</a:t>
            </a:r>
          </a:p>
        </p:txBody>
      </p:sp>
      <p:sp>
        <p:nvSpPr>
          <p:cNvPr id="16" name="TextBox 15">
            <a:extLst>
              <a:ext uri="{FF2B5EF4-FFF2-40B4-BE49-F238E27FC236}">
                <a16:creationId xmlns:a16="http://schemas.microsoft.com/office/drawing/2014/main" id="{0AB71EE7-BE27-7248-BDF0-70762D5C53EE}"/>
              </a:ext>
            </a:extLst>
          </p:cNvPr>
          <p:cNvSpPr txBox="1"/>
          <p:nvPr/>
        </p:nvSpPr>
        <p:spPr>
          <a:xfrm>
            <a:off x="1312055" y="3769284"/>
            <a:ext cx="3657600" cy="400110"/>
          </a:xfrm>
          <a:prstGeom prst="rect">
            <a:avLst/>
          </a:prstGeom>
          <a:noFill/>
        </p:spPr>
        <p:txBody>
          <a:bodyPr wrap="square">
            <a:spAutoFit/>
          </a:bodyPr>
          <a:lstStyle/>
          <a:p>
            <a:r>
              <a:rPr lang="en-US" sz="2000" dirty="0"/>
              <a:t>Tour our awesome campus</a:t>
            </a:r>
          </a:p>
        </p:txBody>
      </p:sp>
      <p:sp>
        <p:nvSpPr>
          <p:cNvPr id="20" name="TextBox 19">
            <a:extLst>
              <a:ext uri="{FF2B5EF4-FFF2-40B4-BE49-F238E27FC236}">
                <a16:creationId xmlns:a16="http://schemas.microsoft.com/office/drawing/2014/main" id="{7D998306-B9BB-BA43-A2B4-BB763681E583}"/>
              </a:ext>
            </a:extLst>
          </p:cNvPr>
          <p:cNvSpPr txBox="1"/>
          <p:nvPr/>
        </p:nvSpPr>
        <p:spPr>
          <a:xfrm>
            <a:off x="1330232" y="4444690"/>
            <a:ext cx="8002488" cy="369332"/>
          </a:xfrm>
          <a:prstGeom prst="rect">
            <a:avLst/>
          </a:prstGeom>
          <a:noFill/>
        </p:spPr>
        <p:txBody>
          <a:bodyPr wrap="square">
            <a:spAutoFit/>
          </a:bodyPr>
          <a:lstStyle/>
          <a:p>
            <a:r>
              <a:rPr lang="en-US" dirty="0"/>
              <a:t>Check your status through your FGCU </a:t>
            </a:r>
            <a:r>
              <a:rPr lang="en-US" dirty="0" err="1"/>
              <a:t>Gulfline</a:t>
            </a:r>
            <a:r>
              <a:rPr lang="en-US" dirty="0"/>
              <a:t> account and read your emails</a:t>
            </a:r>
          </a:p>
        </p:txBody>
      </p:sp>
      <p:sp>
        <p:nvSpPr>
          <p:cNvPr id="24" name="TextBox 23">
            <a:extLst>
              <a:ext uri="{FF2B5EF4-FFF2-40B4-BE49-F238E27FC236}">
                <a16:creationId xmlns:a16="http://schemas.microsoft.com/office/drawing/2014/main" id="{8AF3BA1E-6FD9-C446-963E-B39F3A53E4FF}"/>
              </a:ext>
            </a:extLst>
          </p:cNvPr>
          <p:cNvSpPr txBox="1"/>
          <p:nvPr/>
        </p:nvSpPr>
        <p:spPr>
          <a:xfrm>
            <a:off x="1312055" y="5065065"/>
            <a:ext cx="6953084" cy="369332"/>
          </a:xfrm>
          <a:prstGeom prst="rect">
            <a:avLst/>
          </a:prstGeom>
          <a:noFill/>
        </p:spPr>
        <p:txBody>
          <a:bodyPr wrap="square">
            <a:spAutoFit/>
          </a:bodyPr>
          <a:lstStyle/>
          <a:p>
            <a:r>
              <a:rPr lang="en-US" dirty="0"/>
              <a:t>Email questions to </a:t>
            </a:r>
            <a:r>
              <a:rPr lang="en-US" dirty="0" err="1"/>
              <a:t>admissions@fgcu.edu</a:t>
            </a:r>
            <a:endParaRPr lang="en-US" dirty="0"/>
          </a:p>
        </p:txBody>
      </p:sp>
      <p:sp>
        <p:nvSpPr>
          <p:cNvPr id="25" name="Right Arrow 24">
            <a:extLst>
              <a:ext uri="{FF2B5EF4-FFF2-40B4-BE49-F238E27FC236}">
                <a16:creationId xmlns:a16="http://schemas.microsoft.com/office/drawing/2014/main" id="{2135B8C8-85F2-CB44-A6A0-7FCAAAE931EA}"/>
              </a:ext>
            </a:extLst>
          </p:cNvPr>
          <p:cNvSpPr/>
          <p:nvPr/>
        </p:nvSpPr>
        <p:spPr>
          <a:xfrm>
            <a:off x="512706" y="2539946"/>
            <a:ext cx="643861" cy="40011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3697328A-83CE-564E-BF93-BAEAFD6299B8}"/>
              </a:ext>
            </a:extLst>
          </p:cNvPr>
          <p:cNvSpPr/>
          <p:nvPr/>
        </p:nvSpPr>
        <p:spPr>
          <a:xfrm>
            <a:off x="484571" y="3163785"/>
            <a:ext cx="643861" cy="40011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4F37E574-A17B-544F-B402-F0F280A10694}"/>
              </a:ext>
            </a:extLst>
          </p:cNvPr>
          <p:cNvSpPr/>
          <p:nvPr/>
        </p:nvSpPr>
        <p:spPr>
          <a:xfrm>
            <a:off x="486386" y="3809716"/>
            <a:ext cx="643861" cy="40011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F0B8B24D-CA2A-274B-99AF-E3329A85D3FA}"/>
              </a:ext>
            </a:extLst>
          </p:cNvPr>
          <p:cNvSpPr/>
          <p:nvPr/>
        </p:nvSpPr>
        <p:spPr>
          <a:xfrm>
            <a:off x="478218" y="4376332"/>
            <a:ext cx="643861" cy="40011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B6094FF9-EBB8-4B41-ABEE-6DF7BF82F541}"/>
              </a:ext>
            </a:extLst>
          </p:cNvPr>
          <p:cNvSpPr/>
          <p:nvPr/>
        </p:nvSpPr>
        <p:spPr>
          <a:xfrm>
            <a:off x="521038" y="5064820"/>
            <a:ext cx="643861" cy="40011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29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5B0DE1-7653-47F2-9B7D-8B969DF1ACE0}"/>
              </a:ext>
            </a:extLst>
          </p:cNvPr>
          <p:cNvSpPr>
            <a:spLocks noGrp="1"/>
          </p:cNvSpPr>
          <p:nvPr>
            <p:ph type="title"/>
          </p:nvPr>
        </p:nvSpPr>
        <p:spPr/>
        <p:txBody>
          <a:bodyPr/>
          <a:lstStyle/>
          <a:p>
            <a:r>
              <a:rPr lang="en-US" dirty="0"/>
              <a:t>Upcoming dates</a:t>
            </a:r>
          </a:p>
        </p:txBody>
      </p:sp>
      <p:sp>
        <p:nvSpPr>
          <p:cNvPr id="2" name="Content Placeholder 1">
            <a:extLst>
              <a:ext uri="{FF2B5EF4-FFF2-40B4-BE49-F238E27FC236}">
                <a16:creationId xmlns:a16="http://schemas.microsoft.com/office/drawing/2014/main" id="{51706DC5-A971-4DF1-9DE1-C3088AF0596D}"/>
              </a:ext>
            </a:extLst>
          </p:cNvPr>
          <p:cNvSpPr>
            <a:spLocks noGrp="1"/>
          </p:cNvSpPr>
          <p:nvPr>
            <p:ph idx="1"/>
          </p:nvPr>
        </p:nvSpPr>
        <p:spPr/>
        <p:txBody>
          <a:bodyPr>
            <a:normAutofit/>
          </a:bodyPr>
          <a:lstStyle/>
          <a:p>
            <a:r>
              <a:rPr lang="en-US" dirty="0"/>
              <a:t>Fall Eagle EXPO Saturday, October 15, 2022</a:t>
            </a:r>
          </a:p>
          <a:p>
            <a:endParaRPr lang="en-US" dirty="0"/>
          </a:p>
          <a:p>
            <a:r>
              <a:rPr lang="en-US" dirty="0"/>
              <a:t>Say Yes to the Nest Saturday, January 21, 2023</a:t>
            </a:r>
          </a:p>
          <a:p>
            <a:endParaRPr lang="en-US" dirty="0"/>
          </a:p>
          <a:p>
            <a:r>
              <a:rPr lang="en-US" dirty="0"/>
              <a:t>Spring Eagle EXPO Saturday, February 18, 2023</a:t>
            </a:r>
          </a:p>
          <a:p>
            <a:endParaRPr lang="en-US" dirty="0"/>
          </a:p>
          <a:p>
            <a:r>
              <a:rPr lang="en-US" dirty="0"/>
              <a:t>Say Yes to the Nest Saturday, March 25, 2023</a:t>
            </a:r>
          </a:p>
        </p:txBody>
      </p:sp>
      <p:sp>
        <p:nvSpPr>
          <p:cNvPr id="3" name="Slide Number Placeholder 2">
            <a:extLst>
              <a:ext uri="{FF2B5EF4-FFF2-40B4-BE49-F238E27FC236}">
                <a16:creationId xmlns:a16="http://schemas.microsoft.com/office/drawing/2014/main" id="{B0BCE53B-DCAD-4937-8D0E-B6494552FE6D}"/>
              </a:ext>
            </a:extLst>
          </p:cNvPr>
          <p:cNvSpPr>
            <a:spLocks noGrp="1"/>
          </p:cNvSpPr>
          <p:nvPr>
            <p:ph type="sldNum" sz="quarter" idx="12"/>
          </p:nvPr>
        </p:nvSpPr>
        <p:spPr/>
        <p:txBody>
          <a:bodyPr/>
          <a:lstStyle/>
          <a:p>
            <a:fld id="{410D60F6-19FF-4C90-90A8-AABD51434907}" type="slidenum">
              <a:rPr lang="en-US" smtClean="0"/>
              <a:t>14</a:t>
            </a:fld>
            <a:endParaRPr lang="en-US" dirty="0"/>
          </a:p>
        </p:txBody>
      </p:sp>
    </p:spTree>
    <p:extLst>
      <p:ext uri="{BB962C8B-B14F-4D97-AF65-F5344CB8AC3E}">
        <p14:creationId xmlns:p14="http://schemas.microsoft.com/office/powerpoint/2010/main" val="217149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364FD3-4FD2-4F20-95A0-B5FCDBB24649}"/>
              </a:ext>
            </a:extLst>
          </p:cNvPr>
          <p:cNvSpPr>
            <a:spLocks noGrp="1"/>
          </p:cNvSpPr>
          <p:nvPr>
            <p:ph type="sldNum" sz="quarter" idx="12"/>
          </p:nvPr>
        </p:nvSpPr>
        <p:spPr/>
        <p:txBody>
          <a:bodyPr/>
          <a:lstStyle/>
          <a:p>
            <a:fld id="{410D60F6-19FF-4C90-90A8-AABD51434907}" type="slidenum">
              <a:rPr lang="en-US" smtClean="0"/>
              <a:t>15</a:t>
            </a:fld>
            <a:endParaRPr lang="en-US" dirty="0"/>
          </a:p>
        </p:txBody>
      </p:sp>
      <p:pic>
        <p:nvPicPr>
          <p:cNvPr id="3" name="Slide">
            <a:extLst>
              <a:ext uri="{FF2B5EF4-FFF2-40B4-BE49-F238E27FC236}">
                <a16:creationId xmlns:a16="http://schemas.microsoft.com/office/drawing/2014/main" id="{0920526B-DC27-485B-B442-22FFDC7D94D6}"/>
              </a:ext>
            </a:extLst>
          </p:cNvPr>
          <p:cNvPicPr>
            <a:picLocks noChangeAspect="1"/>
          </p:cNvPicPr>
          <p:nvPr/>
        </p:nvPicPr>
        <p:blipFill>
          <a:blip r:embed="rId2"/>
          <a:stretch>
            <a:fillRect/>
          </a:stretch>
        </p:blipFill>
        <p:spPr>
          <a:xfrm>
            <a:off x="0" y="9525"/>
            <a:ext cx="9144000" cy="6858000"/>
          </a:xfrm>
          <a:prstGeom prst="rect">
            <a:avLst/>
          </a:prstGeom>
        </p:spPr>
      </p:pic>
    </p:spTree>
    <p:extLst>
      <p:ext uri="{BB962C8B-B14F-4D97-AF65-F5344CB8AC3E}">
        <p14:creationId xmlns:p14="http://schemas.microsoft.com/office/powerpoint/2010/main" val="139463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FGCU Fast Facts</a:t>
            </a:r>
          </a:p>
        </p:txBody>
      </p:sp>
      <p:sp>
        <p:nvSpPr>
          <p:cNvPr id="2" name="Content Placeholder 1"/>
          <p:cNvSpPr>
            <a:spLocks noGrp="1"/>
          </p:cNvSpPr>
          <p:nvPr>
            <p:ph idx="1"/>
          </p:nvPr>
        </p:nvSpPr>
        <p:spPr/>
        <p:txBody>
          <a:bodyPr>
            <a:normAutofit lnSpcReduction="10000"/>
          </a:bodyPr>
          <a:lstStyle/>
          <a:p>
            <a:pPr lvl="0"/>
            <a:r>
              <a:rPr lang="en-US" dirty="0"/>
              <a:t>FGCU is 25 years old!</a:t>
            </a:r>
          </a:p>
          <a:p>
            <a:pPr lvl="0"/>
            <a:r>
              <a:rPr lang="en-US" dirty="0"/>
              <a:t>Our student enrollment has grown from 2,584 Fall 1997 to 15,971 Fall 2021</a:t>
            </a:r>
          </a:p>
          <a:p>
            <a:r>
              <a:rPr lang="en-US" dirty="0"/>
              <a:t>Tuition has not increased for nine consecutive years!</a:t>
            </a:r>
          </a:p>
          <a:p>
            <a:pPr lvl="0"/>
            <a:r>
              <a:rPr lang="en-US" dirty="0"/>
              <a:t>Student success is our #1 priority</a:t>
            </a:r>
          </a:p>
          <a:p>
            <a:pPr lvl="0"/>
            <a:r>
              <a:rPr lang="en-US" dirty="0"/>
              <a:t>81% of classes taught by full-time faculty</a:t>
            </a:r>
          </a:p>
          <a:p>
            <a:pPr lvl="0"/>
            <a:r>
              <a:rPr lang="en-US" dirty="0"/>
              <a:t>Student-to-faculty ratio 22:1</a:t>
            </a:r>
          </a:p>
          <a:p>
            <a:r>
              <a:rPr lang="en-US" dirty="0"/>
              <a:t>Service Learning and Environmental Sustainability are woven into curriculum</a:t>
            </a:r>
          </a:p>
          <a:p>
            <a:pPr lvl="0"/>
            <a:r>
              <a:rPr lang="en-US" dirty="0"/>
              <a:t>FGCU competes in NCAA Division I Atlantic Sun Conference</a:t>
            </a:r>
          </a:p>
        </p:txBody>
      </p:sp>
      <p:sp>
        <p:nvSpPr>
          <p:cNvPr id="3" name="Slide Number Placeholder 2"/>
          <p:cNvSpPr>
            <a:spLocks noGrp="1"/>
          </p:cNvSpPr>
          <p:nvPr>
            <p:ph type="sldNum" sz="quarter" idx="12"/>
          </p:nvPr>
        </p:nvSpPr>
        <p:spPr/>
        <p:txBody>
          <a:bodyPr/>
          <a:lstStyle/>
          <a:p>
            <a:fld id="{410D60F6-19FF-4C90-90A8-AABD51434907}" type="slidenum">
              <a:rPr lang="en-US" smtClean="0"/>
              <a:t>2</a:t>
            </a:fld>
            <a:endParaRPr lang="en-US" dirty="0"/>
          </a:p>
        </p:txBody>
      </p:sp>
    </p:spTree>
    <p:extLst>
      <p:ext uri="{BB962C8B-B14F-4D97-AF65-F5344CB8AC3E}">
        <p14:creationId xmlns:p14="http://schemas.microsoft.com/office/powerpoint/2010/main" val="376383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85D311-2C35-4DA2-9497-858FAF9F174B}"/>
              </a:ext>
            </a:extLst>
          </p:cNvPr>
          <p:cNvSpPr>
            <a:spLocks noGrp="1"/>
          </p:cNvSpPr>
          <p:nvPr>
            <p:ph type="title"/>
          </p:nvPr>
        </p:nvSpPr>
        <p:spPr/>
        <p:txBody>
          <a:bodyPr/>
          <a:lstStyle/>
          <a:p>
            <a:r>
              <a:rPr lang="en-US" dirty="0"/>
              <a:t>What’s New on Campus</a:t>
            </a:r>
          </a:p>
        </p:txBody>
      </p:sp>
      <p:sp>
        <p:nvSpPr>
          <p:cNvPr id="2" name="Content Placeholder 1">
            <a:extLst>
              <a:ext uri="{FF2B5EF4-FFF2-40B4-BE49-F238E27FC236}">
                <a16:creationId xmlns:a16="http://schemas.microsoft.com/office/drawing/2014/main" id="{4D6546FF-0350-45E7-A269-FBDC2A0CDD21}"/>
              </a:ext>
            </a:extLst>
          </p:cNvPr>
          <p:cNvSpPr>
            <a:spLocks noGrp="1"/>
          </p:cNvSpPr>
          <p:nvPr>
            <p:ph idx="1"/>
          </p:nvPr>
        </p:nvSpPr>
        <p:spPr>
          <a:xfrm>
            <a:off x="228600" y="2011680"/>
            <a:ext cx="7772400" cy="1874520"/>
          </a:xfrm>
        </p:spPr>
        <p:txBody>
          <a:bodyPr/>
          <a:lstStyle/>
          <a:p>
            <a:r>
              <a:rPr lang="en-US" b="1" dirty="0"/>
              <a:t>Recreation and Wellness Center</a:t>
            </a:r>
          </a:p>
          <a:p>
            <a:endParaRPr lang="en-US" dirty="0"/>
          </a:p>
          <a:p>
            <a:endParaRPr lang="en-US" dirty="0"/>
          </a:p>
        </p:txBody>
      </p:sp>
      <p:sp>
        <p:nvSpPr>
          <p:cNvPr id="3" name="Slide Number Placeholder 2">
            <a:extLst>
              <a:ext uri="{FF2B5EF4-FFF2-40B4-BE49-F238E27FC236}">
                <a16:creationId xmlns:a16="http://schemas.microsoft.com/office/drawing/2014/main" id="{62893E18-E531-4DA5-B9B7-8F434A4945F1}"/>
              </a:ext>
            </a:extLst>
          </p:cNvPr>
          <p:cNvSpPr>
            <a:spLocks noGrp="1"/>
          </p:cNvSpPr>
          <p:nvPr>
            <p:ph type="sldNum" sz="quarter" idx="12"/>
          </p:nvPr>
        </p:nvSpPr>
        <p:spPr/>
        <p:txBody>
          <a:bodyPr/>
          <a:lstStyle/>
          <a:p>
            <a:fld id="{410D60F6-19FF-4C90-90A8-AABD51434907}" type="slidenum">
              <a:rPr lang="en-US" smtClean="0"/>
              <a:t>3</a:t>
            </a:fld>
            <a:endParaRPr lang="en-US" dirty="0"/>
          </a:p>
        </p:txBody>
      </p:sp>
      <p:sp>
        <p:nvSpPr>
          <p:cNvPr id="7" name="Content Placeholder 1">
            <a:extLst>
              <a:ext uri="{FF2B5EF4-FFF2-40B4-BE49-F238E27FC236}">
                <a16:creationId xmlns:a16="http://schemas.microsoft.com/office/drawing/2014/main" id="{22B6721E-20B3-43C6-8A09-7FC8BC2FDF12}"/>
              </a:ext>
            </a:extLst>
          </p:cNvPr>
          <p:cNvSpPr txBox="1">
            <a:spLocks/>
          </p:cNvSpPr>
          <p:nvPr/>
        </p:nvSpPr>
        <p:spPr>
          <a:xfrm>
            <a:off x="2667781" y="5105400"/>
            <a:ext cx="3275819" cy="136174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b="1" dirty="0"/>
              <a:t>Lucas Hall</a:t>
            </a:r>
          </a:p>
          <a:p>
            <a:endParaRPr lang="en-US" dirty="0"/>
          </a:p>
          <a:p>
            <a:endParaRPr lang="en-US" dirty="0"/>
          </a:p>
        </p:txBody>
      </p:sp>
      <p:pic>
        <p:nvPicPr>
          <p:cNvPr id="9" name="Picture 8">
            <a:extLst>
              <a:ext uri="{FF2B5EF4-FFF2-40B4-BE49-F238E27FC236}">
                <a16:creationId xmlns:a16="http://schemas.microsoft.com/office/drawing/2014/main" id="{8D8DCADC-35EE-4A8D-94D5-D0D2C956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018775"/>
            <a:ext cx="2566531" cy="3763025"/>
          </a:xfrm>
          <a:prstGeom prst="rect">
            <a:avLst/>
          </a:prstGeom>
        </p:spPr>
      </p:pic>
      <p:pic>
        <p:nvPicPr>
          <p:cNvPr id="11" name="Picture 10">
            <a:extLst>
              <a:ext uri="{FF2B5EF4-FFF2-40B4-BE49-F238E27FC236}">
                <a16:creationId xmlns:a16="http://schemas.microsoft.com/office/drawing/2014/main" id="{B3BD7129-72D2-48E3-A426-2A3D9E1457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071101"/>
            <a:ext cx="3727101" cy="2717985"/>
          </a:xfrm>
          <a:prstGeom prst="rect">
            <a:avLst/>
          </a:prstGeom>
        </p:spPr>
      </p:pic>
      <p:pic>
        <p:nvPicPr>
          <p:cNvPr id="6" name="Picture 5">
            <a:extLst>
              <a:ext uri="{FF2B5EF4-FFF2-40B4-BE49-F238E27FC236}">
                <a16:creationId xmlns:a16="http://schemas.microsoft.com/office/drawing/2014/main" id="{48CFC5CA-8BEB-4DA2-A3A4-85ADE092CA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6953" y="1340249"/>
            <a:ext cx="3759525" cy="2730852"/>
          </a:xfrm>
          <a:prstGeom prst="rect">
            <a:avLst/>
          </a:prstGeom>
        </p:spPr>
      </p:pic>
    </p:spTree>
    <p:extLst>
      <p:ext uri="{BB962C8B-B14F-4D97-AF65-F5344CB8AC3E}">
        <p14:creationId xmlns:p14="http://schemas.microsoft.com/office/powerpoint/2010/main" val="293117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85D311-2C35-4DA2-9497-858FAF9F174B}"/>
              </a:ext>
            </a:extLst>
          </p:cNvPr>
          <p:cNvSpPr>
            <a:spLocks noGrp="1"/>
          </p:cNvSpPr>
          <p:nvPr>
            <p:ph type="title"/>
          </p:nvPr>
        </p:nvSpPr>
        <p:spPr/>
        <p:txBody>
          <a:bodyPr/>
          <a:lstStyle/>
          <a:p>
            <a:r>
              <a:rPr lang="en-US" dirty="0"/>
              <a:t>What’s New On Campus</a:t>
            </a:r>
          </a:p>
        </p:txBody>
      </p:sp>
      <p:sp>
        <p:nvSpPr>
          <p:cNvPr id="2" name="Content Placeholder 1">
            <a:extLst>
              <a:ext uri="{FF2B5EF4-FFF2-40B4-BE49-F238E27FC236}">
                <a16:creationId xmlns:a16="http://schemas.microsoft.com/office/drawing/2014/main" id="{4D6546FF-0350-45E7-A269-FBDC2A0CDD21}"/>
              </a:ext>
            </a:extLst>
          </p:cNvPr>
          <p:cNvSpPr>
            <a:spLocks noGrp="1"/>
          </p:cNvSpPr>
          <p:nvPr>
            <p:ph idx="1"/>
          </p:nvPr>
        </p:nvSpPr>
        <p:spPr>
          <a:xfrm>
            <a:off x="381000" y="2286000"/>
            <a:ext cx="3657600" cy="3352800"/>
          </a:xfrm>
        </p:spPr>
        <p:txBody>
          <a:bodyPr>
            <a:normAutofit/>
          </a:bodyPr>
          <a:lstStyle/>
          <a:p>
            <a:r>
              <a:rPr lang="en-US" b="1" dirty="0"/>
              <a:t>Academic Building 9 </a:t>
            </a:r>
          </a:p>
          <a:p>
            <a:pPr marL="0" indent="0">
              <a:buNone/>
            </a:pPr>
            <a:r>
              <a:rPr lang="en-US" sz="1600" dirty="0"/>
              <a:t>      (</a:t>
            </a:r>
            <a:r>
              <a:rPr lang="en-US" sz="1400" dirty="0"/>
              <a:t>Home of the The Water School )</a:t>
            </a:r>
            <a:endParaRPr lang="en-US" sz="2000" dirty="0"/>
          </a:p>
          <a:p>
            <a:r>
              <a:rPr lang="en-US" dirty="0"/>
              <a:t>Renovated Undergraduate Admissions</a:t>
            </a:r>
          </a:p>
        </p:txBody>
      </p:sp>
      <p:sp>
        <p:nvSpPr>
          <p:cNvPr id="3" name="Slide Number Placeholder 2">
            <a:extLst>
              <a:ext uri="{FF2B5EF4-FFF2-40B4-BE49-F238E27FC236}">
                <a16:creationId xmlns:a16="http://schemas.microsoft.com/office/drawing/2014/main" id="{62893E18-E531-4DA5-B9B7-8F434A4945F1}"/>
              </a:ext>
            </a:extLst>
          </p:cNvPr>
          <p:cNvSpPr>
            <a:spLocks noGrp="1"/>
          </p:cNvSpPr>
          <p:nvPr>
            <p:ph type="sldNum" sz="quarter" idx="12"/>
          </p:nvPr>
        </p:nvSpPr>
        <p:spPr/>
        <p:txBody>
          <a:bodyPr/>
          <a:lstStyle/>
          <a:p>
            <a:fld id="{410D60F6-19FF-4C90-90A8-AABD51434907}" type="slidenum">
              <a:rPr lang="en-US" smtClean="0"/>
              <a:t>4</a:t>
            </a:fld>
            <a:endParaRPr lang="en-US" dirty="0"/>
          </a:p>
        </p:txBody>
      </p:sp>
      <p:pic>
        <p:nvPicPr>
          <p:cNvPr id="7" name="Picture 6">
            <a:extLst>
              <a:ext uri="{FF2B5EF4-FFF2-40B4-BE49-F238E27FC236}">
                <a16:creationId xmlns:a16="http://schemas.microsoft.com/office/drawing/2014/main" id="{1694FBA1-A93A-4FF2-B0B7-F1F2BFB19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955610"/>
            <a:ext cx="4419600" cy="4521934"/>
          </a:xfrm>
          <a:prstGeom prst="rect">
            <a:avLst/>
          </a:prstGeom>
        </p:spPr>
      </p:pic>
      <p:sp>
        <p:nvSpPr>
          <p:cNvPr id="8" name="Content Placeholder 1">
            <a:extLst>
              <a:ext uri="{FF2B5EF4-FFF2-40B4-BE49-F238E27FC236}">
                <a16:creationId xmlns:a16="http://schemas.microsoft.com/office/drawing/2014/main" id="{FAD0A89C-1D75-4E9D-8078-F45C4816E813}"/>
              </a:ext>
            </a:extLst>
          </p:cNvPr>
          <p:cNvSpPr txBox="1">
            <a:spLocks/>
          </p:cNvSpPr>
          <p:nvPr/>
        </p:nvSpPr>
        <p:spPr>
          <a:xfrm>
            <a:off x="381000" y="3021891"/>
            <a:ext cx="4631437" cy="81421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80577965-974C-4FE2-8502-0C32F7FED44C}"/>
              </a:ext>
            </a:extLst>
          </p:cNvPr>
          <p:cNvPicPr>
            <a:picLocks noChangeAspect="1"/>
          </p:cNvPicPr>
          <p:nvPr/>
        </p:nvPicPr>
        <p:blipFill rotWithShape="1">
          <a:blip r:embed="rId4">
            <a:extLst>
              <a:ext uri="{28A0092B-C50C-407E-A947-70E740481C1C}">
                <a14:useLocalDpi xmlns:a14="http://schemas.microsoft.com/office/drawing/2010/main" val="0"/>
              </a:ext>
            </a:extLst>
          </a:blip>
          <a:srcRect l="15721" r="34064"/>
          <a:stretch/>
        </p:blipFill>
        <p:spPr>
          <a:xfrm rot="5400000">
            <a:off x="1106296" y="3386141"/>
            <a:ext cx="2474112" cy="3695295"/>
          </a:xfrm>
          <a:prstGeom prst="rect">
            <a:avLst/>
          </a:prstGeom>
        </p:spPr>
      </p:pic>
    </p:spTree>
    <p:extLst>
      <p:ext uri="{BB962C8B-B14F-4D97-AF65-F5344CB8AC3E}">
        <p14:creationId xmlns:p14="http://schemas.microsoft.com/office/powerpoint/2010/main" val="368936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Florida Gulf Coast University</a:t>
            </a:r>
          </a:p>
        </p:txBody>
      </p:sp>
      <p:sp>
        <p:nvSpPr>
          <p:cNvPr id="2" name="Content Placeholder 1"/>
          <p:cNvSpPr>
            <a:spLocks noGrp="1"/>
          </p:cNvSpPr>
          <p:nvPr>
            <p:ph idx="1"/>
          </p:nvPr>
        </p:nvSpPr>
        <p:spPr/>
        <p:txBody>
          <a:bodyPr>
            <a:normAutofit/>
          </a:bodyPr>
          <a:lstStyle/>
          <a:p>
            <a:pPr marL="0" indent="0">
              <a:buNone/>
            </a:pPr>
            <a:r>
              <a:rPr lang="en-US" sz="3600" b="1" dirty="0"/>
              <a:t>64</a:t>
            </a:r>
            <a:r>
              <a:rPr lang="en-US" sz="2800" dirty="0"/>
              <a:t> majors and </a:t>
            </a:r>
            <a:r>
              <a:rPr lang="en-US" sz="3600" b="1" dirty="0"/>
              <a:t>54</a:t>
            </a:r>
            <a:r>
              <a:rPr lang="en-US" sz="2800" dirty="0"/>
              <a:t> minors this fall</a:t>
            </a:r>
          </a:p>
          <a:p>
            <a:endParaRPr lang="en-US" sz="2800" dirty="0"/>
          </a:p>
          <a:p>
            <a:pPr marL="0" indent="0">
              <a:buNone/>
            </a:pPr>
            <a:r>
              <a:rPr lang="en-US" sz="2800" b="1" dirty="0"/>
              <a:t>Five academic colleges:</a:t>
            </a:r>
          </a:p>
          <a:p>
            <a:pPr marL="685800" lvl="1" indent="-457200">
              <a:buFont typeface="+mj-lt"/>
              <a:buAutoNum type="arabicPeriod"/>
            </a:pPr>
            <a:r>
              <a:rPr lang="en-US" sz="2800" dirty="0"/>
              <a:t>College of Arts &amp; Sciences</a:t>
            </a:r>
          </a:p>
          <a:p>
            <a:pPr marL="685800" lvl="1" indent="-457200">
              <a:buFont typeface="+mj-lt"/>
              <a:buAutoNum type="arabicPeriod"/>
            </a:pPr>
            <a:r>
              <a:rPr lang="en-US" sz="2800" dirty="0" err="1"/>
              <a:t>Lutgert</a:t>
            </a:r>
            <a:r>
              <a:rPr lang="en-US" sz="2800" dirty="0"/>
              <a:t> College of Business</a:t>
            </a:r>
          </a:p>
          <a:p>
            <a:pPr marL="685800" lvl="1" indent="-457200">
              <a:buFont typeface="+mj-lt"/>
              <a:buAutoNum type="arabicPeriod"/>
            </a:pPr>
            <a:r>
              <a:rPr lang="en-US" sz="2800" dirty="0"/>
              <a:t>College of Education</a:t>
            </a:r>
          </a:p>
          <a:p>
            <a:pPr marL="685800" lvl="1" indent="-457200">
              <a:buFont typeface="+mj-lt"/>
              <a:buAutoNum type="arabicPeriod"/>
            </a:pPr>
            <a:r>
              <a:rPr lang="en-US" sz="2800" dirty="0"/>
              <a:t>U.A. Whitaker College of Engineering</a:t>
            </a:r>
          </a:p>
          <a:p>
            <a:pPr marL="685800" lvl="1" indent="-457200">
              <a:buFont typeface="+mj-lt"/>
              <a:buAutoNum type="arabicPeriod"/>
            </a:pPr>
            <a:r>
              <a:rPr lang="en-US" sz="2800" dirty="0" err="1"/>
              <a:t>Marieb</a:t>
            </a:r>
            <a:r>
              <a:rPr lang="en-US" sz="2800" dirty="0"/>
              <a:t> College of Health &amp; Human Services</a:t>
            </a:r>
          </a:p>
        </p:txBody>
      </p:sp>
      <p:sp>
        <p:nvSpPr>
          <p:cNvPr id="3" name="Slide Number Placeholder 2"/>
          <p:cNvSpPr>
            <a:spLocks noGrp="1"/>
          </p:cNvSpPr>
          <p:nvPr>
            <p:ph type="sldNum" sz="quarter" idx="12"/>
          </p:nvPr>
        </p:nvSpPr>
        <p:spPr/>
        <p:txBody>
          <a:bodyPr/>
          <a:lstStyle/>
          <a:p>
            <a:fld id="{410D60F6-19FF-4C90-90A8-AABD51434907}" type="slidenum">
              <a:rPr lang="en-US" smtClean="0"/>
              <a:t>5</a:t>
            </a:fld>
            <a:endParaRPr lang="en-US" dirty="0"/>
          </a:p>
        </p:txBody>
      </p:sp>
    </p:spTree>
    <p:extLst>
      <p:ext uri="{BB962C8B-B14F-4D97-AF65-F5344CB8AC3E}">
        <p14:creationId xmlns:p14="http://schemas.microsoft.com/office/powerpoint/2010/main" val="263167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Florida Gulf Coast University</a:t>
            </a:r>
          </a:p>
        </p:txBody>
      </p:sp>
      <p:sp>
        <p:nvSpPr>
          <p:cNvPr id="2" name="Content Placeholder 1"/>
          <p:cNvSpPr>
            <a:spLocks noGrp="1"/>
          </p:cNvSpPr>
          <p:nvPr>
            <p:ph idx="1"/>
          </p:nvPr>
        </p:nvSpPr>
        <p:spPr>
          <a:xfrm>
            <a:off x="671164" y="2378395"/>
            <a:ext cx="7772400" cy="4206240"/>
          </a:xfrm>
        </p:spPr>
        <p:txBody>
          <a:bodyPr>
            <a:normAutofit/>
          </a:bodyPr>
          <a:lstStyle/>
          <a:p>
            <a:pPr marL="0" indent="0">
              <a:buNone/>
            </a:pPr>
            <a:r>
              <a:rPr lang="en-US" sz="2800" b="1" dirty="0"/>
              <a:t>Five schools</a:t>
            </a:r>
          </a:p>
          <a:p>
            <a:pPr marL="742950" lvl="1" indent="-514350">
              <a:buFont typeface="+mj-lt"/>
              <a:buAutoNum type="arabicPeriod"/>
            </a:pPr>
            <a:r>
              <a:rPr lang="en-US" sz="2800" dirty="0"/>
              <a:t>Bower School of Music &amp; the Arts</a:t>
            </a:r>
          </a:p>
          <a:p>
            <a:pPr marL="742950" lvl="1" indent="-514350">
              <a:buFont typeface="+mj-lt"/>
              <a:buAutoNum type="arabicPeriod"/>
            </a:pPr>
            <a:r>
              <a:rPr lang="en-US" sz="2800" dirty="0" err="1"/>
              <a:t>Daveler</a:t>
            </a:r>
            <a:r>
              <a:rPr lang="en-US" sz="2800" dirty="0"/>
              <a:t> &amp; Kauanui School of Entrepreneurship</a:t>
            </a:r>
          </a:p>
          <a:p>
            <a:pPr marL="742950" lvl="1" indent="-514350">
              <a:buFont typeface="+mj-lt"/>
              <a:buAutoNum type="arabicPeriod"/>
            </a:pPr>
            <a:r>
              <a:rPr lang="en-US" sz="2800" dirty="0"/>
              <a:t>School of Nursing</a:t>
            </a:r>
          </a:p>
          <a:p>
            <a:pPr marL="742950" lvl="1" indent="-514350">
              <a:buFont typeface="+mj-lt"/>
              <a:buAutoNum type="arabicPeriod"/>
            </a:pPr>
            <a:r>
              <a:rPr lang="en-US" sz="2800" dirty="0"/>
              <a:t>School of Resort &amp; Hospitality Management</a:t>
            </a:r>
          </a:p>
          <a:p>
            <a:pPr marL="742950" lvl="1" indent="-514350">
              <a:buFont typeface="+mj-lt"/>
              <a:buAutoNum type="arabicPeriod"/>
            </a:pPr>
            <a:r>
              <a:rPr lang="en-US" sz="2800" dirty="0"/>
              <a:t>The Water School</a:t>
            </a:r>
          </a:p>
        </p:txBody>
      </p:sp>
      <p:sp>
        <p:nvSpPr>
          <p:cNvPr id="3" name="Slide Number Placeholder 2"/>
          <p:cNvSpPr>
            <a:spLocks noGrp="1"/>
          </p:cNvSpPr>
          <p:nvPr>
            <p:ph type="sldNum" sz="quarter" idx="12"/>
          </p:nvPr>
        </p:nvSpPr>
        <p:spPr/>
        <p:txBody>
          <a:bodyPr/>
          <a:lstStyle/>
          <a:p>
            <a:fld id="{410D60F6-19FF-4C90-90A8-AABD51434907}" type="slidenum">
              <a:rPr lang="en-US" smtClean="0"/>
              <a:t>6</a:t>
            </a:fld>
            <a:endParaRPr lang="en-US" dirty="0"/>
          </a:p>
        </p:txBody>
      </p:sp>
    </p:spTree>
    <p:extLst>
      <p:ext uri="{BB962C8B-B14F-4D97-AF65-F5344CB8AC3E}">
        <p14:creationId xmlns:p14="http://schemas.microsoft.com/office/powerpoint/2010/main" val="121021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85D311-2C35-4DA2-9497-858FAF9F174B}"/>
              </a:ext>
            </a:extLst>
          </p:cNvPr>
          <p:cNvSpPr>
            <a:spLocks noGrp="1"/>
          </p:cNvSpPr>
          <p:nvPr>
            <p:ph type="title"/>
          </p:nvPr>
        </p:nvSpPr>
        <p:spPr/>
        <p:txBody>
          <a:bodyPr/>
          <a:lstStyle/>
          <a:p>
            <a:r>
              <a:rPr lang="en-US" dirty="0"/>
              <a:t>New Offerings</a:t>
            </a:r>
          </a:p>
        </p:txBody>
      </p:sp>
      <p:sp>
        <p:nvSpPr>
          <p:cNvPr id="2" name="Content Placeholder 1">
            <a:extLst>
              <a:ext uri="{FF2B5EF4-FFF2-40B4-BE49-F238E27FC236}">
                <a16:creationId xmlns:a16="http://schemas.microsoft.com/office/drawing/2014/main" id="{4D6546FF-0350-45E7-A269-FBDC2A0CDD21}"/>
              </a:ext>
            </a:extLst>
          </p:cNvPr>
          <p:cNvSpPr>
            <a:spLocks noGrp="1"/>
          </p:cNvSpPr>
          <p:nvPr>
            <p:ph idx="1"/>
          </p:nvPr>
        </p:nvSpPr>
        <p:spPr/>
        <p:txBody>
          <a:bodyPr>
            <a:normAutofit/>
          </a:bodyPr>
          <a:lstStyle/>
          <a:p>
            <a:endParaRPr lang="en-US" sz="2800" dirty="0"/>
          </a:p>
          <a:p>
            <a:r>
              <a:rPr lang="en-US" sz="2800" dirty="0" err="1"/>
              <a:t>Daveler</a:t>
            </a:r>
            <a:r>
              <a:rPr lang="en-US" sz="2800" dirty="0"/>
              <a:t> &amp; Kauanui School of Entrepreneurship added BA in Digital Media Design</a:t>
            </a:r>
          </a:p>
          <a:p>
            <a:endParaRPr lang="en-US" sz="2800" dirty="0"/>
          </a:p>
          <a:p>
            <a:r>
              <a:rPr lang="en-US" sz="2800" dirty="0"/>
              <a:t>College of Arts and Sciences added BS in Physics</a:t>
            </a:r>
          </a:p>
          <a:p>
            <a:pPr marL="0" indent="0">
              <a:buNone/>
            </a:pPr>
            <a:endParaRPr lang="en-US" sz="2800" dirty="0"/>
          </a:p>
          <a:p>
            <a:r>
              <a:rPr lang="en-US" sz="2800" dirty="0"/>
              <a:t>BA in Interdisciplinary Entrepreneurship Studies </a:t>
            </a:r>
            <a:r>
              <a:rPr lang="en-US" sz="2800" dirty="0">
                <a:sym typeface="Wingdings" panose="05000000000000000000" pitchFamily="2" charset="2"/>
              </a:rPr>
              <a:t></a:t>
            </a:r>
            <a:r>
              <a:rPr lang="en-US" sz="2800" dirty="0"/>
              <a:t> BS Entrepreneurship</a:t>
            </a:r>
          </a:p>
          <a:p>
            <a:endParaRPr lang="en-US" sz="2800" dirty="0"/>
          </a:p>
        </p:txBody>
      </p:sp>
      <p:sp>
        <p:nvSpPr>
          <p:cNvPr id="3" name="Slide Number Placeholder 2">
            <a:extLst>
              <a:ext uri="{FF2B5EF4-FFF2-40B4-BE49-F238E27FC236}">
                <a16:creationId xmlns:a16="http://schemas.microsoft.com/office/drawing/2014/main" id="{62893E18-E531-4DA5-B9B7-8F434A4945F1}"/>
              </a:ext>
            </a:extLst>
          </p:cNvPr>
          <p:cNvSpPr>
            <a:spLocks noGrp="1"/>
          </p:cNvSpPr>
          <p:nvPr>
            <p:ph type="sldNum" sz="quarter" idx="12"/>
          </p:nvPr>
        </p:nvSpPr>
        <p:spPr/>
        <p:txBody>
          <a:bodyPr/>
          <a:lstStyle/>
          <a:p>
            <a:fld id="{410D60F6-19FF-4C90-90A8-AABD51434907}" type="slidenum">
              <a:rPr lang="en-US" smtClean="0"/>
              <a:t>7</a:t>
            </a:fld>
            <a:endParaRPr lang="en-US" dirty="0"/>
          </a:p>
        </p:txBody>
      </p:sp>
    </p:spTree>
    <p:extLst>
      <p:ext uri="{BB962C8B-B14F-4D97-AF65-F5344CB8AC3E}">
        <p14:creationId xmlns:p14="http://schemas.microsoft.com/office/powerpoint/2010/main" val="179047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85D311-2C35-4DA2-9497-858FAF9F174B}"/>
              </a:ext>
            </a:extLst>
          </p:cNvPr>
          <p:cNvSpPr>
            <a:spLocks noGrp="1"/>
          </p:cNvSpPr>
          <p:nvPr>
            <p:ph type="title"/>
          </p:nvPr>
        </p:nvSpPr>
        <p:spPr/>
        <p:txBody>
          <a:bodyPr/>
          <a:lstStyle/>
          <a:p>
            <a:r>
              <a:rPr lang="en-US" dirty="0"/>
              <a:t>What’s New?</a:t>
            </a:r>
          </a:p>
        </p:txBody>
      </p:sp>
      <p:sp>
        <p:nvSpPr>
          <p:cNvPr id="2" name="Content Placeholder 1">
            <a:extLst>
              <a:ext uri="{FF2B5EF4-FFF2-40B4-BE49-F238E27FC236}">
                <a16:creationId xmlns:a16="http://schemas.microsoft.com/office/drawing/2014/main" id="{4D6546FF-0350-45E7-A269-FBDC2A0CDD21}"/>
              </a:ext>
            </a:extLst>
          </p:cNvPr>
          <p:cNvSpPr>
            <a:spLocks noGrp="1"/>
          </p:cNvSpPr>
          <p:nvPr>
            <p:ph idx="1"/>
          </p:nvPr>
        </p:nvSpPr>
        <p:spPr>
          <a:xfrm>
            <a:off x="492739" y="2216615"/>
            <a:ext cx="7772400" cy="4206240"/>
          </a:xfrm>
        </p:spPr>
        <p:txBody>
          <a:bodyPr>
            <a:normAutofit fontScale="92500" lnSpcReduction="20000"/>
          </a:bodyPr>
          <a:lstStyle/>
          <a:p>
            <a:pPr marL="0" indent="0">
              <a:buNone/>
            </a:pPr>
            <a:r>
              <a:rPr lang="en-US" sz="2800" b="1" dirty="0"/>
              <a:t>      FTIC Pilot Cohort Pathway for STEM Majors</a:t>
            </a:r>
          </a:p>
          <a:p>
            <a:pPr lvl="2"/>
            <a:r>
              <a:rPr lang="en-US" sz="2400" dirty="0"/>
              <a:t>Starts Summer B 2023  with two courses</a:t>
            </a:r>
          </a:p>
          <a:p>
            <a:pPr lvl="2"/>
            <a:r>
              <a:rPr lang="en-US" sz="2400" dirty="0"/>
              <a:t>Housing </a:t>
            </a:r>
          </a:p>
          <a:p>
            <a:pPr lvl="2"/>
            <a:r>
              <a:rPr lang="en-US" sz="2400" dirty="0"/>
              <a:t>Academic Support (Tutoring, Supplemental Instruction)</a:t>
            </a:r>
          </a:p>
          <a:p>
            <a:pPr lvl="2"/>
            <a:endParaRPr lang="en-US" sz="2400" dirty="0"/>
          </a:p>
          <a:p>
            <a:pPr marL="457200" lvl="2" indent="0">
              <a:buNone/>
            </a:pPr>
            <a:endParaRPr lang="en-US" sz="2400" dirty="0"/>
          </a:p>
          <a:p>
            <a:pPr marL="457200" lvl="2" indent="0">
              <a:buNone/>
            </a:pPr>
            <a:r>
              <a:rPr lang="en-US" sz="3200" b="1" dirty="0"/>
              <a:t>Micro-Credentials/Digital Badges</a:t>
            </a:r>
          </a:p>
          <a:p>
            <a:pPr lvl="2"/>
            <a:r>
              <a:rPr lang="en-US" sz="2400" dirty="0"/>
              <a:t>Industry Specific*</a:t>
            </a:r>
          </a:p>
          <a:p>
            <a:pPr lvl="2"/>
            <a:r>
              <a:rPr lang="en-US" sz="2400" dirty="0"/>
              <a:t>Transferable Skills*</a:t>
            </a:r>
          </a:p>
          <a:p>
            <a:pPr lvl="2"/>
            <a:r>
              <a:rPr lang="en-US" sz="2400" dirty="0"/>
              <a:t>Continuing Education &amp; Skills Academy</a:t>
            </a:r>
          </a:p>
          <a:p>
            <a:pPr lvl="3"/>
            <a:endParaRPr lang="en-US" sz="2200" dirty="0"/>
          </a:p>
          <a:p>
            <a:pPr marL="685800" lvl="3" indent="0">
              <a:buNone/>
            </a:pPr>
            <a:r>
              <a:rPr lang="en-US" sz="2200" i="1" dirty="0"/>
              <a:t>*Degree seeking FGCU students are not charged any additional fees </a:t>
            </a:r>
          </a:p>
          <a:p>
            <a:pPr lvl="3"/>
            <a:endParaRPr lang="en-US" sz="2000" dirty="0"/>
          </a:p>
        </p:txBody>
      </p:sp>
      <p:sp>
        <p:nvSpPr>
          <p:cNvPr id="3" name="Slide Number Placeholder 2">
            <a:extLst>
              <a:ext uri="{FF2B5EF4-FFF2-40B4-BE49-F238E27FC236}">
                <a16:creationId xmlns:a16="http://schemas.microsoft.com/office/drawing/2014/main" id="{62893E18-E531-4DA5-B9B7-8F434A4945F1}"/>
              </a:ext>
            </a:extLst>
          </p:cNvPr>
          <p:cNvSpPr>
            <a:spLocks noGrp="1"/>
          </p:cNvSpPr>
          <p:nvPr>
            <p:ph type="sldNum" sz="quarter" idx="12"/>
          </p:nvPr>
        </p:nvSpPr>
        <p:spPr/>
        <p:txBody>
          <a:bodyPr/>
          <a:lstStyle/>
          <a:p>
            <a:fld id="{410D60F6-19FF-4C90-90A8-AABD51434907}" type="slidenum">
              <a:rPr lang="en-US" smtClean="0"/>
              <a:t>8</a:t>
            </a:fld>
            <a:endParaRPr lang="en-US" dirty="0"/>
          </a:p>
        </p:txBody>
      </p:sp>
    </p:spTree>
    <p:extLst>
      <p:ext uri="{BB962C8B-B14F-4D97-AF65-F5344CB8AC3E}">
        <p14:creationId xmlns:p14="http://schemas.microsoft.com/office/powerpoint/2010/main" val="68191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DECA0-C504-4E2E-A2FD-37073D554A53}"/>
              </a:ext>
            </a:extLst>
          </p:cNvPr>
          <p:cNvSpPr>
            <a:spLocks noGrp="1"/>
          </p:cNvSpPr>
          <p:nvPr>
            <p:ph type="sldNum" sz="quarter" idx="12"/>
          </p:nvPr>
        </p:nvSpPr>
        <p:spPr/>
        <p:txBody>
          <a:bodyPr/>
          <a:lstStyle/>
          <a:p>
            <a:fld id="{410D60F6-19FF-4C90-90A8-AABD51434907}" type="slidenum">
              <a:rPr lang="en-US" smtClean="0"/>
              <a:t>9</a:t>
            </a:fld>
            <a:endParaRPr lang="en-US" dirty="0"/>
          </a:p>
        </p:txBody>
      </p:sp>
      <p:pic>
        <p:nvPicPr>
          <p:cNvPr id="5" name="Picture 4">
            <a:extLst>
              <a:ext uri="{FF2B5EF4-FFF2-40B4-BE49-F238E27FC236}">
                <a16:creationId xmlns:a16="http://schemas.microsoft.com/office/drawing/2014/main" id="{3626CB56-859E-443B-9E80-E949A600FE17}"/>
              </a:ext>
            </a:extLst>
          </p:cNvPr>
          <p:cNvPicPr>
            <a:picLocks noChangeAspect="1"/>
          </p:cNvPicPr>
          <p:nvPr/>
        </p:nvPicPr>
        <p:blipFill>
          <a:blip r:embed="rId3"/>
          <a:stretch>
            <a:fillRect/>
          </a:stretch>
        </p:blipFill>
        <p:spPr>
          <a:xfrm>
            <a:off x="4838" y="0"/>
            <a:ext cx="9139162" cy="6857999"/>
          </a:xfrm>
          <a:prstGeom prst="rect">
            <a:avLst/>
          </a:prstGeom>
        </p:spPr>
      </p:pic>
    </p:spTree>
    <p:extLst>
      <p:ext uri="{BB962C8B-B14F-4D97-AF65-F5344CB8AC3E}">
        <p14:creationId xmlns:p14="http://schemas.microsoft.com/office/powerpoint/2010/main" val="947259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EA11FDB502D440BF0FA59031F4EC96" ma:contentTypeVersion="12" ma:contentTypeDescription="Create a new document." ma:contentTypeScope="" ma:versionID="3544a039884e2067d14ca609e4d2daf0">
  <xsd:schema xmlns:xsd="http://www.w3.org/2001/XMLSchema" xmlns:xs="http://www.w3.org/2001/XMLSchema" xmlns:p="http://schemas.microsoft.com/office/2006/metadata/properties" xmlns:ns2="f2783ffb-5ccd-4701-bdc4-5ae590562bbf" xmlns:ns3="3f422995-1f91-4bde-b2e7-ad6af32cea02" targetNamespace="http://schemas.microsoft.com/office/2006/metadata/properties" ma:root="true" ma:fieldsID="f9c5afa29eabac32345b0809c1af9c2e" ns2:_="" ns3:_="">
    <xsd:import namespace="f2783ffb-5ccd-4701-bdc4-5ae590562bbf"/>
    <xsd:import namespace="3f422995-1f91-4bde-b2e7-ad6af32cea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83ffb-5ccd-4701-bdc4-5ae590562b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422995-1f91-4bde-b2e7-ad6af32cea0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B244E5-9B2B-4334-8DA7-E4020B2DF9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83ffb-5ccd-4701-bdc4-5ae590562bbf"/>
    <ds:schemaRef ds:uri="3f422995-1f91-4bde-b2e7-ad6af32cea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F2B5AB-21B1-4045-A83C-1EEE838E769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f422995-1f91-4bde-b2e7-ad6af32cea02"/>
    <ds:schemaRef ds:uri="f2783ffb-5ccd-4701-bdc4-5ae590562bbf"/>
    <ds:schemaRef ds:uri="http://www.w3.org/XML/1998/namespace"/>
    <ds:schemaRef ds:uri="http://purl.org/dc/dcmitype/"/>
  </ds:schemaRefs>
</ds:datastoreItem>
</file>

<file path=customXml/itemProps3.xml><?xml version="1.0" encoding="utf-8"?>
<ds:datastoreItem xmlns:ds="http://schemas.openxmlformats.org/officeDocument/2006/customXml" ds:itemID="{CA91FC56-9A6E-44D7-8AD4-95217E98A9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6695</TotalTime>
  <Words>1006</Words>
  <Application>Microsoft Office PowerPoint</Application>
  <PresentationFormat>On-screen Show (4:3)</PresentationFormat>
  <Paragraphs>140</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Black</vt:lpstr>
      <vt:lpstr>Calibri</vt:lpstr>
      <vt:lpstr>Corbel</vt:lpstr>
      <vt:lpstr>Wingdings</vt:lpstr>
      <vt:lpstr>Banded</vt:lpstr>
      <vt:lpstr>PowerPoint Presentation</vt:lpstr>
      <vt:lpstr>FGCU Fast Facts</vt:lpstr>
      <vt:lpstr>What’s New on Campus</vt:lpstr>
      <vt:lpstr>What’s New On Campus</vt:lpstr>
      <vt:lpstr>Florida Gulf Coast University</vt:lpstr>
      <vt:lpstr>Florida Gulf Coast University</vt:lpstr>
      <vt:lpstr>New Offerings</vt:lpstr>
      <vt:lpstr>What’s New?</vt:lpstr>
      <vt:lpstr>PowerPoint Presentation</vt:lpstr>
      <vt:lpstr>FGCU Admissions  How to Apply</vt:lpstr>
      <vt:lpstr>FGCU Admissions   Application Deadlines</vt:lpstr>
      <vt:lpstr>FGCU Admissions Scholarships</vt:lpstr>
      <vt:lpstr>Admissions Tips</vt:lpstr>
      <vt:lpstr>Upcoming dates</vt:lpstr>
      <vt:lpstr>PowerPoint Presentation</vt:lpstr>
    </vt:vector>
  </TitlesOfParts>
  <Company>Florida Gulf Coast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Cruz, Disraelly</cp:lastModifiedBy>
  <cp:revision>337</cp:revision>
  <cp:lastPrinted>2022-08-29T14:11:38Z</cp:lastPrinted>
  <dcterms:created xsi:type="dcterms:W3CDTF">2011-08-29T12:39:22Z</dcterms:created>
  <dcterms:modified xsi:type="dcterms:W3CDTF">2022-10-03T13:29:20Z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0x010100CCEA11FDB502D440BF0FA59031F4EC96</vt:lpwstr>
  </property>
</Properties>
</file>