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83" r:id="rId7"/>
    <p:sldId id="263" r:id="rId8"/>
    <p:sldId id="292" r:id="rId9"/>
    <p:sldId id="282" r:id="rId10"/>
    <p:sldId id="267" r:id="rId11"/>
    <p:sldId id="284" r:id="rId12"/>
    <p:sldId id="285" r:id="rId13"/>
    <p:sldId id="286" r:id="rId14"/>
    <p:sldId id="260" r:id="rId15"/>
    <p:sldId id="287" r:id="rId16"/>
    <p:sldId id="288" r:id="rId17"/>
    <p:sldId id="289" r:id="rId18"/>
    <p:sldId id="300" r:id="rId19"/>
    <p:sldId id="290" r:id="rId20"/>
    <p:sldId id="293" r:id="rId21"/>
    <p:sldId id="259" r:id="rId22"/>
    <p:sldId id="274" r:id="rId23"/>
    <p:sldId id="294" r:id="rId24"/>
    <p:sldId id="262" r:id="rId25"/>
    <p:sldId id="295" r:id="rId26"/>
    <p:sldId id="264" r:id="rId27"/>
    <p:sldId id="281" r:id="rId28"/>
    <p:sldId id="29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1559B-DC66-452F-B8EE-6A86007C5E44}" v="154" dt="2022-08-29T13:06:03.657"/>
    <p1510:client id="{627B8829-AD0E-450F-F3FC-F2061E5EAE0F}" v="156" dt="2022-08-30T14:16:03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6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D0012-7F27-6746-9D20-9F6ED84048E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B23B6-2DD5-C440-BA06-5E36ED30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23B6-2DD5-C440-BA06-5E36ED300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41AA-85A5-9047-8105-043FFD82A6D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2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9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666F-ED7C-09EC-9D6C-DFA00C3E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9E2EB073-1697-A2BA-AB5F-A1D880984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07FC751-F94E-7B39-1C0E-AE60F9858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06225"/>
              </p:ext>
            </p:extLst>
          </p:nvPr>
        </p:nvGraphicFramePr>
        <p:xfrm>
          <a:off x="4820576" y="617675"/>
          <a:ext cx="7174647" cy="4203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549">
                  <a:extLst>
                    <a:ext uri="{9D8B030D-6E8A-4147-A177-3AD203B41FA5}">
                      <a16:colId xmlns:a16="http://schemas.microsoft.com/office/drawing/2014/main" val="4173573279"/>
                    </a:ext>
                  </a:extLst>
                </a:gridCol>
                <a:gridCol w="2391549">
                  <a:extLst>
                    <a:ext uri="{9D8B030D-6E8A-4147-A177-3AD203B41FA5}">
                      <a16:colId xmlns:a16="http://schemas.microsoft.com/office/drawing/2014/main" val="1360744372"/>
                    </a:ext>
                  </a:extLst>
                </a:gridCol>
                <a:gridCol w="2391549">
                  <a:extLst>
                    <a:ext uri="{9D8B030D-6E8A-4147-A177-3AD203B41FA5}">
                      <a16:colId xmlns:a16="http://schemas.microsoft.com/office/drawing/2014/main" val="3636576965"/>
                    </a:ext>
                  </a:extLst>
                </a:gridCol>
              </a:tblGrid>
              <a:tr h="30181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Student Type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Deadline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Decision Type</a:t>
                      </a:r>
                    </a:p>
                  </a:txBody>
                  <a:tcPr marL="73390" marR="73390" marT="36695" marB="36695"/>
                </a:tc>
                <a:extLst>
                  <a:ext uri="{0D108BD9-81ED-4DB2-BD59-A6C34878D82A}">
                    <a16:rowId xmlns:a16="http://schemas.microsoft.com/office/drawing/2014/main" val="507758915"/>
                  </a:ext>
                </a:extLst>
              </a:tr>
              <a:tr h="120008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Priority First-Year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November 1</a:t>
                      </a:r>
                      <a:r>
                        <a:rPr lang="en-US" sz="1400" baseline="30000" dirty="0">
                          <a:latin typeface="Avenir LT Std 45 Book" panose="020B0502020203020204" pitchFamily="34" charset="0"/>
                        </a:rPr>
                        <a:t>st</a:t>
                      </a:r>
                      <a:endParaRPr lang="en-US" sz="1400" dirty="0">
                        <a:latin typeface="Avenir LT Std 45 Book" panose="020B0502020203020204" pitchFamily="34" charset="0"/>
                      </a:endParaRP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Admit </a:t>
                      </a:r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– Fall or Summer- including Jump Start, Academic Success, or STEM Bridge. Admit for Spring</a:t>
                      </a:r>
                    </a:p>
                    <a:p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Deny</a:t>
                      </a:r>
                    </a:p>
                  </a:txBody>
                  <a:tcPr marL="73390" marR="73390" marT="36695" marB="36695"/>
                </a:tc>
                <a:extLst>
                  <a:ext uri="{0D108BD9-81ED-4DB2-BD59-A6C34878D82A}">
                    <a16:rowId xmlns:a16="http://schemas.microsoft.com/office/drawing/2014/main" val="52604559"/>
                  </a:ext>
                </a:extLst>
              </a:tr>
              <a:tr h="5263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First-Year </a:t>
                      </a:r>
                    </a:p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Merit Scholarship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January 15th</a:t>
                      </a:r>
                    </a:p>
                  </a:txBody>
                  <a:tcPr marL="73390" marR="73390" marT="36695" marB="36695"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venir LT Std 45 Book" panose="020B0502020203020204" pitchFamily="34" charset="0"/>
                      </a:endParaRPr>
                    </a:p>
                  </a:txBody>
                  <a:tcPr marL="73390" marR="73390" marT="36695" marB="36695"/>
                </a:tc>
                <a:extLst>
                  <a:ext uri="{0D108BD9-81ED-4DB2-BD59-A6C34878D82A}">
                    <a16:rowId xmlns:a16="http://schemas.microsoft.com/office/drawing/2014/main" val="2675150131"/>
                  </a:ext>
                </a:extLst>
              </a:tr>
              <a:tr h="75094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Nursing Direct Admit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January 15th</a:t>
                      </a:r>
                    </a:p>
                  </a:txBody>
                  <a:tcPr marL="73390" marR="73390" marT="36695" marB="3669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Admit,</a:t>
                      </a:r>
                    </a:p>
                    <a:p>
                      <a:r>
                        <a:rPr lang="en-US" sz="1400" b="1" spc="-70" dirty="0">
                          <a:latin typeface="Avenir LT Std 45 Book" panose="020B0502020203020204" pitchFamily="34" charset="0"/>
                        </a:rPr>
                        <a:t>Admit to 2</a:t>
                      </a:r>
                      <a:r>
                        <a:rPr lang="en-US" sz="1400" b="1" spc="-70" baseline="30000" dirty="0">
                          <a:latin typeface="Avenir LT Std 45 Book" panose="020B0502020203020204" pitchFamily="34" charset="0"/>
                        </a:rPr>
                        <a:t>nd</a:t>
                      </a:r>
                      <a:r>
                        <a:rPr lang="en-US" sz="1400" b="1" spc="-70" dirty="0">
                          <a:latin typeface="Avenir LT Std 45 Book" panose="020B0502020203020204" pitchFamily="34" charset="0"/>
                        </a:rPr>
                        <a:t> choice major</a:t>
                      </a:r>
                      <a:r>
                        <a:rPr lang="en-US" sz="1400" spc="-70" dirty="0">
                          <a:latin typeface="Avenir LT Std 45 Book" panose="020B0502020203020204" pitchFamily="34" charset="0"/>
                        </a:rPr>
                        <a:t> </a:t>
                      </a:r>
                    </a:p>
                    <a:p>
                      <a:r>
                        <a:rPr lang="en-US" sz="1400" spc="-110" dirty="0">
                          <a:latin typeface="Avenir LT Std 45 Book" panose="020B0502020203020204" pitchFamily="34" charset="0"/>
                        </a:rPr>
                        <a:t>o</a:t>
                      </a:r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r </a:t>
                      </a:r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Deny</a:t>
                      </a:r>
                    </a:p>
                  </a:txBody>
                  <a:tcPr marL="73390" marR="73390" marT="36695" marB="36695"/>
                </a:tc>
                <a:extLst>
                  <a:ext uri="{0D108BD9-81ED-4DB2-BD59-A6C34878D82A}">
                    <a16:rowId xmlns:a16="http://schemas.microsoft.com/office/drawing/2014/main" val="3614555731"/>
                  </a:ext>
                </a:extLst>
              </a:tr>
              <a:tr h="14246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Final First-Year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April 15th</a:t>
                      </a:r>
                    </a:p>
                  </a:txBody>
                  <a:tcPr marL="73390" marR="73390" marT="36695" marB="3669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Admit</a:t>
                      </a:r>
                      <a:r>
                        <a:rPr lang="en-US" sz="1400" dirty="0">
                          <a:latin typeface="Avenir LT Std 45 Book" panose="020B0502020203020204" pitchFamily="34" charset="0"/>
                        </a:rPr>
                        <a:t> – Fall or Summer- including Jump Start, Academic Success, or STEM Bridge. Admit for Spring</a:t>
                      </a:r>
                    </a:p>
                    <a:p>
                      <a:endParaRPr lang="en-US" sz="1400" spc="-90" baseline="0" dirty="0">
                        <a:latin typeface="Avenir LT Std 45 Book" panose="020B0502020203020204" pitchFamily="34" charset="0"/>
                      </a:endParaRPr>
                    </a:p>
                    <a:p>
                      <a:r>
                        <a:rPr lang="en-US" sz="1400" b="1" dirty="0">
                          <a:latin typeface="Avenir LT Std 45 Book" panose="020B0502020203020204" pitchFamily="34" charset="0"/>
                        </a:rPr>
                        <a:t>Deny</a:t>
                      </a:r>
                    </a:p>
                  </a:txBody>
                  <a:tcPr marL="73390" marR="73390" marT="36695" marB="36695"/>
                </a:tc>
                <a:extLst>
                  <a:ext uri="{0D108BD9-81ED-4DB2-BD59-A6C34878D82A}">
                    <a16:rowId xmlns:a16="http://schemas.microsoft.com/office/drawing/2014/main" val="39394057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FFC032-29B1-7EA9-1645-F95B14EF04DF}"/>
              </a:ext>
            </a:extLst>
          </p:cNvPr>
          <p:cNvSpPr txBox="1"/>
          <p:nvPr/>
        </p:nvSpPr>
        <p:spPr>
          <a:xfrm>
            <a:off x="431515" y="508539"/>
            <a:ext cx="534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First-Year Application </a:t>
            </a:r>
            <a:r>
              <a:rPr lang="en-US" sz="3200" b="1" dirty="0">
                <a:solidFill>
                  <a:srgbClr val="003366"/>
                </a:solidFill>
                <a:latin typeface="Palatino Linotype" panose="02040502050505030304" pitchFamily="18" charset="0"/>
              </a:rPr>
              <a:t>Deadlines</a:t>
            </a:r>
          </a:p>
        </p:txBody>
      </p:sp>
    </p:spTree>
    <p:extLst>
      <p:ext uri="{BB962C8B-B14F-4D97-AF65-F5344CB8AC3E}">
        <p14:creationId xmlns:p14="http://schemas.microsoft.com/office/powerpoint/2010/main" val="31742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3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5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A5F3-4521-1DE8-6460-E8C35DBD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0F7A634F-72B6-8AE3-B6EC-7DA8F0F1C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64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1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8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4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2" ma:contentTypeDescription="Create a new document." ma:contentTypeScope="" ma:versionID="3544a039884e2067d14ca609e4d2daf0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f9c5afa29eabac32345b0809c1af9c2e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405DE8-1EB0-410C-A32A-4FEE36437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83ffb-5ccd-4701-bdc4-5ae590562bbf"/>
    <ds:schemaRef ds:uri="3f422995-1f91-4bde-b2e7-ad6af32c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26FC01-804F-4CCF-9F8C-BF4595DF91E2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f422995-1f91-4bde-b2e7-ad6af32cea02"/>
    <ds:schemaRef ds:uri="http://purl.org/dc/terms/"/>
    <ds:schemaRef ds:uri="http://schemas.openxmlformats.org/package/2006/metadata/core-properties"/>
    <ds:schemaRef ds:uri="f2783ffb-5ccd-4701-bdc4-5ae590562bb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8DFD5C5-2420-4AB5-8CD3-493172AA3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76</Words>
  <Application>Microsoft Office PowerPoint</Application>
  <PresentationFormat>Widescreen</PresentationFormat>
  <Paragraphs>22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LT Std 45 Book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Page, Lynda</cp:lastModifiedBy>
  <cp:revision>23</cp:revision>
  <dcterms:created xsi:type="dcterms:W3CDTF">2020-02-05T19:45:04Z</dcterms:created>
  <dcterms:modified xsi:type="dcterms:W3CDTF">2022-09-20T16:36:31Z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</Properties>
</file>