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 id="2147483803" r:id="rId2"/>
    <p:sldMasterId id="2147483815" r:id="rId3"/>
    <p:sldMasterId id="2147483778" r:id="rId4"/>
    <p:sldMasterId id="2147483742" r:id="rId5"/>
    <p:sldMasterId id="2147483754" r:id="rId6"/>
    <p:sldMasterId id="2147483766" r:id="rId7"/>
    <p:sldMasterId id="2147483730" r:id="rId8"/>
    <p:sldMasterId id="2147483691" r:id="rId9"/>
    <p:sldMasterId id="2147483703" r:id="rId10"/>
    <p:sldMasterId id="2147483715" r:id="rId11"/>
    <p:sldMasterId id="2147483679" r:id="rId12"/>
    <p:sldMasterId id="2147483667" r:id="rId13"/>
  </p:sldMasterIdLst>
  <p:sldIdLst>
    <p:sldId id="257" r:id="rId14"/>
    <p:sldId id="264" r:id="rId15"/>
    <p:sldId id="265" r:id="rId16"/>
    <p:sldId id="268" r:id="rId17"/>
    <p:sldId id="267"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60"/>
  </p:normalViewPr>
  <p:slideViewPr>
    <p:cSldViewPr>
      <p:cViewPr varScale="1">
        <p:scale>
          <a:sx n="86" d="100"/>
          <a:sy n="86" d="100"/>
        </p:scale>
        <p:origin x="-955"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575"/>
            <a:ext cx="7772400" cy="1470025"/>
          </a:xfrm>
          <a:prstGeom prst="rect">
            <a:avLst/>
          </a:prstGeom>
        </p:spPr>
        <p:txBody>
          <a:bodyPr/>
          <a:lstStyle>
            <a:lvl1pPr>
              <a:defRPr sz="6600" b="1" baseline="0">
                <a:solidFill>
                  <a:srgbClr val="00539B"/>
                </a:solidFill>
                <a:effectLst>
                  <a:outerShdw blurRad="50800" dist="38100" dir="2700000" algn="tl" rotWithShape="0">
                    <a:schemeClr val="bg1">
                      <a:lumMod val="75000"/>
                      <a:alpha val="40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438400"/>
            <a:ext cx="7772400" cy="3581400"/>
          </a:xfrm>
          <a:prstGeom prst="rect">
            <a:avLst/>
          </a:prstGeo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0760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85949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5096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5582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85949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9054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123094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DE55F4-CACC-43AF-A4FF-96FAC000C58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5FBF-CED7-4CB9-8596-8C50E5DCB292}" type="slidenum">
              <a:rPr lang="en-US" smtClean="0"/>
              <a:t>‹#›</a:t>
            </a:fld>
            <a:endParaRPr lang="en-US"/>
          </a:p>
        </p:txBody>
      </p:sp>
    </p:spTree>
    <p:extLst>
      <p:ext uri="{BB962C8B-B14F-4D97-AF65-F5344CB8AC3E}">
        <p14:creationId xmlns:p14="http://schemas.microsoft.com/office/powerpoint/2010/main" val="19664073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E55F4-CACC-43AF-A4FF-96FAC000C58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5FBF-CED7-4CB9-8596-8C50E5DCB292}" type="slidenum">
              <a:rPr lang="en-US" smtClean="0"/>
              <a:t>‹#›</a:t>
            </a:fld>
            <a:endParaRPr lang="en-US"/>
          </a:p>
        </p:txBody>
      </p:sp>
    </p:spTree>
    <p:extLst>
      <p:ext uri="{BB962C8B-B14F-4D97-AF65-F5344CB8AC3E}">
        <p14:creationId xmlns:p14="http://schemas.microsoft.com/office/powerpoint/2010/main" val="9602108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E55F4-CACC-43AF-A4FF-96FAC000C58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5FBF-CED7-4CB9-8596-8C50E5DCB292}" type="slidenum">
              <a:rPr lang="en-US" smtClean="0"/>
              <a:t>‹#›</a:t>
            </a:fld>
            <a:endParaRPr lang="en-US"/>
          </a:p>
        </p:txBody>
      </p:sp>
    </p:spTree>
    <p:extLst>
      <p:ext uri="{BB962C8B-B14F-4D97-AF65-F5344CB8AC3E}">
        <p14:creationId xmlns:p14="http://schemas.microsoft.com/office/powerpoint/2010/main" val="26388558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DE55F4-CACC-43AF-A4FF-96FAC000C587}"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35FBF-CED7-4CB9-8596-8C50E5DCB292}" type="slidenum">
              <a:rPr lang="en-US" smtClean="0"/>
              <a:t>‹#›</a:t>
            </a:fld>
            <a:endParaRPr lang="en-US"/>
          </a:p>
        </p:txBody>
      </p:sp>
    </p:spTree>
    <p:extLst>
      <p:ext uri="{BB962C8B-B14F-4D97-AF65-F5344CB8AC3E}">
        <p14:creationId xmlns:p14="http://schemas.microsoft.com/office/powerpoint/2010/main" val="23597280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DE55F4-CACC-43AF-A4FF-96FAC000C587}" type="datetimeFigureOut">
              <a:rPr lang="en-US" smtClean="0"/>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35FBF-CED7-4CB9-8596-8C50E5DCB292}" type="slidenum">
              <a:rPr lang="en-US" smtClean="0"/>
              <a:t>‹#›</a:t>
            </a:fld>
            <a:endParaRPr lang="en-US"/>
          </a:p>
        </p:txBody>
      </p:sp>
    </p:spTree>
    <p:extLst>
      <p:ext uri="{BB962C8B-B14F-4D97-AF65-F5344CB8AC3E}">
        <p14:creationId xmlns:p14="http://schemas.microsoft.com/office/powerpoint/2010/main" val="295832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9054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E55F4-CACC-43AF-A4FF-96FAC000C587}" type="datetimeFigureOut">
              <a:rPr lang="en-US" smtClean="0"/>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35FBF-CED7-4CB9-8596-8C50E5DCB292}" type="slidenum">
              <a:rPr lang="en-US" smtClean="0"/>
              <a:t>‹#›</a:t>
            </a:fld>
            <a:endParaRPr lang="en-US"/>
          </a:p>
        </p:txBody>
      </p:sp>
    </p:spTree>
    <p:extLst>
      <p:ext uri="{BB962C8B-B14F-4D97-AF65-F5344CB8AC3E}">
        <p14:creationId xmlns:p14="http://schemas.microsoft.com/office/powerpoint/2010/main" val="11793345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E55F4-CACC-43AF-A4FF-96FAC000C587}" type="datetimeFigureOut">
              <a:rPr lang="en-US" smtClean="0"/>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35FBF-CED7-4CB9-8596-8C50E5DCB292}" type="slidenum">
              <a:rPr lang="en-US" smtClean="0"/>
              <a:t>‹#›</a:t>
            </a:fld>
            <a:endParaRPr lang="en-US"/>
          </a:p>
        </p:txBody>
      </p:sp>
    </p:spTree>
    <p:extLst>
      <p:ext uri="{BB962C8B-B14F-4D97-AF65-F5344CB8AC3E}">
        <p14:creationId xmlns:p14="http://schemas.microsoft.com/office/powerpoint/2010/main" val="22653700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E55F4-CACC-43AF-A4FF-96FAC000C587}"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35FBF-CED7-4CB9-8596-8C50E5DCB292}" type="slidenum">
              <a:rPr lang="en-US" smtClean="0"/>
              <a:t>‹#›</a:t>
            </a:fld>
            <a:endParaRPr lang="en-US"/>
          </a:p>
        </p:txBody>
      </p:sp>
    </p:spTree>
    <p:extLst>
      <p:ext uri="{BB962C8B-B14F-4D97-AF65-F5344CB8AC3E}">
        <p14:creationId xmlns:p14="http://schemas.microsoft.com/office/powerpoint/2010/main" val="37431399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E55F4-CACC-43AF-A4FF-96FAC000C587}"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35FBF-CED7-4CB9-8596-8C50E5DCB292}" type="slidenum">
              <a:rPr lang="en-US" smtClean="0"/>
              <a:t>‹#›</a:t>
            </a:fld>
            <a:endParaRPr lang="en-US"/>
          </a:p>
        </p:txBody>
      </p:sp>
    </p:spTree>
    <p:extLst>
      <p:ext uri="{BB962C8B-B14F-4D97-AF65-F5344CB8AC3E}">
        <p14:creationId xmlns:p14="http://schemas.microsoft.com/office/powerpoint/2010/main" val="4883262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E55F4-CACC-43AF-A4FF-96FAC000C58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5FBF-CED7-4CB9-8596-8C50E5DCB292}" type="slidenum">
              <a:rPr lang="en-US" smtClean="0"/>
              <a:t>‹#›</a:t>
            </a:fld>
            <a:endParaRPr lang="en-US"/>
          </a:p>
        </p:txBody>
      </p:sp>
    </p:spTree>
    <p:extLst>
      <p:ext uri="{BB962C8B-B14F-4D97-AF65-F5344CB8AC3E}">
        <p14:creationId xmlns:p14="http://schemas.microsoft.com/office/powerpoint/2010/main" val="5483381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E55F4-CACC-43AF-A4FF-96FAC000C58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5FBF-CED7-4CB9-8596-8C50E5DCB292}" type="slidenum">
              <a:rPr lang="en-US" smtClean="0"/>
              <a:t>‹#›</a:t>
            </a:fld>
            <a:endParaRPr lang="en-US"/>
          </a:p>
        </p:txBody>
      </p:sp>
    </p:spTree>
    <p:extLst>
      <p:ext uri="{BB962C8B-B14F-4D97-AF65-F5344CB8AC3E}">
        <p14:creationId xmlns:p14="http://schemas.microsoft.com/office/powerpoint/2010/main" val="1320682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575"/>
            <a:ext cx="7772400" cy="1470025"/>
          </a:xfrm>
          <a:prstGeom prst="rect">
            <a:avLst/>
          </a:prstGeom>
        </p:spPr>
        <p:txBody>
          <a:bodyPr/>
          <a:lstStyle>
            <a:lvl1pPr>
              <a:defRPr sz="6600" b="1" baseline="0">
                <a:solidFill>
                  <a:srgbClr val="00539B"/>
                </a:solidFill>
                <a:effectLst>
                  <a:outerShdw blurRad="50800" dist="38100" dir="2700000" algn="tl" rotWithShape="0">
                    <a:schemeClr val="bg1">
                      <a:lumMod val="75000"/>
                      <a:alpha val="40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438400"/>
            <a:ext cx="7772400" cy="3581400"/>
          </a:xfrm>
          <a:prstGeom prst="rect">
            <a:avLst/>
          </a:prstGeo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0760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a:lvl1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82088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62301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1271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123094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39126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6600" b="1">
                <a:solidFill>
                  <a:srgbClr val="00539B"/>
                </a:solidFill>
                <a:effectLst>
                  <a:outerShdw blurRad="50800" dist="50800" dir="5400000" algn="ctr" rotWithShape="0">
                    <a:schemeClr val="bg1">
                      <a:lumMod val="75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0173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5096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5582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85949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9054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123094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6742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21276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575"/>
            <a:ext cx="7772400" cy="1470025"/>
          </a:xfrm>
          <a:prstGeom prst="rect">
            <a:avLst/>
          </a:prstGeom>
        </p:spPr>
        <p:txBody>
          <a:bodyPr/>
          <a:lstStyle>
            <a:lvl1pPr>
              <a:defRPr sz="6600" b="1" baseline="0">
                <a:solidFill>
                  <a:srgbClr val="00539B"/>
                </a:solidFill>
                <a:effectLst>
                  <a:outerShdw blurRad="50800" dist="38100" dir="2700000" algn="tl" rotWithShape="0">
                    <a:schemeClr val="bg1">
                      <a:lumMod val="75000"/>
                      <a:alpha val="40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438400"/>
            <a:ext cx="7772400" cy="3581400"/>
          </a:xfrm>
          <a:prstGeom prst="rect">
            <a:avLst/>
          </a:prstGeo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0760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a:lvl1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179055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a:lvl1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82088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62301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1271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39126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6600" b="1">
                <a:solidFill>
                  <a:srgbClr val="00539B"/>
                </a:solidFill>
                <a:effectLst>
                  <a:outerShdw blurRad="50800" dist="50800" dir="5400000" algn="ctr" rotWithShape="0">
                    <a:schemeClr val="bg1">
                      <a:lumMod val="75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0173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5096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5582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85949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9054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123094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a:lvl1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179055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575"/>
            <a:ext cx="7772400" cy="1470025"/>
          </a:xfrm>
          <a:prstGeom prst="rect">
            <a:avLst/>
          </a:prstGeom>
        </p:spPr>
        <p:txBody>
          <a:bodyPr/>
          <a:lstStyle>
            <a:lvl1pPr>
              <a:defRPr sz="6600" b="1" baseline="0">
                <a:solidFill>
                  <a:srgbClr val="00539B"/>
                </a:solidFill>
                <a:effectLst>
                  <a:outerShdw blurRad="50800" dist="38100" dir="2700000" algn="tl" rotWithShape="0">
                    <a:schemeClr val="bg1">
                      <a:lumMod val="75000"/>
                      <a:alpha val="40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438400"/>
            <a:ext cx="7772400" cy="3581400"/>
          </a:xfrm>
          <a:prstGeom prst="rect">
            <a:avLst/>
          </a:prstGeo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0760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a:lvl1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82088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62301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1271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39126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6600" b="1">
                <a:solidFill>
                  <a:srgbClr val="00539B"/>
                </a:solidFill>
                <a:effectLst>
                  <a:outerShdw blurRad="50800" dist="50800" dir="5400000" algn="ctr" rotWithShape="0">
                    <a:schemeClr val="bg1">
                      <a:lumMod val="75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0173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5096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5582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85949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9054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a:lvl1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179055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123094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E5D327F-477C-4B8F-8BF0-C64C1893F335}" type="datetimeFigureOut">
              <a:rPr lang="en-US" smtClean="0"/>
              <a:t>5/6/2014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28D18DC-5E25-4BB0-AF7E-7F3474861C74}" type="slidenum">
              <a:rPr lang="en-US" smtClean="0"/>
              <a:t>‹#›</a:t>
            </a:fld>
            <a:endParaRPr lang="en-US"/>
          </a:p>
        </p:txBody>
      </p:sp>
    </p:spTree>
    <p:extLst>
      <p:ext uri="{BB962C8B-B14F-4D97-AF65-F5344CB8AC3E}">
        <p14:creationId xmlns:p14="http://schemas.microsoft.com/office/powerpoint/2010/main" val="2698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18F22-34DB-4B86-9D3A-754BBFE4D619}"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C0018-ADC0-4D2F-9140-EC234629F8FD}" type="slidenum">
              <a:rPr lang="en-US" smtClean="0"/>
              <a:t>‹#›</a:t>
            </a:fld>
            <a:endParaRPr lang="en-US"/>
          </a:p>
        </p:txBody>
      </p:sp>
    </p:spTree>
    <p:extLst>
      <p:ext uri="{BB962C8B-B14F-4D97-AF65-F5344CB8AC3E}">
        <p14:creationId xmlns:p14="http://schemas.microsoft.com/office/powerpoint/2010/main" val="2431863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18F22-34DB-4B86-9D3A-754BBFE4D619}"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C0018-ADC0-4D2F-9140-EC234629F8FD}" type="slidenum">
              <a:rPr lang="en-US" smtClean="0"/>
              <a:t>‹#›</a:t>
            </a:fld>
            <a:endParaRPr lang="en-US"/>
          </a:p>
        </p:txBody>
      </p:sp>
    </p:spTree>
    <p:extLst>
      <p:ext uri="{BB962C8B-B14F-4D97-AF65-F5344CB8AC3E}">
        <p14:creationId xmlns:p14="http://schemas.microsoft.com/office/powerpoint/2010/main" val="4172321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C18F22-34DB-4B86-9D3A-754BBFE4D619}"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C0018-ADC0-4D2F-9140-EC234629F8FD}" type="slidenum">
              <a:rPr lang="en-US" smtClean="0"/>
              <a:t>‹#›</a:t>
            </a:fld>
            <a:endParaRPr lang="en-US"/>
          </a:p>
        </p:txBody>
      </p:sp>
    </p:spTree>
    <p:extLst>
      <p:ext uri="{BB962C8B-B14F-4D97-AF65-F5344CB8AC3E}">
        <p14:creationId xmlns:p14="http://schemas.microsoft.com/office/powerpoint/2010/main" val="3348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2843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C18F22-34DB-4B86-9D3A-754BBFE4D619}"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C0018-ADC0-4D2F-9140-EC234629F8FD}" type="slidenum">
              <a:rPr lang="en-US" smtClean="0"/>
              <a:t>‹#›</a:t>
            </a:fld>
            <a:endParaRPr lang="en-US"/>
          </a:p>
        </p:txBody>
      </p:sp>
    </p:spTree>
    <p:extLst>
      <p:ext uri="{BB962C8B-B14F-4D97-AF65-F5344CB8AC3E}">
        <p14:creationId xmlns:p14="http://schemas.microsoft.com/office/powerpoint/2010/main" val="1650873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C18F22-34DB-4B86-9D3A-754BBFE4D619}" type="datetimeFigureOut">
              <a:rPr lang="en-US" smtClean="0"/>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0C0018-ADC0-4D2F-9140-EC234629F8FD}" type="slidenum">
              <a:rPr lang="en-US" smtClean="0"/>
              <a:t>‹#›</a:t>
            </a:fld>
            <a:endParaRPr lang="en-US"/>
          </a:p>
        </p:txBody>
      </p:sp>
    </p:spTree>
    <p:extLst>
      <p:ext uri="{BB962C8B-B14F-4D97-AF65-F5344CB8AC3E}">
        <p14:creationId xmlns:p14="http://schemas.microsoft.com/office/powerpoint/2010/main" val="2405686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C18F22-34DB-4B86-9D3A-754BBFE4D619}" type="datetimeFigureOut">
              <a:rPr lang="en-US" smtClean="0"/>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0C0018-ADC0-4D2F-9140-EC234629F8FD}" type="slidenum">
              <a:rPr lang="en-US" smtClean="0"/>
              <a:t>‹#›</a:t>
            </a:fld>
            <a:endParaRPr lang="en-US"/>
          </a:p>
        </p:txBody>
      </p:sp>
    </p:spTree>
    <p:extLst>
      <p:ext uri="{BB962C8B-B14F-4D97-AF65-F5344CB8AC3E}">
        <p14:creationId xmlns:p14="http://schemas.microsoft.com/office/powerpoint/2010/main" val="3312128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18F22-34DB-4B86-9D3A-754BBFE4D619}" type="datetimeFigureOut">
              <a:rPr lang="en-US" smtClean="0"/>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0C0018-ADC0-4D2F-9140-EC234629F8FD}" type="slidenum">
              <a:rPr lang="en-US" smtClean="0"/>
              <a:t>‹#›</a:t>
            </a:fld>
            <a:endParaRPr lang="en-US"/>
          </a:p>
        </p:txBody>
      </p:sp>
    </p:spTree>
    <p:extLst>
      <p:ext uri="{BB962C8B-B14F-4D97-AF65-F5344CB8AC3E}">
        <p14:creationId xmlns:p14="http://schemas.microsoft.com/office/powerpoint/2010/main" val="1393544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C18F22-34DB-4B86-9D3A-754BBFE4D619}"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C0018-ADC0-4D2F-9140-EC234629F8FD}" type="slidenum">
              <a:rPr lang="en-US" smtClean="0"/>
              <a:t>‹#›</a:t>
            </a:fld>
            <a:endParaRPr lang="en-US"/>
          </a:p>
        </p:txBody>
      </p:sp>
    </p:spTree>
    <p:extLst>
      <p:ext uri="{BB962C8B-B14F-4D97-AF65-F5344CB8AC3E}">
        <p14:creationId xmlns:p14="http://schemas.microsoft.com/office/powerpoint/2010/main" val="2776205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C18F22-34DB-4B86-9D3A-754BBFE4D619}"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C0018-ADC0-4D2F-9140-EC234629F8FD}" type="slidenum">
              <a:rPr lang="en-US" smtClean="0"/>
              <a:t>‹#›</a:t>
            </a:fld>
            <a:endParaRPr lang="en-US"/>
          </a:p>
        </p:txBody>
      </p:sp>
    </p:spTree>
    <p:extLst>
      <p:ext uri="{BB962C8B-B14F-4D97-AF65-F5344CB8AC3E}">
        <p14:creationId xmlns:p14="http://schemas.microsoft.com/office/powerpoint/2010/main" val="3608329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18F22-34DB-4B86-9D3A-754BBFE4D619}"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C0018-ADC0-4D2F-9140-EC234629F8FD}" type="slidenum">
              <a:rPr lang="en-US" smtClean="0"/>
              <a:t>‹#›</a:t>
            </a:fld>
            <a:endParaRPr lang="en-US"/>
          </a:p>
        </p:txBody>
      </p:sp>
    </p:spTree>
    <p:extLst>
      <p:ext uri="{BB962C8B-B14F-4D97-AF65-F5344CB8AC3E}">
        <p14:creationId xmlns:p14="http://schemas.microsoft.com/office/powerpoint/2010/main" val="1491236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18F22-34DB-4B86-9D3A-754BBFE4D619}"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C0018-ADC0-4D2F-9140-EC234629F8FD}" type="slidenum">
              <a:rPr lang="en-US" smtClean="0"/>
              <a:t>‹#›</a:t>
            </a:fld>
            <a:endParaRPr lang="en-US"/>
          </a:p>
        </p:txBody>
      </p:sp>
    </p:spTree>
    <p:extLst>
      <p:ext uri="{BB962C8B-B14F-4D97-AF65-F5344CB8AC3E}">
        <p14:creationId xmlns:p14="http://schemas.microsoft.com/office/powerpoint/2010/main" val="3158990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575"/>
            <a:ext cx="7772400" cy="1470025"/>
          </a:xfrm>
          <a:prstGeom prst="rect">
            <a:avLst/>
          </a:prstGeom>
        </p:spPr>
        <p:txBody>
          <a:bodyPr/>
          <a:lstStyle>
            <a:lvl1pPr>
              <a:defRPr sz="6600" b="1" baseline="0">
                <a:solidFill>
                  <a:srgbClr val="00539B"/>
                </a:solidFill>
                <a:effectLst>
                  <a:outerShdw blurRad="50800" dist="38100" dir="2700000" algn="tl" rotWithShape="0">
                    <a:schemeClr val="bg1">
                      <a:lumMod val="75000"/>
                      <a:alpha val="40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438400"/>
            <a:ext cx="7772400" cy="3581400"/>
          </a:xfrm>
          <a:prstGeom prst="rect">
            <a:avLst/>
          </a:prstGeo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0760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a:lvl1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82088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a:lvl1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82088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62301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1271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39126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6600" b="1">
                <a:solidFill>
                  <a:srgbClr val="00539B"/>
                </a:solidFill>
                <a:effectLst>
                  <a:outerShdw blurRad="50800" dist="50800" dir="5400000" algn="ctr" rotWithShape="0">
                    <a:schemeClr val="bg1">
                      <a:lumMod val="75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0173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5096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5582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85949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9054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123094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575"/>
            <a:ext cx="7772400" cy="1470025"/>
          </a:xfrm>
          <a:prstGeom prst="rect">
            <a:avLst/>
          </a:prstGeom>
        </p:spPr>
        <p:txBody>
          <a:bodyPr/>
          <a:lstStyle>
            <a:lvl1pPr>
              <a:defRPr sz="6600" b="1" baseline="0">
                <a:solidFill>
                  <a:srgbClr val="00539B"/>
                </a:solidFill>
                <a:effectLst>
                  <a:outerShdw blurRad="50800" dist="38100" dir="2700000" algn="tl" rotWithShape="0">
                    <a:schemeClr val="bg1">
                      <a:lumMod val="75000"/>
                      <a:alpha val="40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438400"/>
            <a:ext cx="7772400" cy="3581400"/>
          </a:xfrm>
          <a:prstGeom prst="rect">
            <a:avLst/>
          </a:prstGeo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0760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62301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a:lvl1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82088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62301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1271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39126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6600" b="1">
                <a:solidFill>
                  <a:srgbClr val="00539B"/>
                </a:solidFill>
                <a:effectLst>
                  <a:outerShdw blurRad="50800" dist="50800" dir="5400000" algn="ctr" rotWithShape="0">
                    <a:schemeClr val="bg1">
                      <a:lumMod val="75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0173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5096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5582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85949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9054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123094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1271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575"/>
            <a:ext cx="7772400" cy="1470025"/>
          </a:xfrm>
          <a:prstGeom prst="rect">
            <a:avLst/>
          </a:prstGeom>
        </p:spPr>
        <p:txBody>
          <a:bodyPr/>
          <a:lstStyle>
            <a:lvl1pPr>
              <a:defRPr sz="6600" b="1" baseline="0">
                <a:solidFill>
                  <a:srgbClr val="00539B"/>
                </a:solidFill>
                <a:effectLst>
                  <a:outerShdw blurRad="50800" dist="38100" dir="2700000" algn="tl" rotWithShape="0">
                    <a:schemeClr val="bg1">
                      <a:lumMod val="75000"/>
                      <a:alpha val="40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438400"/>
            <a:ext cx="7772400" cy="3581400"/>
          </a:xfrm>
          <a:prstGeom prst="rect">
            <a:avLst/>
          </a:prstGeo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0760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a:lvl1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82088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62301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1271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39126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6600" b="1">
                <a:solidFill>
                  <a:srgbClr val="00539B"/>
                </a:solidFill>
                <a:effectLst>
                  <a:outerShdw blurRad="50800" dist="50800" dir="5400000" algn="ctr" rotWithShape="0">
                    <a:schemeClr val="bg1">
                      <a:lumMod val="75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0173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5096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5582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85949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9054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39126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94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0B08DB-BA9E-4332-A18E-6D6C7E142495}"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226E3-6449-46F9-A8BF-701ABA9D0EBA}" type="slidenum">
              <a:rPr lang="en-US" smtClean="0"/>
              <a:t>‹#›</a:t>
            </a:fld>
            <a:endParaRPr lang="en-US"/>
          </a:p>
        </p:txBody>
      </p:sp>
    </p:spTree>
    <p:extLst>
      <p:ext uri="{BB962C8B-B14F-4D97-AF65-F5344CB8AC3E}">
        <p14:creationId xmlns:p14="http://schemas.microsoft.com/office/powerpoint/2010/main" val="25248372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B08DB-BA9E-4332-A18E-6D6C7E142495}"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226E3-6449-46F9-A8BF-701ABA9D0EBA}" type="slidenum">
              <a:rPr lang="en-US" smtClean="0"/>
              <a:t>‹#›</a:t>
            </a:fld>
            <a:endParaRPr lang="en-US"/>
          </a:p>
        </p:txBody>
      </p:sp>
    </p:spTree>
    <p:extLst>
      <p:ext uri="{BB962C8B-B14F-4D97-AF65-F5344CB8AC3E}">
        <p14:creationId xmlns:p14="http://schemas.microsoft.com/office/powerpoint/2010/main" val="34941492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B08DB-BA9E-4332-A18E-6D6C7E142495}"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226E3-6449-46F9-A8BF-701ABA9D0EBA}" type="slidenum">
              <a:rPr lang="en-US" smtClean="0"/>
              <a:t>‹#›</a:t>
            </a:fld>
            <a:endParaRPr lang="en-US"/>
          </a:p>
        </p:txBody>
      </p:sp>
    </p:spTree>
    <p:extLst>
      <p:ext uri="{BB962C8B-B14F-4D97-AF65-F5344CB8AC3E}">
        <p14:creationId xmlns:p14="http://schemas.microsoft.com/office/powerpoint/2010/main" val="6448093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0B08DB-BA9E-4332-A18E-6D6C7E142495}"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226E3-6449-46F9-A8BF-701ABA9D0EBA}" type="slidenum">
              <a:rPr lang="en-US" smtClean="0"/>
              <a:t>‹#›</a:t>
            </a:fld>
            <a:endParaRPr lang="en-US"/>
          </a:p>
        </p:txBody>
      </p:sp>
    </p:spTree>
    <p:extLst>
      <p:ext uri="{BB962C8B-B14F-4D97-AF65-F5344CB8AC3E}">
        <p14:creationId xmlns:p14="http://schemas.microsoft.com/office/powerpoint/2010/main" val="10352341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0B08DB-BA9E-4332-A18E-6D6C7E142495}" type="datetimeFigureOut">
              <a:rPr lang="en-US" smtClean="0"/>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226E3-6449-46F9-A8BF-701ABA9D0EBA}" type="slidenum">
              <a:rPr lang="en-US" smtClean="0"/>
              <a:t>‹#›</a:t>
            </a:fld>
            <a:endParaRPr lang="en-US"/>
          </a:p>
        </p:txBody>
      </p:sp>
    </p:spTree>
    <p:extLst>
      <p:ext uri="{BB962C8B-B14F-4D97-AF65-F5344CB8AC3E}">
        <p14:creationId xmlns:p14="http://schemas.microsoft.com/office/powerpoint/2010/main" val="196950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0B08DB-BA9E-4332-A18E-6D6C7E142495}" type="datetimeFigureOut">
              <a:rPr lang="en-US" smtClean="0"/>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226E3-6449-46F9-A8BF-701ABA9D0EBA}" type="slidenum">
              <a:rPr lang="en-US" smtClean="0"/>
              <a:t>‹#›</a:t>
            </a:fld>
            <a:endParaRPr lang="en-US"/>
          </a:p>
        </p:txBody>
      </p:sp>
    </p:spTree>
    <p:extLst>
      <p:ext uri="{BB962C8B-B14F-4D97-AF65-F5344CB8AC3E}">
        <p14:creationId xmlns:p14="http://schemas.microsoft.com/office/powerpoint/2010/main" val="41179552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B08DB-BA9E-4332-A18E-6D6C7E142495}" type="datetimeFigureOut">
              <a:rPr lang="en-US" smtClean="0"/>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D226E3-6449-46F9-A8BF-701ABA9D0EBA}" type="slidenum">
              <a:rPr lang="en-US" smtClean="0"/>
              <a:t>‹#›</a:t>
            </a:fld>
            <a:endParaRPr lang="en-US"/>
          </a:p>
        </p:txBody>
      </p:sp>
    </p:spTree>
    <p:extLst>
      <p:ext uri="{BB962C8B-B14F-4D97-AF65-F5344CB8AC3E}">
        <p14:creationId xmlns:p14="http://schemas.microsoft.com/office/powerpoint/2010/main" val="2692386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B08DB-BA9E-4332-A18E-6D6C7E142495}"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226E3-6449-46F9-A8BF-701ABA9D0EBA}" type="slidenum">
              <a:rPr lang="en-US" smtClean="0"/>
              <a:t>‹#›</a:t>
            </a:fld>
            <a:endParaRPr lang="en-US"/>
          </a:p>
        </p:txBody>
      </p:sp>
    </p:spTree>
    <p:extLst>
      <p:ext uri="{BB962C8B-B14F-4D97-AF65-F5344CB8AC3E}">
        <p14:creationId xmlns:p14="http://schemas.microsoft.com/office/powerpoint/2010/main" val="31596637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B08DB-BA9E-4332-A18E-6D6C7E142495}"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226E3-6449-46F9-A8BF-701ABA9D0EBA}" type="slidenum">
              <a:rPr lang="en-US" smtClean="0"/>
              <a:t>‹#›</a:t>
            </a:fld>
            <a:endParaRPr lang="en-US"/>
          </a:p>
        </p:txBody>
      </p:sp>
    </p:spTree>
    <p:extLst>
      <p:ext uri="{BB962C8B-B14F-4D97-AF65-F5344CB8AC3E}">
        <p14:creationId xmlns:p14="http://schemas.microsoft.com/office/powerpoint/2010/main" val="56789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6600" b="1">
                <a:solidFill>
                  <a:srgbClr val="00539B"/>
                </a:solidFill>
                <a:effectLst>
                  <a:outerShdw blurRad="50800" dist="50800" dir="5400000" algn="ctr" rotWithShape="0">
                    <a:schemeClr val="bg1">
                      <a:lumMod val="75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0173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B08DB-BA9E-4332-A18E-6D6C7E142495}"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226E3-6449-46F9-A8BF-701ABA9D0EBA}" type="slidenum">
              <a:rPr lang="en-US" smtClean="0"/>
              <a:t>‹#›</a:t>
            </a:fld>
            <a:endParaRPr lang="en-US"/>
          </a:p>
        </p:txBody>
      </p:sp>
    </p:spTree>
    <p:extLst>
      <p:ext uri="{BB962C8B-B14F-4D97-AF65-F5344CB8AC3E}">
        <p14:creationId xmlns:p14="http://schemas.microsoft.com/office/powerpoint/2010/main" val="23486593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0B08DB-BA9E-4332-A18E-6D6C7E142495}"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226E3-6449-46F9-A8BF-701ABA9D0EBA}" type="slidenum">
              <a:rPr lang="en-US" smtClean="0"/>
              <a:t>‹#›</a:t>
            </a:fld>
            <a:endParaRPr lang="en-US"/>
          </a:p>
        </p:txBody>
      </p:sp>
    </p:spTree>
    <p:extLst>
      <p:ext uri="{BB962C8B-B14F-4D97-AF65-F5344CB8AC3E}">
        <p14:creationId xmlns:p14="http://schemas.microsoft.com/office/powerpoint/2010/main" val="15666328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575"/>
            <a:ext cx="7772400" cy="1470025"/>
          </a:xfrm>
          <a:prstGeom prst="rect">
            <a:avLst/>
          </a:prstGeom>
        </p:spPr>
        <p:txBody>
          <a:bodyPr/>
          <a:lstStyle>
            <a:lvl1pPr>
              <a:defRPr sz="6600" b="1" baseline="0">
                <a:solidFill>
                  <a:srgbClr val="00539B"/>
                </a:solidFill>
                <a:effectLst>
                  <a:outerShdw blurRad="50800" dist="38100" dir="2700000" algn="tl" rotWithShape="0">
                    <a:schemeClr val="bg1">
                      <a:lumMod val="75000"/>
                      <a:alpha val="40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438400"/>
            <a:ext cx="7772400" cy="3581400"/>
          </a:xfrm>
          <a:prstGeom prst="rect">
            <a:avLst/>
          </a:prstGeo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0760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a:lvl1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82088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62301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1271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39126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6600" b="1">
                <a:solidFill>
                  <a:srgbClr val="00539B"/>
                </a:solidFill>
                <a:effectLst>
                  <a:outerShdw blurRad="50800" dist="50800" dir="5400000" algn="ctr" rotWithShape="0">
                    <a:schemeClr val="bg1">
                      <a:lumMod val="75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0173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5096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5582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5096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85949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9054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123094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58DAD-1CAC-447C-AD84-AB9739AEE0A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B8D22-45DD-4850-A52B-07D5E72B2B8B}" type="slidenum">
              <a:rPr lang="en-US" smtClean="0"/>
              <a:t>‹#›</a:t>
            </a:fld>
            <a:endParaRPr lang="en-US"/>
          </a:p>
        </p:txBody>
      </p:sp>
    </p:spTree>
    <p:extLst>
      <p:ext uri="{BB962C8B-B14F-4D97-AF65-F5344CB8AC3E}">
        <p14:creationId xmlns:p14="http://schemas.microsoft.com/office/powerpoint/2010/main" val="13568201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58DAD-1CAC-447C-AD84-AB9739AEE0A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B8D22-45DD-4850-A52B-07D5E72B2B8B}" type="slidenum">
              <a:rPr lang="en-US" smtClean="0"/>
              <a:t>‹#›</a:t>
            </a:fld>
            <a:endParaRPr lang="en-US"/>
          </a:p>
        </p:txBody>
      </p:sp>
    </p:spTree>
    <p:extLst>
      <p:ext uri="{BB962C8B-B14F-4D97-AF65-F5344CB8AC3E}">
        <p14:creationId xmlns:p14="http://schemas.microsoft.com/office/powerpoint/2010/main" val="33740730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58DAD-1CAC-447C-AD84-AB9739AEE0A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B8D22-45DD-4850-A52B-07D5E72B2B8B}" type="slidenum">
              <a:rPr lang="en-US" smtClean="0"/>
              <a:t>‹#›</a:t>
            </a:fld>
            <a:endParaRPr lang="en-US"/>
          </a:p>
        </p:txBody>
      </p:sp>
    </p:spTree>
    <p:extLst>
      <p:ext uri="{BB962C8B-B14F-4D97-AF65-F5344CB8AC3E}">
        <p14:creationId xmlns:p14="http://schemas.microsoft.com/office/powerpoint/2010/main" val="18065567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58DAD-1CAC-447C-AD84-AB9739AEE0A7}"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B8D22-45DD-4850-A52B-07D5E72B2B8B}" type="slidenum">
              <a:rPr lang="en-US" smtClean="0"/>
              <a:t>‹#›</a:t>
            </a:fld>
            <a:endParaRPr lang="en-US"/>
          </a:p>
        </p:txBody>
      </p:sp>
    </p:spTree>
    <p:extLst>
      <p:ext uri="{BB962C8B-B14F-4D97-AF65-F5344CB8AC3E}">
        <p14:creationId xmlns:p14="http://schemas.microsoft.com/office/powerpoint/2010/main" val="489139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58DAD-1CAC-447C-AD84-AB9739AEE0A7}" type="datetimeFigureOut">
              <a:rPr lang="en-US" smtClean="0"/>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CB8D22-45DD-4850-A52B-07D5E72B2B8B}" type="slidenum">
              <a:rPr lang="en-US" smtClean="0"/>
              <a:t>‹#›</a:t>
            </a:fld>
            <a:endParaRPr lang="en-US"/>
          </a:p>
        </p:txBody>
      </p:sp>
    </p:spTree>
    <p:extLst>
      <p:ext uri="{BB962C8B-B14F-4D97-AF65-F5344CB8AC3E}">
        <p14:creationId xmlns:p14="http://schemas.microsoft.com/office/powerpoint/2010/main" val="832283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58DAD-1CAC-447C-AD84-AB9739AEE0A7}" type="datetimeFigureOut">
              <a:rPr lang="en-US" smtClean="0"/>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CB8D22-45DD-4850-A52B-07D5E72B2B8B}" type="slidenum">
              <a:rPr lang="en-US" smtClean="0"/>
              <a:t>‹#›</a:t>
            </a:fld>
            <a:endParaRPr lang="en-US"/>
          </a:p>
        </p:txBody>
      </p:sp>
    </p:spTree>
    <p:extLst>
      <p:ext uri="{BB962C8B-B14F-4D97-AF65-F5344CB8AC3E}">
        <p14:creationId xmlns:p14="http://schemas.microsoft.com/office/powerpoint/2010/main" val="34175053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58DAD-1CAC-447C-AD84-AB9739AEE0A7}" type="datetimeFigureOut">
              <a:rPr lang="en-US" smtClean="0"/>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CB8D22-45DD-4850-A52B-07D5E72B2B8B}" type="slidenum">
              <a:rPr lang="en-US" smtClean="0"/>
              <a:t>‹#›</a:t>
            </a:fld>
            <a:endParaRPr lang="en-US"/>
          </a:p>
        </p:txBody>
      </p:sp>
    </p:spTree>
    <p:extLst>
      <p:ext uri="{BB962C8B-B14F-4D97-AF65-F5344CB8AC3E}">
        <p14:creationId xmlns:p14="http://schemas.microsoft.com/office/powerpoint/2010/main" val="141059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5582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58DAD-1CAC-447C-AD84-AB9739AEE0A7}"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B8D22-45DD-4850-A52B-07D5E72B2B8B}" type="slidenum">
              <a:rPr lang="en-US" smtClean="0"/>
              <a:t>‹#›</a:t>
            </a:fld>
            <a:endParaRPr lang="en-US"/>
          </a:p>
        </p:txBody>
      </p:sp>
    </p:spTree>
    <p:extLst>
      <p:ext uri="{BB962C8B-B14F-4D97-AF65-F5344CB8AC3E}">
        <p14:creationId xmlns:p14="http://schemas.microsoft.com/office/powerpoint/2010/main" val="8952029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58DAD-1CAC-447C-AD84-AB9739AEE0A7}"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B8D22-45DD-4850-A52B-07D5E72B2B8B}" type="slidenum">
              <a:rPr lang="en-US" smtClean="0"/>
              <a:t>‹#›</a:t>
            </a:fld>
            <a:endParaRPr lang="en-US"/>
          </a:p>
        </p:txBody>
      </p:sp>
    </p:spTree>
    <p:extLst>
      <p:ext uri="{BB962C8B-B14F-4D97-AF65-F5344CB8AC3E}">
        <p14:creationId xmlns:p14="http://schemas.microsoft.com/office/powerpoint/2010/main" val="27641851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58DAD-1CAC-447C-AD84-AB9739AEE0A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B8D22-45DD-4850-A52B-07D5E72B2B8B}" type="slidenum">
              <a:rPr lang="en-US" smtClean="0"/>
              <a:t>‹#›</a:t>
            </a:fld>
            <a:endParaRPr lang="en-US"/>
          </a:p>
        </p:txBody>
      </p:sp>
    </p:spTree>
    <p:extLst>
      <p:ext uri="{BB962C8B-B14F-4D97-AF65-F5344CB8AC3E}">
        <p14:creationId xmlns:p14="http://schemas.microsoft.com/office/powerpoint/2010/main" val="25103942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58DAD-1CAC-447C-AD84-AB9739AEE0A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B8D22-45DD-4850-A52B-07D5E72B2B8B}" type="slidenum">
              <a:rPr lang="en-US" smtClean="0"/>
              <a:t>‹#›</a:t>
            </a:fld>
            <a:endParaRPr lang="en-US"/>
          </a:p>
        </p:txBody>
      </p:sp>
    </p:spTree>
    <p:extLst>
      <p:ext uri="{BB962C8B-B14F-4D97-AF65-F5344CB8AC3E}">
        <p14:creationId xmlns:p14="http://schemas.microsoft.com/office/powerpoint/2010/main" val="13782405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575"/>
            <a:ext cx="7772400" cy="1470025"/>
          </a:xfrm>
          <a:prstGeom prst="rect">
            <a:avLst/>
          </a:prstGeom>
        </p:spPr>
        <p:txBody>
          <a:bodyPr/>
          <a:lstStyle>
            <a:lvl1pPr>
              <a:defRPr sz="6600" b="1" baseline="0">
                <a:solidFill>
                  <a:srgbClr val="00539B"/>
                </a:solidFill>
                <a:effectLst>
                  <a:outerShdw blurRad="50800" dist="38100" dir="2700000" algn="tl" rotWithShape="0">
                    <a:schemeClr val="bg1">
                      <a:lumMod val="75000"/>
                      <a:alpha val="40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438400"/>
            <a:ext cx="7772400" cy="3581400"/>
          </a:xfrm>
          <a:prstGeom prst="rect">
            <a:avLst/>
          </a:prstGeo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20760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a:lvl1pPr>
          </a:lstStyle>
          <a:p>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82088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62301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1271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239126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6600" b="1">
                <a:solidFill>
                  <a:srgbClr val="00539B"/>
                </a:solidFill>
                <a:effectLst>
                  <a:outerShdw blurRad="50800" dist="50800" dir="5400000" algn="ctr" rotWithShape="0">
                    <a:schemeClr val="bg1">
                      <a:lumMod val="75000"/>
                    </a:schemeClr>
                  </a:outerShdw>
                </a:effectLst>
                <a:latin typeface="Palatino Linotype" panose="0204050205050503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76AC831-F81C-4B73-B195-6CF967809782}" type="datetimeFigureOut">
              <a:rPr lang="en-US" smtClean="0"/>
              <a:t>5/6/2014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647EB7-ED8D-485D-BA57-DCF03D755C54}" type="slidenum">
              <a:rPr lang="en-US" smtClean="0"/>
              <a:t>‹#›</a:t>
            </a:fld>
            <a:endParaRPr lang="en-US"/>
          </a:p>
        </p:txBody>
      </p:sp>
    </p:spTree>
    <p:extLst>
      <p:ext uri="{BB962C8B-B14F-4D97-AF65-F5344CB8AC3E}">
        <p14:creationId xmlns:p14="http://schemas.microsoft.com/office/powerpoint/2010/main" val="30173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image" Target="../media/image1.tiff"/><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tif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tiff"/><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tif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tiff"/><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tif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tif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1.tiff"/><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248400"/>
            <a:ext cx="9144000" cy="6096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477000" y="6324600"/>
            <a:ext cx="2474976" cy="454152"/>
          </a:xfrm>
          <a:prstGeom prst="rect">
            <a:avLst/>
          </a:prstGeom>
        </p:spPr>
      </p:pic>
      <p:sp>
        <p:nvSpPr>
          <p:cNvPr id="11" name="TextBox 10"/>
          <p:cNvSpPr txBox="1"/>
          <p:nvPr userDrawn="1"/>
        </p:nvSpPr>
        <p:spPr>
          <a:xfrm>
            <a:off x="152400" y="6320135"/>
            <a:ext cx="2978251" cy="461665"/>
          </a:xfrm>
          <a:prstGeom prst="rect">
            <a:avLst/>
          </a:prstGeom>
          <a:noFill/>
        </p:spPr>
        <p:txBody>
          <a:bodyPr wrap="none" rtlCol="0">
            <a:spAutoFit/>
          </a:bodyPr>
          <a:lstStyle/>
          <a:p>
            <a:r>
              <a:rPr lang="en-US" sz="2400" dirty="0" smtClean="0">
                <a:solidFill>
                  <a:schemeClr val="bg1"/>
                </a:solidFill>
                <a:latin typeface="Palatino Linotype" pitchFamily="18" charset="0"/>
              </a:rPr>
              <a:t>Office of the Provost</a:t>
            </a:r>
            <a:endParaRPr lang="en-US" sz="2400" dirty="0">
              <a:solidFill>
                <a:schemeClr val="bg1"/>
              </a:solidFill>
              <a:latin typeface="Palatino Linotype" pitchFamily="18" charset="0"/>
            </a:endParaRPr>
          </a:p>
        </p:txBody>
      </p:sp>
    </p:spTree>
    <p:extLst>
      <p:ext uri="{BB962C8B-B14F-4D97-AF65-F5344CB8AC3E}">
        <p14:creationId xmlns:p14="http://schemas.microsoft.com/office/powerpoint/2010/main" val="1331855021"/>
      </p:ext>
    </p:extLst>
  </p:cSld>
  <p:clrMap bg1="lt1" tx1="dk1" bg2="lt2" tx2="dk2" accent1="accent1" accent2="accent2" accent3="accent3" accent4="accent4" accent5="accent5" accent6="accent6" hlink="hlink" folHlink="folHlink"/>
  <p:sldLayoutIdLst>
    <p:sldLayoutId id="2147483791" r:id="rId1"/>
    <p:sldLayoutId id="2147483802"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27" r:id="rId13"/>
    <p:sldLayoutId id="2147483832" r:id="rId14"/>
    <p:sldLayoutId id="2147483833" r:id="rId15"/>
    <p:sldLayoutId id="214748372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E55F4-CACC-43AF-A4FF-96FAC000C587}" type="datetimeFigureOut">
              <a:rPr lang="en-US" smtClean="0"/>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35FBF-CED7-4CB9-8596-8C50E5DCB292}" type="slidenum">
              <a:rPr lang="en-US" smtClean="0"/>
              <a:t>‹#›</a:t>
            </a:fld>
            <a:endParaRPr lang="en-US"/>
          </a:p>
        </p:txBody>
      </p:sp>
    </p:spTree>
    <p:extLst>
      <p:ext uri="{BB962C8B-B14F-4D97-AF65-F5344CB8AC3E}">
        <p14:creationId xmlns:p14="http://schemas.microsoft.com/office/powerpoint/2010/main" val="313580590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248400"/>
            <a:ext cx="9144000" cy="6096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7000" y="6324600"/>
            <a:ext cx="2474976" cy="454152"/>
          </a:xfrm>
          <a:prstGeom prst="rect">
            <a:avLst/>
          </a:prstGeom>
        </p:spPr>
      </p:pic>
      <p:sp>
        <p:nvSpPr>
          <p:cNvPr id="11" name="TextBox 10"/>
          <p:cNvSpPr txBox="1"/>
          <p:nvPr userDrawn="1"/>
        </p:nvSpPr>
        <p:spPr>
          <a:xfrm>
            <a:off x="152400" y="6320135"/>
            <a:ext cx="2978251" cy="461665"/>
          </a:xfrm>
          <a:prstGeom prst="rect">
            <a:avLst/>
          </a:prstGeom>
          <a:noFill/>
        </p:spPr>
        <p:txBody>
          <a:bodyPr wrap="none" rtlCol="0">
            <a:spAutoFit/>
          </a:bodyPr>
          <a:lstStyle/>
          <a:p>
            <a:r>
              <a:rPr lang="en-US" sz="2400" dirty="0" smtClean="0">
                <a:solidFill>
                  <a:schemeClr val="bg1"/>
                </a:solidFill>
                <a:latin typeface="Palatino Linotype" pitchFamily="18" charset="0"/>
              </a:rPr>
              <a:t>Office of the Provost</a:t>
            </a:r>
            <a:endParaRPr lang="en-US" sz="2400" dirty="0">
              <a:solidFill>
                <a:schemeClr val="bg1"/>
              </a:solidFill>
              <a:latin typeface="Palatino Linotype" pitchFamily="18" charset="0"/>
            </a:endParaRPr>
          </a:p>
        </p:txBody>
      </p:sp>
    </p:spTree>
    <p:extLst>
      <p:ext uri="{BB962C8B-B14F-4D97-AF65-F5344CB8AC3E}">
        <p14:creationId xmlns:p14="http://schemas.microsoft.com/office/powerpoint/2010/main" val="133185502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248400"/>
            <a:ext cx="9144000" cy="6096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77000" y="6324600"/>
            <a:ext cx="2474976" cy="454152"/>
          </a:xfrm>
          <a:prstGeom prst="rect">
            <a:avLst/>
          </a:prstGeom>
        </p:spPr>
      </p:pic>
      <p:sp>
        <p:nvSpPr>
          <p:cNvPr id="11" name="TextBox 10"/>
          <p:cNvSpPr txBox="1"/>
          <p:nvPr userDrawn="1"/>
        </p:nvSpPr>
        <p:spPr>
          <a:xfrm>
            <a:off x="152400" y="6320135"/>
            <a:ext cx="2978251" cy="461665"/>
          </a:xfrm>
          <a:prstGeom prst="rect">
            <a:avLst/>
          </a:prstGeom>
          <a:noFill/>
        </p:spPr>
        <p:txBody>
          <a:bodyPr wrap="none" rtlCol="0">
            <a:spAutoFit/>
          </a:bodyPr>
          <a:lstStyle/>
          <a:p>
            <a:r>
              <a:rPr lang="en-US" sz="2400" dirty="0" smtClean="0">
                <a:solidFill>
                  <a:schemeClr val="bg1"/>
                </a:solidFill>
                <a:latin typeface="Palatino Linotype" pitchFamily="18" charset="0"/>
              </a:rPr>
              <a:t>Office of the Provost</a:t>
            </a:r>
            <a:endParaRPr lang="en-US" sz="2400" dirty="0">
              <a:solidFill>
                <a:schemeClr val="bg1"/>
              </a:solidFill>
              <a:latin typeface="Palatino Linotype" pitchFamily="18" charset="0"/>
            </a:endParaRPr>
          </a:p>
        </p:txBody>
      </p:sp>
    </p:spTree>
    <p:extLst>
      <p:ext uri="{BB962C8B-B14F-4D97-AF65-F5344CB8AC3E}">
        <p14:creationId xmlns:p14="http://schemas.microsoft.com/office/powerpoint/2010/main" val="13318550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248400"/>
            <a:ext cx="9144000" cy="6096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77000" y="6324600"/>
            <a:ext cx="2474976" cy="454152"/>
          </a:xfrm>
          <a:prstGeom prst="rect">
            <a:avLst/>
          </a:prstGeom>
        </p:spPr>
      </p:pic>
      <p:sp>
        <p:nvSpPr>
          <p:cNvPr id="11" name="TextBox 10"/>
          <p:cNvSpPr txBox="1"/>
          <p:nvPr userDrawn="1"/>
        </p:nvSpPr>
        <p:spPr>
          <a:xfrm>
            <a:off x="152400" y="6320135"/>
            <a:ext cx="2978251" cy="461665"/>
          </a:xfrm>
          <a:prstGeom prst="rect">
            <a:avLst/>
          </a:prstGeom>
          <a:noFill/>
        </p:spPr>
        <p:txBody>
          <a:bodyPr wrap="none" rtlCol="0">
            <a:spAutoFit/>
          </a:bodyPr>
          <a:lstStyle/>
          <a:p>
            <a:r>
              <a:rPr lang="en-US" sz="2400" dirty="0" smtClean="0">
                <a:solidFill>
                  <a:schemeClr val="bg1"/>
                </a:solidFill>
                <a:latin typeface="Palatino Linotype" pitchFamily="18" charset="0"/>
              </a:rPr>
              <a:t>Office of the Provost</a:t>
            </a:r>
            <a:endParaRPr lang="en-US" sz="2400" dirty="0">
              <a:solidFill>
                <a:schemeClr val="bg1"/>
              </a:solidFill>
              <a:latin typeface="Palatino Linotype" pitchFamily="18" charset="0"/>
            </a:endParaRPr>
          </a:p>
        </p:txBody>
      </p:sp>
    </p:spTree>
    <p:extLst>
      <p:ext uri="{BB962C8B-B14F-4D97-AF65-F5344CB8AC3E}">
        <p14:creationId xmlns:p14="http://schemas.microsoft.com/office/powerpoint/2010/main" val="13318550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18F22-34DB-4B86-9D3A-754BBFE4D619}" type="datetimeFigureOut">
              <a:rPr lang="en-US" smtClean="0"/>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C0018-ADC0-4D2F-9140-EC234629F8FD}" type="slidenum">
              <a:rPr lang="en-US" smtClean="0"/>
              <a:t>‹#›</a:t>
            </a:fld>
            <a:endParaRPr lang="en-US"/>
          </a:p>
        </p:txBody>
      </p:sp>
    </p:spTree>
    <p:extLst>
      <p:ext uri="{BB962C8B-B14F-4D97-AF65-F5344CB8AC3E}">
        <p14:creationId xmlns:p14="http://schemas.microsoft.com/office/powerpoint/2010/main" val="365802569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248400"/>
            <a:ext cx="9144000" cy="6096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77000" y="6324600"/>
            <a:ext cx="2474976" cy="454152"/>
          </a:xfrm>
          <a:prstGeom prst="rect">
            <a:avLst/>
          </a:prstGeom>
        </p:spPr>
      </p:pic>
      <p:sp>
        <p:nvSpPr>
          <p:cNvPr id="11" name="TextBox 10"/>
          <p:cNvSpPr txBox="1"/>
          <p:nvPr userDrawn="1"/>
        </p:nvSpPr>
        <p:spPr>
          <a:xfrm>
            <a:off x="152400" y="6320135"/>
            <a:ext cx="2978251" cy="461665"/>
          </a:xfrm>
          <a:prstGeom prst="rect">
            <a:avLst/>
          </a:prstGeom>
          <a:noFill/>
        </p:spPr>
        <p:txBody>
          <a:bodyPr wrap="none" rtlCol="0">
            <a:spAutoFit/>
          </a:bodyPr>
          <a:lstStyle/>
          <a:p>
            <a:r>
              <a:rPr lang="en-US" sz="2400" dirty="0" smtClean="0">
                <a:solidFill>
                  <a:schemeClr val="bg1"/>
                </a:solidFill>
                <a:latin typeface="Palatino Linotype" pitchFamily="18" charset="0"/>
              </a:rPr>
              <a:t>Office of the Provost</a:t>
            </a:r>
            <a:endParaRPr lang="en-US" sz="2400" dirty="0">
              <a:solidFill>
                <a:schemeClr val="bg1"/>
              </a:solidFill>
              <a:latin typeface="Palatino Linotype" pitchFamily="18" charset="0"/>
            </a:endParaRPr>
          </a:p>
        </p:txBody>
      </p:sp>
    </p:spTree>
    <p:extLst>
      <p:ext uri="{BB962C8B-B14F-4D97-AF65-F5344CB8AC3E}">
        <p14:creationId xmlns:p14="http://schemas.microsoft.com/office/powerpoint/2010/main" val="133185502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248400"/>
            <a:ext cx="9144000" cy="6096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77000" y="6324600"/>
            <a:ext cx="2474976" cy="454152"/>
          </a:xfrm>
          <a:prstGeom prst="rect">
            <a:avLst/>
          </a:prstGeom>
        </p:spPr>
      </p:pic>
      <p:sp>
        <p:nvSpPr>
          <p:cNvPr id="11" name="TextBox 10"/>
          <p:cNvSpPr txBox="1"/>
          <p:nvPr userDrawn="1"/>
        </p:nvSpPr>
        <p:spPr>
          <a:xfrm>
            <a:off x="152400" y="6320135"/>
            <a:ext cx="2978251" cy="461665"/>
          </a:xfrm>
          <a:prstGeom prst="rect">
            <a:avLst/>
          </a:prstGeom>
          <a:noFill/>
        </p:spPr>
        <p:txBody>
          <a:bodyPr wrap="none" rtlCol="0">
            <a:spAutoFit/>
          </a:bodyPr>
          <a:lstStyle/>
          <a:p>
            <a:r>
              <a:rPr lang="en-US" sz="2400" dirty="0" smtClean="0">
                <a:solidFill>
                  <a:schemeClr val="bg1"/>
                </a:solidFill>
                <a:latin typeface="Palatino Linotype" pitchFamily="18" charset="0"/>
              </a:rPr>
              <a:t>Office of the Provost</a:t>
            </a:r>
            <a:endParaRPr lang="en-US" sz="2400" dirty="0">
              <a:solidFill>
                <a:schemeClr val="bg1"/>
              </a:solidFill>
              <a:latin typeface="Palatino Linotype" pitchFamily="18" charset="0"/>
            </a:endParaRPr>
          </a:p>
        </p:txBody>
      </p:sp>
    </p:spTree>
    <p:extLst>
      <p:ext uri="{BB962C8B-B14F-4D97-AF65-F5344CB8AC3E}">
        <p14:creationId xmlns:p14="http://schemas.microsoft.com/office/powerpoint/2010/main" val="133185502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248400"/>
            <a:ext cx="9144000" cy="6096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77000" y="6324600"/>
            <a:ext cx="2474976" cy="454152"/>
          </a:xfrm>
          <a:prstGeom prst="rect">
            <a:avLst/>
          </a:prstGeom>
        </p:spPr>
      </p:pic>
      <p:sp>
        <p:nvSpPr>
          <p:cNvPr id="11" name="TextBox 10"/>
          <p:cNvSpPr txBox="1"/>
          <p:nvPr userDrawn="1"/>
        </p:nvSpPr>
        <p:spPr>
          <a:xfrm>
            <a:off x="152400" y="6320135"/>
            <a:ext cx="2978251" cy="461665"/>
          </a:xfrm>
          <a:prstGeom prst="rect">
            <a:avLst/>
          </a:prstGeom>
          <a:noFill/>
        </p:spPr>
        <p:txBody>
          <a:bodyPr wrap="none" rtlCol="0">
            <a:spAutoFit/>
          </a:bodyPr>
          <a:lstStyle/>
          <a:p>
            <a:r>
              <a:rPr lang="en-US" sz="2400" dirty="0" smtClean="0">
                <a:solidFill>
                  <a:schemeClr val="bg1"/>
                </a:solidFill>
                <a:latin typeface="Palatino Linotype" pitchFamily="18" charset="0"/>
              </a:rPr>
              <a:t>Office of the Provost</a:t>
            </a:r>
            <a:endParaRPr lang="en-US" sz="2400" dirty="0">
              <a:solidFill>
                <a:schemeClr val="bg1"/>
              </a:solidFill>
              <a:latin typeface="Palatino Linotype" pitchFamily="18" charset="0"/>
            </a:endParaRPr>
          </a:p>
        </p:txBody>
      </p:sp>
    </p:spTree>
    <p:extLst>
      <p:ext uri="{BB962C8B-B14F-4D97-AF65-F5344CB8AC3E}">
        <p14:creationId xmlns:p14="http://schemas.microsoft.com/office/powerpoint/2010/main" val="133185502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B08DB-BA9E-4332-A18E-6D6C7E142495}" type="datetimeFigureOut">
              <a:rPr lang="en-US" smtClean="0"/>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226E3-6449-46F9-A8BF-701ABA9D0EBA}" type="slidenum">
              <a:rPr lang="en-US" smtClean="0"/>
              <a:t>‹#›</a:t>
            </a:fld>
            <a:endParaRPr lang="en-US"/>
          </a:p>
        </p:txBody>
      </p:sp>
    </p:spTree>
    <p:extLst>
      <p:ext uri="{BB962C8B-B14F-4D97-AF65-F5344CB8AC3E}">
        <p14:creationId xmlns:p14="http://schemas.microsoft.com/office/powerpoint/2010/main" val="228814148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248400"/>
            <a:ext cx="9144000" cy="6096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77000" y="6324600"/>
            <a:ext cx="2474976" cy="454152"/>
          </a:xfrm>
          <a:prstGeom prst="rect">
            <a:avLst/>
          </a:prstGeom>
        </p:spPr>
      </p:pic>
      <p:sp>
        <p:nvSpPr>
          <p:cNvPr id="11" name="TextBox 10"/>
          <p:cNvSpPr txBox="1"/>
          <p:nvPr userDrawn="1"/>
        </p:nvSpPr>
        <p:spPr>
          <a:xfrm>
            <a:off x="152400" y="6320135"/>
            <a:ext cx="2978251" cy="461665"/>
          </a:xfrm>
          <a:prstGeom prst="rect">
            <a:avLst/>
          </a:prstGeom>
          <a:noFill/>
        </p:spPr>
        <p:txBody>
          <a:bodyPr wrap="none" rtlCol="0">
            <a:spAutoFit/>
          </a:bodyPr>
          <a:lstStyle/>
          <a:p>
            <a:r>
              <a:rPr lang="en-US" sz="2400" dirty="0" smtClean="0">
                <a:solidFill>
                  <a:schemeClr val="bg1"/>
                </a:solidFill>
                <a:latin typeface="Palatino Linotype" pitchFamily="18" charset="0"/>
              </a:rPr>
              <a:t>Office of the Provost</a:t>
            </a:r>
            <a:endParaRPr lang="en-US" sz="2400" dirty="0">
              <a:solidFill>
                <a:schemeClr val="bg1"/>
              </a:solidFill>
              <a:latin typeface="Palatino Linotype" pitchFamily="18" charset="0"/>
            </a:endParaRPr>
          </a:p>
        </p:txBody>
      </p:sp>
    </p:spTree>
    <p:extLst>
      <p:ext uri="{BB962C8B-B14F-4D97-AF65-F5344CB8AC3E}">
        <p14:creationId xmlns:p14="http://schemas.microsoft.com/office/powerpoint/2010/main" val="133185502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58DAD-1CAC-447C-AD84-AB9739AEE0A7}" type="datetimeFigureOut">
              <a:rPr lang="en-US" smtClean="0"/>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B8D22-45DD-4850-A52B-07D5E72B2B8B}" type="slidenum">
              <a:rPr lang="en-US" smtClean="0"/>
              <a:t>‹#›</a:t>
            </a:fld>
            <a:endParaRPr lang="en-US"/>
          </a:p>
        </p:txBody>
      </p:sp>
    </p:spTree>
    <p:extLst>
      <p:ext uri="{BB962C8B-B14F-4D97-AF65-F5344CB8AC3E}">
        <p14:creationId xmlns:p14="http://schemas.microsoft.com/office/powerpoint/2010/main" val="100366754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248400"/>
            <a:ext cx="9144000" cy="6096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77000" y="6324600"/>
            <a:ext cx="2474976" cy="454152"/>
          </a:xfrm>
          <a:prstGeom prst="rect">
            <a:avLst/>
          </a:prstGeom>
        </p:spPr>
      </p:pic>
      <p:sp>
        <p:nvSpPr>
          <p:cNvPr id="11" name="TextBox 10"/>
          <p:cNvSpPr txBox="1"/>
          <p:nvPr userDrawn="1"/>
        </p:nvSpPr>
        <p:spPr>
          <a:xfrm>
            <a:off x="152400" y="6320135"/>
            <a:ext cx="2978251" cy="461665"/>
          </a:xfrm>
          <a:prstGeom prst="rect">
            <a:avLst/>
          </a:prstGeom>
          <a:noFill/>
        </p:spPr>
        <p:txBody>
          <a:bodyPr wrap="none" rtlCol="0">
            <a:spAutoFit/>
          </a:bodyPr>
          <a:lstStyle/>
          <a:p>
            <a:r>
              <a:rPr lang="en-US" sz="2400" dirty="0" smtClean="0">
                <a:solidFill>
                  <a:schemeClr val="bg1"/>
                </a:solidFill>
                <a:latin typeface="Palatino Linotype" pitchFamily="18" charset="0"/>
              </a:rPr>
              <a:t>Office of the Provost</a:t>
            </a:r>
            <a:endParaRPr lang="en-US" sz="2400" dirty="0">
              <a:solidFill>
                <a:schemeClr val="bg1"/>
              </a:solidFill>
              <a:latin typeface="Palatino Linotype" pitchFamily="18" charset="0"/>
            </a:endParaRPr>
          </a:p>
        </p:txBody>
      </p:sp>
    </p:spTree>
    <p:extLst>
      <p:ext uri="{BB962C8B-B14F-4D97-AF65-F5344CB8AC3E}">
        <p14:creationId xmlns:p14="http://schemas.microsoft.com/office/powerpoint/2010/main" val="133185502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91" t="2082" r="13023" b="17406"/>
          <a:stretch/>
        </p:blipFill>
        <p:spPr bwMode="auto">
          <a:xfrm>
            <a:off x="220851" y="294997"/>
            <a:ext cx="3238151" cy="273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05200" y="386477"/>
            <a:ext cx="5562600" cy="2585323"/>
          </a:xfrm>
          <a:prstGeom prst="rect">
            <a:avLst/>
          </a:prstGeom>
        </p:spPr>
        <p:txBody>
          <a:bodyPr wrap="square">
            <a:spAutoFit/>
          </a:bodyPr>
          <a:lstStyle/>
          <a:p>
            <a:r>
              <a:rPr lang="en-US" sz="5400" dirty="0" smtClean="0">
                <a:ln w="18415" cmpd="sng">
                  <a:solidFill>
                    <a:srgbClr val="000099"/>
                  </a:solidFill>
                  <a:prstDash val="solid"/>
                </a:ln>
                <a:solidFill>
                  <a:srgbClr val="00539B"/>
                </a:solidFill>
                <a:effectLst>
                  <a:outerShdw blurRad="50800" dist="38100" dir="2700000" algn="tl" rotWithShape="0">
                    <a:prstClr val="black">
                      <a:alpha val="40000"/>
                    </a:prstClr>
                  </a:outerShdw>
                </a:effectLst>
                <a:latin typeface="Adobe Fan Heiti Std B" pitchFamily="34" charset="-128"/>
                <a:ea typeface="Adobe Fan Heiti Std B" pitchFamily="34" charset="-128"/>
              </a:rPr>
              <a:t>Current State of Online Education at UF</a:t>
            </a:r>
            <a:endParaRPr lang="en-US" sz="9600" dirty="0">
              <a:ln w="18415" cmpd="sng">
                <a:solidFill>
                  <a:srgbClr val="000099"/>
                </a:solidFill>
                <a:prstDash val="solid"/>
              </a:ln>
              <a:solidFill>
                <a:srgbClr val="00539B"/>
              </a:solidFill>
              <a:effectLst>
                <a:outerShdw blurRad="50800" dist="38100" dir="2700000" algn="tl" rotWithShape="0">
                  <a:prstClr val="black">
                    <a:alpha val="40000"/>
                  </a:prstClr>
                </a:outerShdw>
              </a:effectLst>
              <a:latin typeface="Adobe Fan Heiti Std B" pitchFamily="34" charset="-128"/>
              <a:ea typeface="Adobe Fan Heiti Std B" pitchFamily="34" charset="-128"/>
            </a:endParaRPr>
          </a:p>
        </p:txBody>
      </p:sp>
      <p:sp>
        <p:nvSpPr>
          <p:cNvPr id="2" name="Rectangle 1"/>
          <p:cNvSpPr/>
          <p:nvPr/>
        </p:nvSpPr>
        <p:spPr>
          <a:xfrm>
            <a:off x="4479634" y="2967335"/>
            <a:ext cx="184730" cy="923330"/>
          </a:xfrm>
          <a:prstGeom prst="rect">
            <a:avLst/>
          </a:prstGeom>
          <a:noFill/>
        </p:spPr>
        <p:txBody>
          <a:bodyPr wrap="none" lIns="91440" tIns="45720" rIns="91440" bIns="45720">
            <a:spAutoFit/>
          </a:bodyPr>
          <a:lstStyle/>
          <a:p>
            <a:pPr algn="ct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220851" y="3091696"/>
            <a:ext cx="7033470" cy="3108543"/>
          </a:xfrm>
          <a:prstGeom prst="rect">
            <a:avLst/>
          </a:prstGeom>
        </p:spPr>
        <p:txBody>
          <a:bodyPr wrap="square">
            <a:spAutoFit/>
          </a:bodyPr>
          <a:lstStyle/>
          <a:p>
            <a:pPr>
              <a:spcBef>
                <a:spcPts val="0"/>
              </a:spcBef>
            </a:pPr>
            <a:r>
              <a:rPr lang="en-US" sz="3200" b="1" dirty="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t>Joe </a:t>
            </a:r>
            <a:r>
              <a:rPr lang="en-US" sz="3200" b="1" dirty="0" smtClean="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t>Glover</a:t>
            </a:r>
            <a:r>
              <a:rPr lang="en-US" sz="2400" b="1" dirty="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t/>
            </a:r>
            <a:br>
              <a:rPr lang="en-US" sz="2400" b="1" dirty="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br>
            <a:r>
              <a:rPr lang="en-US" sz="2000" b="1" dirty="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t>Provost and </a:t>
            </a:r>
            <a:r>
              <a:rPr lang="en-US" sz="2000" b="1" dirty="0" smtClean="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t>Senior </a:t>
            </a:r>
            <a:r>
              <a:rPr lang="en-US" sz="2000" b="1" dirty="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t>Vice President for Academic </a:t>
            </a:r>
            <a:r>
              <a:rPr lang="en-US" sz="2000" b="1" dirty="0" smtClean="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t>Affairs</a:t>
            </a:r>
            <a:br>
              <a:rPr lang="en-US" sz="2000" b="1" dirty="0" smtClean="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br>
            <a:r>
              <a:rPr lang="en-US" sz="1600" b="1" dirty="0" smtClean="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t>University of Florida</a:t>
            </a:r>
          </a:p>
          <a:p>
            <a:pPr>
              <a:spcBef>
                <a:spcPts val="0"/>
              </a:spcBef>
            </a:pPr>
            <a:endParaRPr lang="en-US" sz="2000" b="1" dirty="0" smtClean="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endParaRPr>
          </a:p>
          <a:p>
            <a:pPr>
              <a:spcBef>
                <a:spcPts val="0"/>
              </a:spcBef>
            </a:pPr>
            <a:r>
              <a:rPr lang="en-US" sz="3200" b="1" dirty="0" smtClean="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t>Andy McCollough</a:t>
            </a:r>
            <a:br>
              <a:rPr lang="en-US" sz="3200" b="1" dirty="0" smtClean="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br>
            <a:r>
              <a:rPr lang="en-US" sz="2000" b="1" dirty="0" smtClean="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t>Associate Provost for Teaching and Technology</a:t>
            </a:r>
          </a:p>
          <a:p>
            <a:pPr>
              <a:spcBef>
                <a:spcPts val="0"/>
              </a:spcBef>
            </a:pPr>
            <a:r>
              <a:rPr lang="en-US" sz="1600" b="1" dirty="0" smtClean="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t>University of Florida</a:t>
            </a:r>
          </a:p>
          <a:p>
            <a:pPr>
              <a:spcBef>
                <a:spcPts val="0"/>
              </a:spcBef>
            </a:pPr>
            <a:endParaRPr lang="en-US" sz="2000" b="1" dirty="0" smtClean="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endParaRPr>
          </a:p>
          <a:p>
            <a:pPr>
              <a:spcBef>
                <a:spcPts val="0"/>
              </a:spcBef>
            </a:pPr>
            <a:r>
              <a:rPr lang="en-US" b="1" dirty="0" smtClean="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rPr>
              <a:t>May 2014</a:t>
            </a:r>
            <a:endParaRPr lang="en-US" sz="2800" b="1" dirty="0">
              <a:effectLst>
                <a:outerShdw blurRad="50800" dist="38100" dir="2700000" algn="tl" rotWithShape="0">
                  <a:prstClr val="black">
                    <a:alpha val="40000"/>
                  </a:prstClr>
                </a:outerShdw>
              </a:effectLst>
              <a:latin typeface="Palatino Linotype" panose="02040502050505030304" pitchFamily="18" charset="0"/>
              <a:cs typeface="Arial" panose="020B0604020202020204" pitchFamily="34" charset="0"/>
            </a:endParaRPr>
          </a:p>
        </p:txBody>
      </p:sp>
    </p:spTree>
    <p:extLst>
      <p:ext uri="{BB962C8B-B14F-4D97-AF65-F5344CB8AC3E}">
        <p14:creationId xmlns:p14="http://schemas.microsoft.com/office/powerpoint/2010/main" val="383744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2400"/>
            <a:ext cx="9144000" cy="13176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rgbClr val="00539B"/>
                </a:solidFill>
                <a:effectLst>
                  <a:outerShdw blurRad="38100" dist="38100" dir="2700000" algn="tl">
                    <a:srgbClr val="000000">
                      <a:alpha val="43137"/>
                    </a:srgbClr>
                  </a:outerShdw>
                </a:effectLst>
                <a:latin typeface="Palatino Linotype" pitchFamily="18" charset="0"/>
              </a:rPr>
              <a:t>UF and </a:t>
            </a:r>
            <a:r>
              <a:rPr lang="en-US" sz="6000" b="1" dirty="0" err="1" smtClean="0">
                <a:solidFill>
                  <a:srgbClr val="00539B"/>
                </a:solidFill>
                <a:effectLst>
                  <a:outerShdw blurRad="38100" dist="38100" dir="2700000" algn="tl">
                    <a:srgbClr val="000000">
                      <a:alpha val="43137"/>
                    </a:srgbClr>
                  </a:outerShdw>
                </a:effectLst>
                <a:latin typeface="Palatino Linotype" pitchFamily="18" charset="0"/>
              </a:rPr>
              <a:t>Coursera</a:t>
            </a:r>
            <a:endParaRPr lang="en-US" sz="6000" b="1" dirty="0">
              <a:solidFill>
                <a:srgbClr val="00539B"/>
              </a:solidFill>
              <a:effectLst>
                <a:outerShdw blurRad="38100" dist="38100" dir="2700000" algn="tl">
                  <a:srgbClr val="000000">
                    <a:alpha val="43137"/>
                  </a:srgbClr>
                </a:outerShdw>
              </a:effectLst>
              <a:latin typeface="Palatino Linotype" pitchFamily="18" charset="0"/>
            </a:endParaRPr>
          </a:p>
        </p:txBody>
      </p:sp>
      <p:sp>
        <p:nvSpPr>
          <p:cNvPr id="6" name="Subtitle 2"/>
          <p:cNvSpPr txBox="1">
            <a:spLocks/>
          </p:cNvSpPr>
          <p:nvPr/>
        </p:nvSpPr>
        <p:spPr>
          <a:xfrm>
            <a:off x="1371600" y="3810000"/>
            <a:ext cx="7086600" cy="17526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2" name="Rectangle 1"/>
          <p:cNvSpPr/>
          <p:nvPr/>
        </p:nvSpPr>
        <p:spPr>
          <a:xfrm>
            <a:off x="152400" y="1373862"/>
            <a:ext cx="9067800" cy="4262705"/>
          </a:xfrm>
          <a:prstGeom prst="rect">
            <a:avLst/>
          </a:prstGeom>
        </p:spPr>
        <p:txBody>
          <a:bodyPr wrap="square">
            <a:spAutoFit/>
          </a:bodyPr>
          <a:lstStyle/>
          <a:p>
            <a:pPr marL="571500" indent="-571500">
              <a:spcAft>
                <a:spcPts val="1800"/>
              </a:spcAft>
              <a:buFont typeface="Arial" panose="020B0604020202020204" pitchFamily="34" charset="0"/>
              <a:buChar char="•"/>
            </a:pPr>
            <a:r>
              <a:rPr lang="en-US" sz="3200" b="1" dirty="0" smtClean="0"/>
              <a:t>UF was one of the early partners with </a:t>
            </a:r>
            <a:r>
              <a:rPr lang="en-US" sz="3200" b="1" dirty="0" err="1" smtClean="0"/>
              <a:t>Coursera</a:t>
            </a:r>
            <a:r>
              <a:rPr lang="en-US" sz="3200" b="1" dirty="0" smtClean="0"/>
              <a:t>, and continues to be an active participant.</a:t>
            </a:r>
          </a:p>
          <a:p>
            <a:pPr marL="571500" indent="-571500">
              <a:spcAft>
                <a:spcPts val="1800"/>
              </a:spcAft>
              <a:buFont typeface="Arial" panose="020B0604020202020204" pitchFamily="34" charset="0"/>
              <a:buChar char="•"/>
            </a:pPr>
            <a:r>
              <a:rPr lang="en-US" sz="3200" b="1" dirty="0" smtClean="0"/>
              <a:t>To date, we have mounted seven courses with initial enrollments totaling 125,000 and five courses are nearing completion, including the first one from the Law School (current enrollment 12,000, including Chief Justice of the French Supreme Court.) </a:t>
            </a:r>
            <a:endParaRPr lang="en-US" sz="1200" b="1" dirty="0" smtClean="0"/>
          </a:p>
        </p:txBody>
      </p:sp>
    </p:spTree>
    <p:extLst>
      <p:ext uri="{BB962C8B-B14F-4D97-AF65-F5344CB8AC3E}">
        <p14:creationId xmlns:p14="http://schemas.microsoft.com/office/powerpoint/2010/main" val="219101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2400"/>
            <a:ext cx="9144000" cy="13176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rgbClr val="00539B"/>
                </a:solidFill>
                <a:effectLst>
                  <a:outerShdw blurRad="38100" dist="38100" dir="2700000" algn="tl">
                    <a:srgbClr val="000000">
                      <a:alpha val="43137"/>
                    </a:srgbClr>
                  </a:outerShdw>
                </a:effectLst>
                <a:latin typeface="Palatino Linotype" pitchFamily="18" charset="0"/>
              </a:rPr>
              <a:t>Statistics</a:t>
            </a:r>
            <a:endParaRPr lang="en-US" sz="6000" b="1" dirty="0">
              <a:solidFill>
                <a:srgbClr val="00539B"/>
              </a:solidFill>
              <a:effectLst>
                <a:outerShdw blurRad="38100" dist="38100" dir="2700000" algn="tl">
                  <a:srgbClr val="000000">
                    <a:alpha val="43137"/>
                  </a:srgbClr>
                </a:outerShdw>
              </a:effectLst>
              <a:latin typeface="Palatino Linotype" pitchFamily="18" charset="0"/>
            </a:endParaRPr>
          </a:p>
        </p:txBody>
      </p:sp>
      <p:sp>
        <p:nvSpPr>
          <p:cNvPr id="6" name="Subtitle 2"/>
          <p:cNvSpPr txBox="1">
            <a:spLocks/>
          </p:cNvSpPr>
          <p:nvPr/>
        </p:nvSpPr>
        <p:spPr>
          <a:xfrm>
            <a:off x="1371600" y="3810000"/>
            <a:ext cx="7086600" cy="17526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7" name="Rectangle 6"/>
          <p:cNvSpPr/>
          <p:nvPr/>
        </p:nvSpPr>
        <p:spPr>
          <a:xfrm>
            <a:off x="1066800" y="1137047"/>
            <a:ext cx="8153400" cy="615553"/>
          </a:xfrm>
          <a:prstGeom prst="rect">
            <a:avLst/>
          </a:prstGeom>
        </p:spPr>
        <p:txBody>
          <a:bodyPr wrap="square">
            <a:spAutoFit/>
          </a:bodyPr>
          <a:lstStyle/>
          <a:p>
            <a:pPr>
              <a:spcAft>
                <a:spcPts val="1800"/>
              </a:spcAft>
            </a:pPr>
            <a:r>
              <a:rPr lang="en-US" sz="2400" b="1" dirty="0" smtClean="0"/>
              <a:t>Number of Courses:</a:t>
            </a:r>
            <a:br>
              <a:rPr lang="en-US" sz="2400" b="1" dirty="0" smtClean="0"/>
            </a:br>
            <a:endParaRPr lang="en-US" sz="1000" b="1" dirty="0" smtClean="0"/>
          </a:p>
        </p:txBody>
      </p:sp>
      <p:graphicFrame>
        <p:nvGraphicFramePr>
          <p:cNvPr id="3" name="Table 2"/>
          <p:cNvGraphicFramePr>
            <a:graphicFrameLocks noGrp="1"/>
          </p:cNvGraphicFramePr>
          <p:nvPr>
            <p:extLst>
              <p:ext uri="{D42A27DB-BD31-4B8C-83A1-F6EECF244321}">
                <p14:modId xmlns:p14="http://schemas.microsoft.com/office/powerpoint/2010/main" val="1434107577"/>
              </p:ext>
            </p:extLst>
          </p:nvPr>
        </p:nvGraphicFramePr>
        <p:xfrm>
          <a:off x="1066800" y="1620520"/>
          <a:ext cx="6781800" cy="1122680"/>
        </p:xfrm>
        <a:graphic>
          <a:graphicData uri="http://schemas.openxmlformats.org/drawingml/2006/table">
            <a:tbl>
              <a:tblPr firstRow="1" bandRow="1">
                <a:tableStyleId>{5C22544A-7EE6-4342-B048-85BDC9FD1C3A}</a:tableStyleId>
              </a:tblPr>
              <a:tblGrid>
                <a:gridCol w="1695450"/>
                <a:gridCol w="1695450"/>
                <a:gridCol w="1695450"/>
                <a:gridCol w="1695450"/>
              </a:tblGrid>
              <a:tr h="381000">
                <a:tc>
                  <a:txBody>
                    <a:bodyPr/>
                    <a:lstStyle/>
                    <a:p>
                      <a:pPr algn="ctr"/>
                      <a:r>
                        <a:rPr lang="en-US" dirty="0" smtClean="0"/>
                        <a:t>Year, Term</a:t>
                      </a:r>
                      <a:endParaRPr lang="en-US" dirty="0"/>
                    </a:p>
                  </a:txBody>
                  <a:tcPr/>
                </a:tc>
                <a:tc>
                  <a:txBody>
                    <a:bodyPr/>
                    <a:lstStyle/>
                    <a:p>
                      <a:pPr algn="ctr"/>
                      <a:r>
                        <a:rPr lang="en-US" dirty="0" smtClean="0"/>
                        <a:t>All Courses</a:t>
                      </a:r>
                      <a:endParaRPr lang="en-US" dirty="0"/>
                    </a:p>
                  </a:txBody>
                  <a:tcPr/>
                </a:tc>
                <a:tc>
                  <a:txBody>
                    <a:bodyPr/>
                    <a:lstStyle/>
                    <a:p>
                      <a:r>
                        <a:rPr lang="en-US" dirty="0" smtClean="0"/>
                        <a:t>Online (Distant)</a:t>
                      </a:r>
                      <a:endParaRPr lang="en-US" dirty="0"/>
                    </a:p>
                  </a:txBody>
                  <a:tcPr/>
                </a:tc>
                <a:tc>
                  <a:txBody>
                    <a:bodyPr/>
                    <a:lstStyle/>
                    <a:p>
                      <a:pPr algn="ctr"/>
                      <a:r>
                        <a:rPr lang="en-US" dirty="0" smtClean="0"/>
                        <a:t>%</a:t>
                      </a:r>
                      <a:r>
                        <a:rPr lang="en-US" baseline="0" dirty="0" smtClean="0"/>
                        <a:t> of Total</a:t>
                      </a:r>
                      <a:endParaRPr lang="en-US" dirty="0"/>
                    </a:p>
                  </a:txBody>
                  <a:tcPr/>
                </a:tc>
              </a:tr>
              <a:tr h="370840">
                <a:tc>
                  <a:txBody>
                    <a:bodyPr/>
                    <a:lstStyle/>
                    <a:p>
                      <a:r>
                        <a:rPr lang="en-US" dirty="0" smtClean="0"/>
                        <a:t>2014 (1)</a:t>
                      </a:r>
                      <a:endParaRPr lang="en-US" dirty="0"/>
                    </a:p>
                  </a:txBody>
                  <a:tcPr/>
                </a:tc>
                <a:tc>
                  <a:txBody>
                    <a:bodyPr/>
                    <a:lstStyle/>
                    <a:p>
                      <a:pPr algn="ctr"/>
                      <a:r>
                        <a:rPr lang="en-US" dirty="0" smtClean="0"/>
                        <a:t>4171</a:t>
                      </a:r>
                    </a:p>
                  </a:txBody>
                  <a:tcPr/>
                </a:tc>
                <a:tc>
                  <a:txBody>
                    <a:bodyPr/>
                    <a:lstStyle/>
                    <a:p>
                      <a:pPr algn="ctr"/>
                      <a:r>
                        <a:rPr lang="en-US" dirty="0" smtClean="0"/>
                        <a:t>706</a:t>
                      </a:r>
                      <a:endParaRPr lang="en-US" dirty="0"/>
                    </a:p>
                  </a:txBody>
                  <a:tcPr/>
                </a:tc>
                <a:tc>
                  <a:txBody>
                    <a:bodyPr/>
                    <a:lstStyle/>
                    <a:p>
                      <a:pPr algn="ctr"/>
                      <a:r>
                        <a:rPr lang="en-US" dirty="0" smtClean="0"/>
                        <a:t>16.9</a:t>
                      </a:r>
                      <a:endParaRPr lang="en-US" dirty="0"/>
                    </a:p>
                  </a:txBody>
                  <a:tcPr/>
                </a:tc>
              </a:tr>
              <a:tr h="370840">
                <a:tc>
                  <a:txBody>
                    <a:bodyPr/>
                    <a:lstStyle/>
                    <a:p>
                      <a:r>
                        <a:rPr lang="en-US" dirty="0" smtClean="0"/>
                        <a:t>2013</a:t>
                      </a:r>
                      <a:r>
                        <a:rPr lang="en-US" baseline="0" dirty="0" smtClean="0"/>
                        <a:t> (1)</a:t>
                      </a:r>
                      <a:endParaRPr lang="en-US" dirty="0"/>
                    </a:p>
                  </a:txBody>
                  <a:tcPr/>
                </a:tc>
                <a:tc>
                  <a:txBody>
                    <a:bodyPr/>
                    <a:lstStyle/>
                    <a:p>
                      <a:pPr algn="ctr"/>
                      <a:r>
                        <a:rPr lang="en-US" dirty="0" smtClean="0"/>
                        <a:t>4139</a:t>
                      </a:r>
                      <a:endParaRPr lang="en-US" dirty="0"/>
                    </a:p>
                  </a:txBody>
                  <a:tcPr/>
                </a:tc>
                <a:tc>
                  <a:txBody>
                    <a:bodyPr/>
                    <a:lstStyle/>
                    <a:p>
                      <a:pPr algn="ctr"/>
                      <a:r>
                        <a:rPr lang="en-US" dirty="0" smtClean="0"/>
                        <a:t>608</a:t>
                      </a:r>
                      <a:endParaRPr lang="en-US" dirty="0"/>
                    </a:p>
                  </a:txBody>
                  <a:tcPr/>
                </a:tc>
                <a:tc>
                  <a:txBody>
                    <a:bodyPr/>
                    <a:lstStyle/>
                    <a:p>
                      <a:pPr algn="ctr"/>
                      <a:r>
                        <a:rPr lang="en-US" dirty="0" smtClean="0"/>
                        <a:t>14.7</a:t>
                      </a:r>
                      <a:endParaRPr lang="en-US" dirty="0"/>
                    </a:p>
                  </a:txBody>
                  <a:tcPr/>
                </a:tc>
              </a:tr>
            </a:tbl>
          </a:graphicData>
        </a:graphic>
      </p:graphicFrame>
      <p:sp>
        <p:nvSpPr>
          <p:cNvPr id="4" name="Rectangle 3"/>
          <p:cNvSpPr/>
          <p:nvPr/>
        </p:nvSpPr>
        <p:spPr>
          <a:xfrm>
            <a:off x="1066800" y="3049012"/>
            <a:ext cx="5578458" cy="3046988"/>
          </a:xfrm>
          <a:prstGeom prst="rect">
            <a:avLst/>
          </a:prstGeom>
        </p:spPr>
        <p:txBody>
          <a:bodyPr wrap="square">
            <a:spAutoFit/>
          </a:bodyPr>
          <a:lstStyle/>
          <a:p>
            <a:r>
              <a:rPr lang="en-US" sz="2400" b="1" dirty="0" smtClean="0"/>
              <a:t>Number of Students</a:t>
            </a:r>
            <a:r>
              <a:rPr lang="en-US" sz="2000" b="1" dirty="0" smtClean="0"/>
              <a:t> </a:t>
            </a:r>
            <a:r>
              <a:rPr lang="en-US" sz="2000" dirty="0" smtClean="0"/>
              <a:t>(2013-14)</a:t>
            </a:r>
            <a:r>
              <a:rPr lang="en-US" sz="2000" b="1" dirty="0" smtClean="0"/>
              <a:t>:     </a:t>
            </a:r>
            <a:r>
              <a:rPr lang="en-US" sz="2400" b="1" dirty="0" smtClean="0"/>
              <a:t>7748</a:t>
            </a:r>
          </a:p>
          <a:p>
            <a:endParaRPr lang="en-US" sz="2000" b="1" dirty="0"/>
          </a:p>
          <a:p>
            <a:r>
              <a:rPr lang="en-US" sz="2400" b="1" dirty="0" smtClean="0"/>
              <a:t>Number of Graduates</a:t>
            </a:r>
            <a:r>
              <a:rPr lang="en-US" sz="2000" b="1" dirty="0" smtClean="0"/>
              <a:t> </a:t>
            </a:r>
            <a:r>
              <a:rPr lang="en-US" sz="2000" dirty="0" smtClean="0"/>
              <a:t>(2006-2013):</a:t>
            </a:r>
          </a:p>
          <a:p>
            <a:pPr lvl="1"/>
            <a:r>
              <a:rPr lang="en-US" sz="2000" dirty="0" err="1" smtClean="0"/>
              <a:t>PharmD</a:t>
            </a:r>
            <a:r>
              <a:rPr lang="en-US" sz="2000" dirty="0" smtClean="0"/>
              <a:t>		2340</a:t>
            </a:r>
          </a:p>
          <a:p>
            <a:pPr lvl="1"/>
            <a:r>
              <a:rPr lang="en-US" sz="2000" dirty="0" smtClean="0"/>
              <a:t>MBA (Internet)	1220</a:t>
            </a:r>
          </a:p>
          <a:p>
            <a:pPr lvl="1"/>
            <a:r>
              <a:rPr lang="en-US" sz="2000" dirty="0" smtClean="0"/>
              <a:t>MS (Forensics, etc.)	  955</a:t>
            </a:r>
          </a:p>
          <a:p>
            <a:pPr lvl="1"/>
            <a:r>
              <a:rPr lang="en-US" sz="2000" dirty="0" smtClean="0"/>
              <a:t>MS (Engineering)	  426</a:t>
            </a:r>
          </a:p>
          <a:p>
            <a:pPr lvl="1"/>
            <a:r>
              <a:rPr lang="en-US" sz="2000" dirty="0" smtClean="0"/>
              <a:t>Others		</a:t>
            </a:r>
            <a:r>
              <a:rPr lang="en-US" sz="2000" u="sng" dirty="0" smtClean="0"/>
              <a:t>  800</a:t>
            </a:r>
          </a:p>
          <a:p>
            <a:pPr lvl="1"/>
            <a:r>
              <a:rPr lang="en-US" sz="2000" dirty="0"/>
              <a:t>	 </a:t>
            </a:r>
            <a:r>
              <a:rPr lang="en-US" sz="2000" dirty="0" smtClean="0"/>
              <a:t>           </a:t>
            </a:r>
            <a:r>
              <a:rPr lang="en-US" sz="2400" b="1" dirty="0" smtClean="0"/>
              <a:t>TOTAL     5471</a:t>
            </a:r>
            <a:endParaRPr lang="en-US" sz="2400" b="1" dirty="0"/>
          </a:p>
        </p:txBody>
      </p:sp>
    </p:spTree>
    <p:extLst>
      <p:ext uri="{BB962C8B-B14F-4D97-AF65-F5344CB8AC3E}">
        <p14:creationId xmlns:p14="http://schemas.microsoft.com/office/powerpoint/2010/main" val="370405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2400"/>
            <a:ext cx="9144000" cy="13176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539B"/>
                </a:solidFill>
                <a:effectLst>
                  <a:outerShdw blurRad="38100" dist="38100" dir="2700000" algn="tl">
                    <a:srgbClr val="000000">
                      <a:alpha val="43137"/>
                    </a:srgbClr>
                  </a:outerShdw>
                </a:effectLst>
                <a:latin typeface="Palatino Linotype" pitchFamily="18" charset="0"/>
              </a:rPr>
              <a:t>Typical Business Plan for Master’s Degree Program</a:t>
            </a:r>
            <a:endParaRPr lang="en-US" sz="2800" b="1" dirty="0">
              <a:solidFill>
                <a:srgbClr val="00539B"/>
              </a:solidFill>
              <a:effectLst>
                <a:outerShdw blurRad="38100" dist="38100" dir="2700000" algn="tl">
                  <a:srgbClr val="000000">
                    <a:alpha val="43137"/>
                  </a:srgbClr>
                </a:outerShdw>
              </a:effectLst>
              <a:latin typeface="Palatino Linotype" pitchFamily="18" charset="0"/>
            </a:endParaRPr>
          </a:p>
        </p:txBody>
      </p:sp>
      <p:sp>
        <p:nvSpPr>
          <p:cNvPr id="6" name="Subtitle 2"/>
          <p:cNvSpPr txBox="1">
            <a:spLocks/>
          </p:cNvSpPr>
          <p:nvPr/>
        </p:nvSpPr>
        <p:spPr>
          <a:xfrm>
            <a:off x="1371600" y="3810000"/>
            <a:ext cx="7086600" cy="17526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7" name="Rectangle 6"/>
          <p:cNvSpPr/>
          <p:nvPr/>
        </p:nvSpPr>
        <p:spPr>
          <a:xfrm>
            <a:off x="381000" y="914400"/>
            <a:ext cx="8153400" cy="584775"/>
          </a:xfrm>
          <a:prstGeom prst="rect">
            <a:avLst/>
          </a:prstGeom>
        </p:spPr>
        <p:txBody>
          <a:bodyPr wrap="square">
            <a:spAutoFit/>
          </a:bodyPr>
          <a:lstStyle/>
          <a:p>
            <a:pPr algn="ctr">
              <a:spcAft>
                <a:spcPts val="1800"/>
              </a:spcAft>
            </a:pPr>
            <a:r>
              <a:rPr lang="en-US" sz="3200" b="1" dirty="0" smtClean="0"/>
              <a:t>Master of Science in Sports Management</a:t>
            </a:r>
            <a:endParaRPr lang="en-US" sz="1100" b="1" dirty="0" smtClean="0"/>
          </a:p>
        </p:txBody>
      </p:sp>
      <p:sp>
        <p:nvSpPr>
          <p:cNvPr id="4" name="Rectangle 3"/>
          <p:cNvSpPr/>
          <p:nvPr/>
        </p:nvSpPr>
        <p:spPr>
          <a:xfrm>
            <a:off x="533400" y="1447800"/>
            <a:ext cx="7924800" cy="4770537"/>
          </a:xfrm>
          <a:prstGeom prst="rect">
            <a:avLst/>
          </a:prstGeom>
        </p:spPr>
        <p:txBody>
          <a:bodyPr wrap="square">
            <a:spAutoFit/>
          </a:bodyPr>
          <a:lstStyle/>
          <a:p>
            <a:r>
              <a:rPr lang="en-US" sz="2400" b="1" dirty="0" smtClean="0"/>
              <a:t>Revenues					     FY1</a:t>
            </a:r>
          </a:p>
          <a:p>
            <a:r>
              <a:rPr lang="en-US" sz="2000" b="1" dirty="0"/>
              <a:t>	</a:t>
            </a:r>
            <a:r>
              <a:rPr lang="en-US" sz="2000" b="1" dirty="0" smtClean="0"/>
              <a:t>[Tuition - $550 per credit hour]	       	   $138,000</a:t>
            </a:r>
          </a:p>
          <a:p>
            <a:r>
              <a:rPr lang="en-US" sz="2000" b="1" dirty="0" smtClean="0"/>
              <a:t>    	</a:t>
            </a:r>
            <a:r>
              <a:rPr lang="en-US" dirty="0" smtClean="0"/>
              <a:t>[14 enrollees; 6 courses]</a:t>
            </a:r>
          </a:p>
          <a:p>
            <a:endParaRPr lang="en-US" sz="600" b="1" dirty="0"/>
          </a:p>
          <a:p>
            <a:r>
              <a:rPr lang="en-US" sz="2400" b="1" dirty="0" smtClean="0"/>
              <a:t>Expense:</a:t>
            </a:r>
            <a:endParaRPr lang="en-US" sz="2000" dirty="0" smtClean="0"/>
          </a:p>
          <a:p>
            <a:pPr lvl="1"/>
            <a:r>
              <a:rPr lang="en-US" dirty="0" smtClean="0"/>
              <a:t>Instruction (faculty)				41,580	</a:t>
            </a:r>
          </a:p>
          <a:p>
            <a:pPr lvl="1"/>
            <a:r>
              <a:rPr lang="en-US" dirty="0" smtClean="0"/>
              <a:t>Instruction (GAs)				18,000</a:t>
            </a:r>
          </a:p>
          <a:p>
            <a:pPr lvl="1"/>
            <a:r>
              <a:rPr lang="en-US" dirty="0" smtClean="0"/>
              <a:t>Student Services				12,500</a:t>
            </a:r>
          </a:p>
          <a:p>
            <a:pPr lvl="1"/>
            <a:r>
              <a:rPr lang="en-US" dirty="0" smtClean="0"/>
              <a:t>Administration and Technology			12,500</a:t>
            </a:r>
          </a:p>
          <a:p>
            <a:pPr lvl="1"/>
            <a:r>
              <a:rPr lang="en-US" dirty="0" smtClean="0"/>
              <a:t>Academic Advising				  7,500</a:t>
            </a:r>
          </a:p>
          <a:p>
            <a:pPr lvl="1"/>
            <a:r>
              <a:rPr lang="en-US" dirty="0" smtClean="0"/>
              <a:t>Marketing					  7,500	   99,580</a:t>
            </a:r>
          </a:p>
          <a:p>
            <a:pPr lvl="1"/>
            <a:r>
              <a:rPr lang="en-US" dirty="0" smtClean="0"/>
              <a:t>Overhead</a:t>
            </a:r>
          </a:p>
          <a:p>
            <a:pPr lvl="1"/>
            <a:r>
              <a:rPr lang="en-US" dirty="0"/>
              <a:t>	</a:t>
            </a:r>
            <a:r>
              <a:rPr lang="en-US" dirty="0" smtClean="0"/>
              <a:t>University (12%)			</a:t>
            </a:r>
            <a:r>
              <a:rPr lang="en-US" dirty="0"/>
              <a:t>	</a:t>
            </a:r>
            <a:r>
              <a:rPr lang="en-US" dirty="0" smtClean="0"/>
              <a:t> 16,632   	   37,422</a:t>
            </a:r>
          </a:p>
          <a:p>
            <a:pPr lvl="1"/>
            <a:r>
              <a:rPr lang="en-US" dirty="0"/>
              <a:t>	</a:t>
            </a:r>
            <a:r>
              <a:rPr lang="en-US" dirty="0" smtClean="0"/>
              <a:t>College (15%)				 20,790</a:t>
            </a:r>
            <a:endParaRPr lang="en-US" sz="2000" u="sng" dirty="0" smtClean="0"/>
          </a:p>
          <a:p>
            <a:pPr lvl="1"/>
            <a:r>
              <a:rPr lang="en-US" sz="2000" dirty="0"/>
              <a:t>	 </a:t>
            </a:r>
            <a:r>
              <a:rPr lang="en-US" sz="2000" dirty="0" smtClean="0"/>
              <a:t>           	</a:t>
            </a:r>
            <a:r>
              <a:rPr lang="en-US" sz="2400" b="1" dirty="0" smtClean="0"/>
              <a:t>TOTAL     	</a:t>
            </a:r>
            <a:r>
              <a:rPr lang="en-US" sz="2400" b="1" dirty="0"/>
              <a:t>	</a:t>
            </a:r>
            <a:r>
              <a:rPr lang="en-US" sz="2400" b="1" dirty="0" smtClean="0"/>
              <a:t>       $137,002</a:t>
            </a:r>
          </a:p>
          <a:p>
            <a:pPr lvl="1"/>
            <a:r>
              <a:rPr lang="en-US" sz="2400" b="1" dirty="0"/>
              <a:t>	</a:t>
            </a:r>
            <a:r>
              <a:rPr lang="en-US" sz="2400" b="1" dirty="0" smtClean="0"/>
              <a:t>	Residual	      	            $1,598</a:t>
            </a:r>
            <a:endParaRPr lang="en-US" sz="2400" b="1" dirty="0"/>
          </a:p>
        </p:txBody>
      </p:sp>
      <p:sp>
        <p:nvSpPr>
          <p:cNvPr id="8" name="Rectangle 7"/>
          <p:cNvSpPr/>
          <p:nvPr/>
        </p:nvSpPr>
        <p:spPr>
          <a:xfrm>
            <a:off x="495300" y="533400"/>
            <a:ext cx="8153400" cy="461665"/>
          </a:xfrm>
          <a:prstGeom prst="rect">
            <a:avLst/>
          </a:prstGeom>
        </p:spPr>
        <p:txBody>
          <a:bodyPr wrap="square">
            <a:spAutoFit/>
          </a:bodyPr>
          <a:lstStyle/>
          <a:p>
            <a:pPr algn="ctr">
              <a:spcAft>
                <a:spcPts val="1800"/>
              </a:spcAft>
            </a:pPr>
            <a:r>
              <a:rPr lang="en-US" sz="2400" b="1" dirty="0" smtClean="0"/>
              <a:t>(Online, self-funded, cost-recovery basis)</a:t>
            </a:r>
            <a:endParaRPr lang="en-US" sz="1000" b="1" dirty="0" smtClean="0"/>
          </a:p>
        </p:txBody>
      </p:sp>
    </p:spTree>
    <p:extLst>
      <p:ext uri="{BB962C8B-B14F-4D97-AF65-F5344CB8AC3E}">
        <p14:creationId xmlns:p14="http://schemas.microsoft.com/office/powerpoint/2010/main" val="291739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76200"/>
            <a:ext cx="9144000" cy="13176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rgbClr val="00539B"/>
                </a:solidFill>
                <a:effectLst>
                  <a:outerShdw blurRad="38100" dist="38100" dir="2700000" algn="tl">
                    <a:srgbClr val="000000">
                      <a:alpha val="43137"/>
                    </a:srgbClr>
                  </a:outerShdw>
                </a:effectLst>
                <a:latin typeface="Palatino Linotype" pitchFamily="18" charset="0"/>
              </a:rPr>
              <a:t>UF Online</a:t>
            </a:r>
            <a:br>
              <a:rPr lang="en-US" sz="6000" b="1" dirty="0" smtClean="0">
                <a:solidFill>
                  <a:srgbClr val="00539B"/>
                </a:solidFill>
                <a:effectLst>
                  <a:outerShdw blurRad="38100" dist="38100" dir="2700000" algn="tl">
                    <a:srgbClr val="000000">
                      <a:alpha val="43137"/>
                    </a:srgbClr>
                  </a:outerShdw>
                </a:effectLst>
                <a:latin typeface="Palatino Linotype" pitchFamily="18" charset="0"/>
              </a:rPr>
            </a:br>
            <a:r>
              <a:rPr lang="en-US" sz="3200" b="1" dirty="0" smtClean="0">
                <a:solidFill>
                  <a:srgbClr val="00539B"/>
                </a:solidFill>
                <a:effectLst>
                  <a:outerShdw blurRad="38100" dist="38100" dir="2700000" algn="tl">
                    <a:srgbClr val="000000">
                      <a:alpha val="43137"/>
                    </a:srgbClr>
                  </a:outerShdw>
                </a:effectLst>
                <a:latin typeface="Palatino Linotype" pitchFamily="18" charset="0"/>
              </a:rPr>
              <a:t>Basic Model (2)</a:t>
            </a:r>
            <a:endParaRPr lang="en-US" sz="3200" b="1" dirty="0">
              <a:solidFill>
                <a:srgbClr val="00539B"/>
              </a:solidFill>
              <a:effectLst>
                <a:outerShdw blurRad="38100" dist="38100" dir="2700000" algn="tl">
                  <a:srgbClr val="000000">
                    <a:alpha val="43137"/>
                  </a:srgbClr>
                </a:outerShdw>
              </a:effectLst>
              <a:latin typeface="Palatino Linotype" pitchFamily="18" charset="0"/>
            </a:endParaRPr>
          </a:p>
        </p:txBody>
      </p:sp>
      <p:sp>
        <p:nvSpPr>
          <p:cNvPr id="6" name="Subtitle 2"/>
          <p:cNvSpPr txBox="1">
            <a:spLocks/>
          </p:cNvSpPr>
          <p:nvPr/>
        </p:nvSpPr>
        <p:spPr>
          <a:xfrm>
            <a:off x="1371600" y="3810000"/>
            <a:ext cx="7086600" cy="17526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4" name="Rectangle 3"/>
          <p:cNvSpPr/>
          <p:nvPr/>
        </p:nvSpPr>
        <p:spPr>
          <a:xfrm>
            <a:off x="533400" y="1615619"/>
            <a:ext cx="8077200" cy="4708981"/>
          </a:xfrm>
          <a:prstGeom prst="rect">
            <a:avLst/>
          </a:prstGeom>
        </p:spPr>
        <p:txBody>
          <a:bodyPr wrap="square">
            <a:spAutoFit/>
          </a:bodyPr>
          <a:lstStyle/>
          <a:p>
            <a:r>
              <a:rPr lang="en-US" sz="2800" b="1" dirty="0" smtClean="0"/>
              <a:t>Cost per SCH					  </a:t>
            </a:r>
            <a:r>
              <a:rPr lang="en-US" sz="2800" dirty="0" smtClean="0"/>
              <a:t>$80.50</a:t>
            </a:r>
          </a:p>
          <a:p>
            <a:r>
              <a:rPr lang="en-US" sz="2800" dirty="0" smtClean="0"/>
              <a:t>   </a:t>
            </a:r>
            <a:r>
              <a:rPr lang="en-US" sz="2400" dirty="0" smtClean="0"/>
              <a:t>[Excluding Marketing, R&amp;R)</a:t>
            </a:r>
          </a:p>
          <a:p>
            <a:endParaRPr lang="en-US" sz="2000" b="1" dirty="0"/>
          </a:p>
          <a:p>
            <a:r>
              <a:rPr lang="en-US" sz="2800" b="1" dirty="0" smtClean="0"/>
              <a:t>Revenue per SCH</a:t>
            </a:r>
          </a:p>
          <a:p>
            <a:r>
              <a:rPr lang="en-US" sz="2800" dirty="0"/>
              <a:t> </a:t>
            </a:r>
            <a:r>
              <a:rPr lang="en-US" sz="2800" dirty="0" smtClean="0"/>
              <a:t>  In State					 	  $68.00</a:t>
            </a:r>
          </a:p>
          <a:p>
            <a:r>
              <a:rPr lang="en-US" sz="2400" dirty="0"/>
              <a:t> </a:t>
            </a:r>
            <a:r>
              <a:rPr lang="en-US" sz="2400" dirty="0" smtClean="0"/>
              <a:t>     [After revenue split]</a:t>
            </a:r>
          </a:p>
          <a:p>
            <a:r>
              <a:rPr lang="en-US" sz="2800" dirty="0"/>
              <a:t> </a:t>
            </a:r>
            <a:r>
              <a:rPr lang="en-US" sz="2800" dirty="0" smtClean="0"/>
              <a:t>  Out of State</a:t>
            </a:r>
            <a:r>
              <a:rPr lang="en-US" sz="2800" dirty="0"/>
              <a:t>				</a:t>
            </a:r>
            <a:r>
              <a:rPr lang="en-US" sz="2800" dirty="0" smtClean="0"/>
              <a:t>           $200.00</a:t>
            </a:r>
            <a:endParaRPr lang="en-US" sz="2800" dirty="0"/>
          </a:p>
          <a:p>
            <a:r>
              <a:rPr lang="en-US" sz="2400" dirty="0"/>
              <a:t>      [After revenue split</a:t>
            </a:r>
            <a:r>
              <a:rPr lang="en-US" sz="2400" dirty="0" smtClean="0"/>
              <a:t>]</a:t>
            </a:r>
          </a:p>
          <a:p>
            <a:endParaRPr lang="en-US" sz="2400" dirty="0"/>
          </a:p>
          <a:p>
            <a:r>
              <a:rPr lang="en-US" sz="2000" dirty="0" smtClean="0"/>
              <a:t>To break even on 100 person class, 10% of SCH from out-of-state.</a:t>
            </a:r>
          </a:p>
          <a:p>
            <a:r>
              <a:rPr lang="en-US" sz="2000" dirty="0" smtClean="0"/>
              <a:t>To break even with all in-state and scaling instruction down to $50/SCH and support services to $10/SCH, we would need 500 students.</a:t>
            </a:r>
            <a:endParaRPr lang="en-US" sz="2000" dirty="0"/>
          </a:p>
        </p:txBody>
      </p:sp>
    </p:spTree>
    <p:extLst>
      <p:ext uri="{BB962C8B-B14F-4D97-AF65-F5344CB8AC3E}">
        <p14:creationId xmlns:p14="http://schemas.microsoft.com/office/powerpoint/2010/main" val="115373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08589" y="1143000"/>
            <a:ext cx="7772400" cy="2438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5400" b="1" dirty="0">
              <a:solidFill>
                <a:srgbClr val="00539B"/>
              </a:solidFill>
              <a:effectLst>
                <a:outerShdw blurRad="38100" dist="38100" dir="2700000" algn="tl">
                  <a:srgbClr val="000000">
                    <a:alpha val="43137"/>
                  </a:srgbClr>
                </a:outerShdw>
              </a:effectLst>
              <a:latin typeface="Palatino Linotype"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743200"/>
            <a:ext cx="3302000" cy="914400"/>
          </a:xfrm>
          <a:prstGeom prst="rect">
            <a:avLst/>
          </a:prstGeom>
        </p:spPr>
      </p:pic>
    </p:spTree>
    <p:extLst>
      <p:ext uri="{BB962C8B-B14F-4D97-AF65-F5344CB8AC3E}">
        <p14:creationId xmlns:p14="http://schemas.microsoft.com/office/powerpoint/2010/main" val="311133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144</Words>
  <Application>Microsoft Office PowerPoint</Application>
  <PresentationFormat>On-screen Show (4:3)</PresentationFormat>
  <Paragraphs>64</Paragraphs>
  <Slides>6</Slides>
  <Notes>0</Notes>
  <HiddenSlides>0</HiddenSlides>
  <MMClips>0</MMClips>
  <ScaleCrop>false</ScaleCrop>
  <HeadingPairs>
    <vt:vector size="4" baseType="variant">
      <vt:variant>
        <vt:lpstr>Theme</vt:lpstr>
      </vt:variant>
      <vt:variant>
        <vt:i4>13</vt:i4>
      </vt:variant>
      <vt:variant>
        <vt:lpstr>Slide Titles</vt:lpstr>
      </vt:variant>
      <vt:variant>
        <vt:i4>6</vt:i4>
      </vt:variant>
    </vt:vector>
  </HeadingPairs>
  <TitlesOfParts>
    <vt:vector size="19" baseType="lpstr">
      <vt:lpstr>8_Office Theme</vt:lpstr>
      <vt:lpstr>3_Custom Design</vt:lpstr>
      <vt:lpstr>9_Office Theme</vt:lpstr>
      <vt:lpstr>7_Office Theme</vt:lpstr>
      <vt:lpstr>5_Office Theme</vt:lpstr>
      <vt:lpstr>2_Custom Design</vt:lpstr>
      <vt:lpstr>6_Office Theme</vt:lpstr>
      <vt:lpstr>1_Custom Design</vt:lpstr>
      <vt:lpstr>3_Office Theme</vt:lpstr>
      <vt:lpstr>Custom Design</vt:lpstr>
      <vt:lpstr>4_Office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UF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Pace,Kim Mie Kitagawa</dc:creator>
  <cp:lastModifiedBy>Pace,Kim Mie Kitagawa</cp:lastModifiedBy>
  <cp:revision>68</cp:revision>
  <dcterms:created xsi:type="dcterms:W3CDTF">2014-05-02T12:41:47Z</dcterms:created>
  <dcterms:modified xsi:type="dcterms:W3CDTF">2014-05-06T20:03:47Z</dcterms:modified>
</cp:coreProperties>
</file>