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416B6-43A3-4862-BC61-5546491E4F2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FAAB-BA49-41AC-BD6D-095D555CC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416B6-43A3-4862-BC61-5546491E4F2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FAAB-BA49-41AC-BD6D-095D555CC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416B6-43A3-4862-BC61-5546491E4F2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FAAB-BA49-41AC-BD6D-095D555CC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6343650"/>
            <a:ext cx="9144000" cy="514350"/>
          </a:xfrm>
          <a:prstGeom prst="rect">
            <a:avLst/>
          </a:prstGeom>
          <a:gradFill flip="none" rotWithShape="1">
            <a:gsLst>
              <a:gs pos="0">
                <a:srgbClr val="BA8B00"/>
              </a:gs>
              <a:gs pos="44000">
                <a:srgbClr val="F0EBD5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3" name="TextBox 7"/>
          <p:cNvSpPr txBox="1">
            <a:spLocks noChangeArrowheads="1"/>
          </p:cNvSpPr>
          <p:nvPr userDrawn="1"/>
        </p:nvSpPr>
        <p:spPr bwMode="auto">
          <a:xfrm>
            <a:off x="4478338" y="6477000"/>
            <a:ext cx="4608512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300" dirty="0">
                <a:solidFill>
                  <a:srgbClr val="003A69"/>
                </a:solidFill>
                <a:latin typeface="Book Antiqua" pitchFamily="18" charset="0"/>
              </a:rPr>
              <a:t>B</a:t>
            </a:r>
            <a:r>
              <a:rPr lang="en-US" sz="1100" dirty="0">
                <a:solidFill>
                  <a:srgbClr val="003A69"/>
                </a:solidFill>
                <a:latin typeface="Book Antiqua" pitchFamily="18" charset="0"/>
              </a:rPr>
              <a:t>OARD </a:t>
            </a:r>
            <a:r>
              <a:rPr lang="en-US" sz="1100" i="1" dirty="0">
                <a:solidFill>
                  <a:srgbClr val="003A69"/>
                </a:solidFill>
                <a:latin typeface="Book Antiqua" pitchFamily="18" charset="0"/>
              </a:rPr>
              <a:t>of</a:t>
            </a:r>
            <a:r>
              <a:rPr lang="en-US" sz="1100" dirty="0">
                <a:solidFill>
                  <a:srgbClr val="003A69"/>
                </a:solidFill>
                <a:latin typeface="Book Antiqua" pitchFamily="18" charset="0"/>
              </a:rPr>
              <a:t> </a:t>
            </a:r>
            <a:r>
              <a:rPr lang="en-US" sz="1300" dirty="0">
                <a:solidFill>
                  <a:srgbClr val="003A69"/>
                </a:solidFill>
                <a:latin typeface="Book Antiqua" pitchFamily="18" charset="0"/>
              </a:rPr>
              <a:t>G</a:t>
            </a:r>
            <a:r>
              <a:rPr lang="en-US" sz="1100" dirty="0">
                <a:solidFill>
                  <a:srgbClr val="003A69"/>
                </a:solidFill>
                <a:latin typeface="Book Antiqua" pitchFamily="18" charset="0"/>
              </a:rPr>
              <a:t>OVERNORS</a:t>
            </a:r>
            <a:r>
              <a:rPr lang="en-US" sz="1200" dirty="0">
                <a:solidFill>
                  <a:srgbClr val="003A69"/>
                </a:solidFill>
                <a:latin typeface="Book Antiqua" pitchFamily="18" charset="0"/>
              </a:rPr>
              <a:t>   </a:t>
            </a:r>
            <a:r>
              <a:rPr lang="en-US" sz="1100" b="1" dirty="0">
                <a:solidFill>
                  <a:srgbClr val="BA8B00"/>
                </a:solidFill>
                <a:latin typeface="Trebuchet MS" pitchFamily="34" charset="0"/>
              </a:rPr>
              <a:t>State University System of Florida     </a:t>
            </a:r>
            <a:fld id="{C571B936-218C-47C7-8804-7F7D021A0D3E}" type="slidenum">
              <a:rPr lang="en-US" sz="1100" b="1">
                <a:solidFill>
                  <a:srgbClr val="003A69"/>
                </a:solidFill>
                <a:latin typeface="Trebuchet MS" pitchFamily="34" charset="0"/>
              </a:rPr>
              <a:pPr/>
              <a:t>‹#›</a:t>
            </a:fld>
            <a:endParaRPr lang="en-US" sz="1100" b="1" dirty="0">
              <a:solidFill>
                <a:srgbClr val="003A69"/>
              </a:solidFill>
              <a:latin typeface="Trebuchet MS" pitchFamily="34" charset="0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6248400" y="6489700"/>
            <a:ext cx="0" cy="234950"/>
          </a:xfrm>
          <a:prstGeom prst="line">
            <a:avLst/>
          </a:prstGeom>
          <a:ln w="12700">
            <a:solidFill>
              <a:srgbClr val="BA8B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9"/>
          <p:cNvSpPr txBox="1">
            <a:spLocks noChangeArrowheads="1"/>
          </p:cNvSpPr>
          <p:nvPr userDrawn="1"/>
        </p:nvSpPr>
        <p:spPr bwMode="auto">
          <a:xfrm>
            <a:off x="104775" y="6438900"/>
            <a:ext cx="1371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Trebuchet MS" pitchFamily="34" charset="0"/>
              </a:rPr>
              <a:t>www.flbog.edu</a:t>
            </a:r>
          </a:p>
        </p:txBody>
      </p:sp>
      <p:pic>
        <p:nvPicPr>
          <p:cNvPr id="6" name="Picture 10" descr="PPT-inide-top.jpg"/>
          <p:cNvPicPr>
            <a:picLocks noChangeAspect="1"/>
          </p:cNvPicPr>
          <p:nvPr userDrawn="1"/>
        </p:nvPicPr>
        <p:blipFill>
          <a:blip r:embed="rId2" cstate="print"/>
          <a:srcRect t="2917" r="5473" b="83472"/>
          <a:stretch>
            <a:fillRect/>
          </a:stretch>
        </p:blipFill>
        <p:spPr bwMode="auto">
          <a:xfrm>
            <a:off x="0" y="0"/>
            <a:ext cx="9144000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416B6-43A3-4862-BC61-5546491E4F2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FAAB-BA49-41AC-BD6D-095D555CC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416B6-43A3-4862-BC61-5546491E4F2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FAAB-BA49-41AC-BD6D-095D555CC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416B6-43A3-4862-BC61-5546491E4F2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FAAB-BA49-41AC-BD6D-095D555CC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416B6-43A3-4862-BC61-5546491E4F2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FAAB-BA49-41AC-BD6D-095D555CC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416B6-43A3-4862-BC61-5546491E4F2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FAAB-BA49-41AC-BD6D-095D555CC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416B6-43A3-4862-BC61-5546491E4F2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FAAB-BA49-41AC-BD6D-095D555CC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416B6-43A3-4862-BC61-5546491E4F2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FAAB-BA49-41AC-BD6D-095D555CC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416B6-43A3-4862-BC61-5546491E4F2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BFAAB-BA49-41AC-BD6D-095D555CC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416B6-43A3-4862-BC61-5546491E4F24}" type="datetimeFigureOut">
              <a:rPr lang="en-US" smtClean="0"/>
              <a:pPr/>
              <a:t>3/13/2014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BFAAB-BA49-41AC-BD6D-095D555CC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1" y="1066801"/>
          <a:ext cx="8586521" cy="5361577"/>
        </p:xfrm>
        <a:graphic>
          <a:graphicData uri="http://schemas.openxmlformats.org/drawingml/2006/table">
            <a:tbl>
              <a:tblPr/>
              <a:tblGrid>
                <a:gridCol w="3821191"/>
                <a:gridCol w="902710"/>
                <a:gridCol w="649713"/>
                <a:gridCol w="950985"/>
                <a:gridCol w="674285"/>
                <a:gridCol w="1587637"/>
              </a:tblGrid>
              <a:tr h="393083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LATO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LATO"/>
                        </a:rPr>
                        <a:t>Excellence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LAT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LAT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LATO"/>
                        </a:rPr>
                        <a:t>Improvement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LAT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LAT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LATO"/>
                        </a:rPr>
                        <a:t>Final Score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LATO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</a:tr>
              <a:tr h="48468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Key Metrics Common to All Universities Plus 2 Institution Specific Metrics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 smtClean="0">
                          <a:latin typeface="+mn-lt"/>
                        </a:rPr>
                        <a:t>Data</a:t>
                      </a:r>
                      <a:endParaRPr lang="en-US" sz="10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Points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Data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Points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4846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Percent of Bachelor's Graduates Employed and/or Continuing their Education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Further 1 Yr</a:t>
                      </a:r>
                      <a:r>
                        <a:rPr lang="en-US" sz="1100" b="1" i="0" u="none" strike="noStrike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after Graduation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70%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192" marR="5192" marT="51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6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Median Average Full-time Wages of Undergraduates Employed in Florida 1 Yr after Graduation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$32,900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192" marR="5192" marT="51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2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Average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Cost per Undergraduate Degree to the Institution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$29,240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192" marR="5192" marT="51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-2%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6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Six Year Graduation Rate</a:t>
                      </a: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/>
                      </a:r>
                      <a:br>
                        <a:rPr lang="en-US" sz="11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Full-time and Part-time FTIC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43%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192" marR="5192" marT="51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-1%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66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Academic Progress Rate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/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2nd Year Retention with GPA Above 2.0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72%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192" marR="5192" marT="51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06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Bachelor's Degrees Awarded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in 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Areas of Strategic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Emphasis </a:t>
                      </a:r>
                      <a:r>
                        <a:rPr lang="en-US" sz="1100" b="0" i="1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(includes </a:t>
                      </a: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STEM)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35%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192" marR="5192" marT="51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54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University Access Rate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/>
                      </a:r>
                      <a:b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Percent of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Undergraduates with a Pell-grant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35%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192" marR="5192" marT="51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68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Graduate 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Degrees Awarded </a:t>
                      </a:r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 in 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Areas of Strategic Emphasis</a:t>
                      </a:r>
                      <a:b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en-US" sz="1100" b="0" i="1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(includes STEM)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36%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192" marR="5192" marT="51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83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Institution-Specific Metrics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4524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+mn-lt"/>
                        </a:rPr>
                        <a:t>Percent of Bachelor’s Degrees</a:t>
                      </a:r>
                      <a:r>
                        <a:rPr lang="en-US" sz="1100" b="1" baseline="0" dirty="0" smtClean="0">
                          <a:latin typeface="+mn-lt"/>
                        </a:rPr>
                        <a:t> without Excess </a:t>
                      </a:r>
                      <a:r>
                        <a:rPr lang="en-US" sz="1100" b="1" baseline="0" dirty="0" smtClean="0">
                          <a:latin typeface="+mn-lt"/>
                        </a:rPr>
                        <a:t>Hours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1" baseline="0" dirty="0" smtClean="0">
                          <a:latin typeface="+mn-lt"/>
                        </a:rPr>
                        <a:t>*Pending Board of Trustees approval in April then Board of Governors approval</a:t>
                      </a:r>
                      <a:endParaRPr lang="en-US" sz="1000" b="1" i="1" baseline="0" dirty="0" smtClean="0">
                        <a:latin typeface="+mn-lt"/>
                      </a:endParaRPr>
                    </a:p>
                  </a:txBody>
                  <a:tcPr marL="851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74%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192" marR="5192" marT="51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192" marR="5192" marT="51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192" marR="5192" marT="51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NA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192" marR="5192" marT="51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192" marR="5192" marT="51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6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+mn-lt"/>
                          <a:cs typeface="Arial" pitchFamily="34" charset="0"/>
                        </a:rPr>
                        <a:t>Bachelor’s Degrees</a:t>
                      </a:r>
                      <a:r>
                        <a:rPr lang="en-US" sz="1100" b="1" baseline="0" dirty="0" smtClean="0">
                          <a:latin typeface="+mn-lt"/>
                          <a:cs typeface="Arial" pitchFamily="34" charset="0"/>
                        </a:rPr>
                        <a:t> Awarded to Minorities</a:t>
                      </a:r>
                      <a:endParaRPr lang="en-US" sz="1100" b="1" dirty="0" smtClean="0">
                        <a:latin typeface="+mn-lt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1" dirty="0" smtClean="0">
                        <a:latin typeface="+mn-lt"/>
                      </a:endParaRPr>
                    </a:p>
                  </a:txBody>
                  <a:tcPr marL="851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23%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192" marR="5192" marT="51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1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latin typeface="+mn-lt"/>
                        </a:rPr>
                        <a:t>TOTAL</a:t>
                      </a:r>
                    </a:p>
                  </a:txBody>
                  <a:tcPr marL="85118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5192" marR="5192" marT="5192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000" b="0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000" b="0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en-US" sz="1000" b="0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000" b="0" i="0" u="none" strike="noStrike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en-US" sz="1000" b="0" i="0" u="none" strike="noStrike" kern="120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143000" y="152400"/>
            <a:ext cx="7620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Performance Funding Model </a:t>
            </a:r>
          </a:p>
          <a:p>
            <a:r>
              <a:rPr lang="en-US" altLang="en-US" b="1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Florida</a:t>
            </a:r>
            <a:r>
              <a:rPr lang="en-US" i="1" dirty="0" smtClean="0"/>
              <a:t> </a:t>
            </a:r>
            <a:r>
              <a:rPr lang="en-US" b="1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Gulf Coast </a:t>
            </a:r>
            <a:r>
              <a:rPr lang="en-US" altLang="en-US" b="1" i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University</a:t>
            </a:r>
          </a:p>
          <a:p>
            <a:r>
              <a:rPr lang="en-US" altLang="en-US" b="1" dirty="0" smtClean="0">
                <a:solidFill>
                  <a:schemeClr val="bg1"/>
                </a:solidFill>
                <a:latin typeface="Book Antiqua" panose="02040602050305030304" pitchFamily="18" charset="0"/>
              </a:rPr>
              <a:t> </a:t>
            </a:r>
            <a:endParaRPr lang="en-US" altLang="en-US" sz="1100" b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192</Words>
  <Application>Microsoft Office PowerPoint</Application>
  <PresentationFormat>On-screen Show (4:3)</PresentationFormat>
  <Paragraphs>76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katherine.ruane</dc:creator>
  <cp:lastModifiedBy>jennifer.nabors</cp:lastModifiedBy>
  <cp:revision>18</cp:revision>
  <dcterms:created xsi:type="dcterms:W3CDTF">2013-12-10T16:13:04Z</dcterms:created>
  <dcterms:modified xsi:type="dcterms:W3CDTF">2014-03-13T18:02:06Z</dcterms:modified>
</cp:coreProperties>
</file>