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8" r:id="rId2"/>
    <p:sldId id="358" r:id="rId3"/>
    <p:sldId id="349" r:id="rId4"/>
    <p:sldId id="344" r:id="rId5"/>
    <p:sldId id="356" r:id="rId6"/>
    <p:sldId id="357" r:id="rId7"/>
    <p:sldId id="351" r:id="rId8"/>
    <p:sldId id="347" r:id="rId9"/>
  </p:sldIdLst>
  <p:sldSz cx="12192000" cy="6858000"/>
  <p:notesSz cx="6902450" cy="9163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9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9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A2E34-D19F-460B-BB84-610ABCCA5309}" type="doc">
      <dgm:prSet loTypeId="urn:microsoft.com/office/officeart/2005/8/layout/pyramid4" loCatId="pyramid" qsTypeId="urn:microsoft.com/office/officeart/2005/8/quickstyle/3d4" qsCatId="3D" csTypeId="urn:microsoft.com/office/officeart/2005/8/colors/colorful4" csCatId="colorful" phldr="1"/>
      <dgm:spPr/>
    </dgm:pt>
    <dgm:pt modelId="{37309914-4EB8-49EC-BC9A-E80C98271012}">
      <dgm:prSet phldrT="[Text]" custT="1"/>
      <dgm:spPr/>
      <dgm:t>
        <a:bodyPr/>
        <a:lstStyle/>
        <a:p>
          <a:r>
            <a:rPr lang="en-US" sz="2000" b="1" smtClean="0"/>
            <a:t>Values</a:t>
          </a:r>
          <a:endParaRPr lang="en-US" sz="2000" b="1" dirty="0"/>
        </a:p>
      </dgm:t>
    </dgm:pt>
    <dgm:pt modelId="{805FF5F6-EE73-4DC8-BAA8-35EF667CF1B0}" type="parTrans" cxnId="{7FB84354-012E-4EFC-83B9-66E8DB6D861F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05FDF71A-8E9F-4E29-9241-E23C8A32C800}" type="sibTrans" cxnId="{7FB84354-012E-4EFC-83B9-66E8DB6D861F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E3252D39-ACAB-479A-B2C2-956A1789B993}">
      <dgm:prSet phldrT="[Text]" custT="1"/>
      <dgm:spPr/>
      <dgm:t>
        <a:bodyPr/>
        <a:lstStyle/>
        <a:p>
          <a:r>
            <a:rPr lang="en-US" sz="2000" b="1" smtClean="0"/>
            <a:t>5-year Goals</a:t>
          </a:r>
          <a:endParaRPr lang="en-US" sz="2000" b="1" dirty="0"/>
        </a:p>
      </dgm:t>
    </dgm:pt>
    <dgm:pt modelId="{52F52E43-88CA-4531-B124-DCC776E4321A}" type="parTrans" cxnId="{443C814D-D0F9-419F-A171-BA7F4651A3DD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20339F12-E74F-44AD-96D4-8144E9281491}" type="sibTrans" cxnId="{443C814D-D0F9-419F-A171-BA7F4651A3DD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77ABE7A6-397D-43D9-9B19-EBF0EB66315B}">
      <dgm:prSet phldrT="[Text]" custT="1"/>
      <dgm:spPr/>
      <dgm:t>
        <a:bodyPr/>
        <a:lstStyle/>
        <a:p>
          <a:pPr algn="ctr"/>
          <a:r>
            <a:rPr lang="en-US" sz="1800" b="1" smtClean="0"/>
            <a:t>Nimble Strategies</a:t>
          </a:r>
          <a:endParaRPr lang="en-US" sz="1800" b="1" dirty="0"/>
        </a:p>
      </dgm:t>
    </dgm:pt>
    <dgm:pt modelId="{EF5963DA-36B9-4CEC-BCF1-E4DCC3F2C35D}" type="parTrans" cxnId="{A026954F-40BE-4CA0-9607-23D188CA4E40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30F83199-CD28-4420-98B2-8A342950D5A2}" type="sibTrans" cxnId="{A026954F-40BE-4CA0-9607-23D188CA4E40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C2231E1F-CBBA-4939-8D74-BC631E8BAA59}">
      <dgm:prSet phldrT="[Text]" custT="1"/>
      <dgm:spPr/>
      <dgm:t>
        <a:bodyPr/>
        <a:lstStyle/>
        <a:p>
          <a:r>
            <a:rPr lang="en-US" sz="1400" b="1" smtClean="0"/>
            <a:t>Core Management Practices</a:t>
          </a:r>
          <a:endParaRPr lang="en-US" sz="1400" b="1" dirty="0"/>
        </a:p>
      </dgm:t>
    </dgm:pt>
    <dgm:pt modelId="{D05DE71F-3391-4D22-904F-1E2AD4BF6548}" type="parTrans" cxnId="{DB858C29-29C0-44BA-811F-21BBD77DB4C2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3F06E59E-E14E-4FF6-98C3-1505C08067CA}" type="sibTrans" cxnId="{DB858C29-29C0-44BA-811F-21BBD77DB4C2}">
      <dgm:prSet/>
      <dgm:spPr/>
      <dgm:t>
        <a:bodyPr/>
        <a:lstStyle/>
        <a:p>
          <a:endParaRPr lang="en-US" sz="2400" b="1">
            <a:solidFill>
              <a:srgbClr val="002060"/>
            </a:solidFill>
          </a:endParaRPr>
        </a:p>
      </dgm:t>
    </dgm:pt>
    <dgm:pt modelId="{53C5D89D-C755-4570-B6B8-8B8B93C72BC0}" type="pres">
      <dgm:prSet presAssocID="{4D2A2E34-D19F-460B-BB84-610ABCCA5309}" presName="compositeShape" presStyleCnt="0">
        <dgm:presLayoutVars>
          <dgm:chMax val="9"/>
          <dgm:dir/>
          <dgm:resizeHandles val="exact"/>
        </dgm:presLayoutVars>
      </dgm:prSet>
      <dgm:spPr/>
    </dgm:pt>
    <dgm:pt modelId="{61BA0CB8-6085-4BAF-B908-F1CCDE9ADAFE}" type="pres">
      <dgm:prSet presAssocID="{4D2A2E34-D19F-460B-BB84-610ABCCA5309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B4FEE3-F3CE-491B-94B4-A814120A899A}" type="pres">
      <dgm:prSet presAssocID="{4D2A2E34-D19F-460B-BB84-610ABCCA5309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A6FF0B-9B54-4C2C-A990-3D19DECC2AD7}" type="pres">
      <dgm:prSet presAssocID="{4D2A2E34-D19F-460B-BB84-610ABCCA5309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B8A92-C439-4E59-B9EF-8574D54F04F5}" type="pres">
      <dgm:prSet presAssocID="{4D2A2E34-D19F-460B-BB84-610ABCCA5309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3C814D-D0F9-419F-A171-BA7F4651A3DD}" srcId="{4D2A2E34-D19F-460B-BB84-610ABCCA5309}" destId="{E3252D39-ACAB-479A-B2C2-956A1789B993}" srcOrd="1" destOrd="0" parTransId="{52F52E43-88CA-4531-B124-DCC776E4321A}" sibTransId="{20339F12-E74F-44AD-96D4-8144E9281491}"/>
    <dgm:cxn modelId="{A026954F-40BE-4CA0-9607-23D188CA4E40}" srcId="{4D2A2E34-D19F-460B-BB84-610ABCCA5309}" destId="{77ABE7A6-397D-43D9-9B19-EBF0EB66315B}" srcOrd="2" destOrd="0" parTransId="{EF5963DA-36B9-4CEC-BCF1-E4DCC3F2C35D}" sibTransId="{30F83199-CD28-4420-98B2-8A342950D5A2}"/>
    <dgm:cxn modelId="{173934D1-B1B4-4672-BA7D-05A6FC99A360}" type="presOf" srcId="{E3252D39-ACAB-479A-B2C2-956A1789B993}" destId="{36B4FEE3-F3CE-491B-94B4-A814120A899A}" srcOrd="0" destOrd="0" presId="urn:microsoft.com/office/officeart/2005/8/layout/pyramid4"/>
    <dgm:cxn modelId="{416FD017-B9BE-41FC-8D9D-C34C0B74732D}" type="presOf" srcId="{77ABE7A6-397D-43D9-9B19-EBF0EB66315B}" destId="{C1A6FF0B-9B54-4C2C-A990-3D19DECC2AD7}" srcOrd="0" destOrd="0" presId="urn:microsoft.com/office/officeart/2005/8/layout/pyramid4"/>
    <dgm:cxn modelId="{7FB84354-012E-4EFC-83B9-66E8DB6D861F}" srcId="{4D2A2E34-D19F-460B-BB84-610ABCCA5309}" destId="{37309914-4EB8-49EC-BC9A-E80C98271012}" srcOrd="0" destOrd="0" parTransId="{805FF5F6-EE73-4DC8-BAA8-35EF667CF1B0}" sibTransId="{05FDF71A-8E9F-4E29-9241-E23C8A32C800}"/>
    <dgm:cxn modelId="{BE91A2BC-E2DD-4873-B445-8B7032C77802}" type="presOf" srcId="{4D2A2E34-D19F-460B-BB84-610ABCCA5309}" destId="{53C5D89D-C755-4570-B6B8-8B8B93C72BC0}" srcOrd="0" destOrd="0" presId="urn:microsoft.com/office/officeart/2005/8/layout/pyramid4"/>
    <dgm:cxn modelId="{746B8CFB-8FFE-462E-B0A5-D362113BA159}" type="presOf" srcId="{C2231E1F-CBBA-4939-8D74-BC631E8BAA59}" destId="{63DB8A92-C439-4E59-B9EF-8574D54F04F5}" srcOrd="0" destOrd="0" presId="urn:microsoft.com/office/officeart/2005/8/layout/pyramid4"/>
    <dgm:cxn modelId="{659F50AE-8066-4DCC-9CD4-6254A2CB5ACD}" type="presOf" srcId="{37309914-4EB8-49EC-BC9A-E80C98271012}" destId="{61BA0CB8-6085-4BAF-B908-F1CCDE9ADAFE}" srcOrd="0" destOrd="0" presId="urn:microsoft.com/office/officeart/2005/8/layout/pyramid4"/>
    <dgm:cxn modelId="{DB858C29-29C0-44BA-811F-21BBD77DB4C2}" srcId="{4D2A2E34-D19F-460B-BB84-610ABCCA5309}" destId="{C2231E1F-CBBA-4939-8D74-BC631E8BAA59}" srcOrd="3" destOrd="0" parTransId="{D05DE71F-3391-4D22-904F-1E2AD4BF6548}" sibTransId="{3F06E59E-E14E-4FF6-98C3-1505C08067CA}"/>
    <dgm:cxn modelId="{E422C75C-6DCF-4F61-983D-933C24351298}" type="presParOf" srcId="{53C5D89D-C755-4570-B6B8-8B8B93C72BC0}" destId="{61BA0CB8-6085-4BAF-B908-F1CCDE9ADAFE}" srcOrd="0" destOrd="0" presId="urn:microsoft.com/office/officeart/2005/8/layout/pyramid4"/>
    <dgm:cxn modelId="{45C7B7A6-2476-447D-AD71-81A9F5B4DB67}" type="presParOf" srcId="{53C5D89D-C755-4570-B6B8-8B8B93C72BC0}" destId="{36B4FEE3-F3CE-491B-94B4-A814120A899A}" srcOrd="1" destOrd="0" presId="urn:microsoft.com/office/officeart/2005/8/layout/pyramid4"/>
    <dgm:cxn modelId="{9500E270-E7F7-4B0C-9494-02D6EBFE7612}" type="presParOf" srcId="{53C5D89D-C755-4570-B6B8-8B8B93C72BC0}" destId="{C1A6FF0B-9B54-4C2C-A990-3D19DECC2AD7}" srcOrd="2" destOrd="0" presId="urn:microsoft.com/office/officeart/2005/8/layout/pyramid4"/>
    <dgm:cxn modelId="{A3948209-EF8F-44C8-966B-B80C6DE68D89}" type="presParOf" srcId="{53C5D89D-C755-4570-B6B8-8B8B93C72BC0}" destId="{63DB8A92-C439-4E59-B9EF-8574D54F04F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A0CB8-6085-4BAF-B908-F1CCDE9ADAFE}">
      <dsp:nvSpPr>
        <dsp:cNvPr id="0" name=""/>
        <dsp:cNvSpPr/>
      </dsp:nvSpPr>
      <dsp:spPr>
        <a:xfrm>
          <a:off x="2709333" y="0"/>
          <a:ext cx="2709333" cy="2709333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Values</a:t>
          </a:r>
          <a:endParaRPr lang="en-US" sz="2000" b="1" kern="1200" dirty="0"/>
        </a:p>
      </dsp:txBody>
      <dsp:txXfrm>
        <a:off x="3386666" y="1354667"/>
        <a:ext cx="1354667" cy="1354666"/>
      </dsp:txXfrm>
    </dsp:sp>
    <dsp:sp modelId="{36B4FEE3-F3CE-491B-94B4-A814120A899A}">
      <dsp:nvSpPr>
        <dsp:cNvPr id="0" name=""/>
        <dsp:cNvSpPr/>
      </dsp:nvSpPr>
      <dsp:spPr>
        <a:xfrm>
          <a:off x="1354666" y="2709333"/>
          <a:ext cx="2709333" cy="2709333"/>
        </a:xfrm>
        <a:prstGeom prst="triangl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/>
            <a:t>5-year Goals</a:t>
          </a:r>
          <a:endParaRPr lang="en-US" sz="2000" b="1" kern="1200" dirty="0"/>
        </a:p>
      </dsp:txBody>
      <dsp:txXfrm>
        <a:off x="2031999" y="4064000"/>
        <a:ext cx="1354667" cy="1354666"/>
      </dsp:txXfrm>
    </dsp:sp>
    <dsp:sp modelId="{C1A6FF0B-9B54-4C2C-A990-3D19DECC2AD7}">
      <dsp:nvSpPr>
        <dsp:cNvPr id="0" name=""/>
        <dsp:cNvSpPr/>
      </dsp:nvSpPr>
      <dsp:spPr>
        <a:xfrm rot="10800000">
          <a:off x="2709333" y="2709333"/>
          <a:ext cx="2709333" cy="2709333"/>
        </a:xfrm>
        <a:prstGeom prst="triangl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/>
            <a:t>Nimble Strategies</a:t>
          </a:r>
          <a:endParaRPr lang="en-US" sz="1800" b="1" kern="1200" dirty="0"/>
        </a:p>
      </dsp:txBody>
      <dsp:txXfrm rot="10800000">
        <a:off x="3386666" y="2709333"/>
        <a:ext cx="1354667" cy="1354666"/>
      </dsp:txXfrm>
    </dsp:sp>
    <dsp:sp modelId="{63DB8A92-C439-4E59-B9EF-8574D54F04F5}">
      <dsp:nvSpPr>
        <dsp:cNvPr id="0" name=""/>
        <dsp:cNvSpPr/>
      </dsp:nvSpPr>
      <dsp:spPr>
        <a:xfrm>
          <a:off x="4064000" y="2709333"/>
          <a:ext cx="2709333" cy="2709333"/>
        </a:xfrm>
        <a:prstGeom prst="triangl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Core Management Practices</a:t>
          </a:r>
          <a:endParaRPr lang="en-US" sz="1400" b="1" kern="1200" dirty="0"/>
        </a:p>
      </dsp:txBody>
      <dsp:txXfrm>
        <a:off x="4741333" y="4064000"/>
        <a:ext cx="1354667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91062" cy="459744"/>
          </a:xfrm>
          <a:prstGeom prst="rect">
            <a:avLst/>
          </a:prstGeom>
        </p:spPr>
        <p:txBody>
          <a:bodyPr vert="horz" lIns="91797" tIns="45898" rIns="91797" bIns="4589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9791" y="0"/>
            <a:ext cx="2991062" cy="459744"/>
          </a:xfrm>
          <a:prstGeom prst="rect">
            <a:avLst/>
          </a:prstGeom>
        </p:spPr>
        <p:txBody>
          <a:bodyPr vert="horz" lIns="91797" tIns="45898" rIns="91797" bIns="45898" rtlCol="0"/>
          <a:lstStyle>
            <a:lvl1pPr algn="r">
              <a:defRPr sz="1200"/>
            </a:lvl1pPr>
          </a:lstStyle>
          <a:p>
            <a:fld id="{8D0A4E0A-84AD-45F7-8091-207FE91E6C0D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1675" y="1144588"/>
            <a:ext cx="5499100" cy="3094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97" tIns="45898" rIns="91797" bIns="4589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0245" y="4409718"/>
            <a:ext cx="5521960" cy="3607951"/>
          </a:xfrm>
          <a:prstGeom prst="rect">
            <a:avLst/>
          </a:prstGeom>
        </p:spPr>
        <p:txBody>
          <a:bodyPr vert="horz" lIns="91797" tIns="45898" rIns="91797" bIns="458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03308"/>
            <a:ext cx="2991062" cy="459743"/>
          </a:xfrm>
          <a:prstGeom prst="rect">
            <a:avLst/>
          </a:prstGeom>
        </p:spPr>
        <p:txBody>
          <a:bodyPr vert="horz" lIns="91797" tIns="45898" rIns="91797" bIns="4589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9791" y="8703308"/>
            <a:ext cx="2991062" cy="459743"/>
          </a:xfrm>
          <a:prstGeom prst="rect">
            <a:avLst/>
          </a:prstGeom>
        </p:spPr>
        <p:txBody>
          <a:bodyPr vert="horz" lIns="91797" tIns="45898" rIns="91797" bIns="45898" rtlCol="0" anchor="b"/>
          <a:lstStyle>
            <a:lvl1pPr algn="r">
              <a:defRPr sz="1200"/>
            </a:lvl1pPr>
          </a:lstStyle>
          <a:p>
            <a:fld id="{79E3C6AA-B894-4442-A030-BFE5B6323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4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3284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1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6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6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03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5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71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3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4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67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0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25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64EF-3958-42FE-906A-936EAB7DB34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7C7E7-1BD0-45B0-BD62-F8E5D6D1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42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978" y="86183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The Future is Bright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87970"/>
            <a:ext cx="9144000" cy="165576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UF Online Business Plan, 2019-2024</a:t>
            </a:r>
          </a:p>
        </p:txBody>
      </p:sp>
      <p:sp>
        <p:nvSpPr>
          <p:cNvPr id="4" name="Subtitle 1"/>
          <p:cNvSpPr txBox="1">
            <a:spLocks/>
          </p:cNvSpPr>
          <p:nvPr/>
        </p:nvSpPr>
        <p:spPr>
          <a:xfrm>
            <a:off x="1385978" y="391980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1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Evangeline </a:t>
            </a:r>
            <a:r>
              <a:rPr lang="en-US" sz="2000" dirty="0" err="1" smtClean="0">
                <a:solidFill>
                  <a:schemeClr val="bg1"/>
                </a:solidFill>
                <a:latin typeface="Calibri Light" panose="020F0302020204030204" pitchFamily="34" charset="0"/>
              </a:rPr>
              <a:t>Tsibris</a:t>
            </a:r>
            <a:r>
              <a:rPr lang="en-US" sz="20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 Cummings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Assistant Provost and Director of UF Online</a:t>
            </a:r>
          </a:p>
          <a:p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80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CFB9897-0B00-BC42-8DDF-C9D70436DB2D}"/>
              </a:ext>
            </a:extLst>
          </p:cNvPr>
          <p:cNvSpPr/>
          <p:nvPr/>
        </p:nvSpPr>
        <p:spPr>
          <a:xfrm>
            <a:off x="1527048" y="336910"/>
            <a:ext cx="87142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UF ONLINE ENROLLMENT TRENDS, </a:t>
            </a:r>
          </a:p>
          <a:p>
            <a:pPr algn="ctr"/>
            <a:r>
              <a:rPr lang="en-US" sz="2800" b="1" dirty="0" smtClean="0">
                <a:solidFill>
                  <a:schemeClr val="bg1">
                    <a:lumMod val="8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2014-2018</a:t>
            </a:r>
            <a:endParaRPr lang="en-US" sz="2800" b="1" dirty="0">
              <a:solidFill>
                <a:schemeClr val="bg1">
                  <a:lumMod val="8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CDCB7C-E4CA-0242-B37E-D46D4C0C5FC3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63" y="1481534"/>
            <a:ext cx="4026918" cy="42517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D64F45-A7BA-0645-A5F1-0BE773DEEBF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4650" y="1481534"/>
            <a:ext cx="4026918" cy="42517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3ABFA6-0A85-8147-A665-4AC66BB7B73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4602" y="1481534"/>
            <a:ext cx="4026918" cy="425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99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486614974"/>
              </p:ext>
            </p:extLst>
          </p:nvPr>
        </p:nvGraphicFramePr>
        <p:xfrm>
          <a:off x="5247513" y="34973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521207"/>
            <a:ext cx="7490396" cy="1099545"/>
          </a:xfrm>
        </p:spPr>
        <p:txBody>
          <a:bodyPr>
            <a:noAutofit/>
          </a:bodyPr>
          <a:lstStyle/>
          <a:p>
            <a:r>
              <a:rPr lang="en-US" sz="4400" dirty="0"/>
              <a:t>UF Online, 2019-2024</a:t>
            </a:r>
            <a:br>
              <a:rPr lang="en-US" sz="4400" dirty="0"/>
            </a:br>
            <a:r>
              <a:rPr lang="en-US" sz="36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Agile Strategy Into Our Digital Future</a:t>
            </a:r>
            <a:endParaRPr lang="en-US" sz="36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9" y="1724776"/>
            <a:ext cx="5570156" cy="381158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Guided by program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alues,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Informed by overarching 5-year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oals,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Focused on our key objectives, strategies and sound investments, and</a:t>
            </a:r>
            <a:endParaRPr lang="en-US" sz="20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Fortified by </a:t>
            </a:r>
            <a:r>
              <a:rPr lang="en-US" sz="20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Core Management Practices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endParaRPr lang="en-US" sz="2000" i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Ensuring 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UF Online remains a leader, deploying nimble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trategies that work, continually improving during what wil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 certainly be 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transformative time in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igher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en-US" sz="20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ducation.</a:t>
            </a:r>
          </a:p>
        </p:txBody>
      </p:sp>
    </p:spTree>
    <p:extLst>
      <p:ext uri="{BB962C8B-B14F-4D97-AF65-F5344CB8AC3E}">
        <p14:creationId xmlns:p14="http://schemas.microsoft.com/office/powerpoint/2010/main" val="32900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324105"/>
            <a:ext cx="10515600" cy="99669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Plan, 2019-2024</a:t>
            </a:r>
            <a:br>
              <a:rPr lang="en-US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8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Goals Framework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592" y="1401064"/>
            <a:ext cx="10655808" cy="44714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Goal 1: Robust Student </a:t>
            </a:r>
            <a:r>
              <a:rPr lang="en-US" sz="3200" dirty="0">
                <a:solidFill>
                  <a:schemeClr val="accent1"/>
                </a:solidFill>
              </a:rPr>
              <a:t>Learning</a:t>
            </a:r>
            <a:r>
              <a:rPr lang="en-US" dirty="0">
                <a:solidFill>
                  <a:schemeClr val="accent1"/>
                </a:solidFill>
              </a:rPr>
              <a:t> via UF </a:t>
            </a:r>
            <a:r>
              <a:rPr lang="en-US" dirty="0" smtClean="0">
                <a:solidFill>
                  <a:schemeClr val="accent1"/>
                </a:solidFill>
              </a:rPr>
              <a:t>Online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Objective 1.1 UF Faculty leading in the area of research, innovation, course design, and </a:t>
            </a:r>
            <a:r>
              <a:rPr lang="en-US" sz="1800" dirty="0" smtClean="0"/>
              <a:t>delivery.</a:t>
            </a:r>
            <a:endParaRPr lang="en-US" sz="1800" dirty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Goal 2: Smart </a:t>
            </a:r>
            <a:r>
              <a:rPr lang="en-US" dirty="0" smtClean="0">
                <a:solidFill>
                  <a:schemeClr val="accent1"/>
                </a:solidFill>
              </a:rPr>
              <a:t>Design and </a:t>
            </a:r>
            <a:r>
              <a:rPr lang="en-US" dirty="0">
                <a:solidFill>
                  <a:schemeClr val="accent1"/>
                </a:solidFill>
              </a:rPr>
              <a:t>Delivery of Academic </a:t>
            </a:r>
            <a:r>
              <a:rPr lang="en-US" dirty="0" smtClean="0">
                <a:solidFill>
                  <a:schemeClr val="accent1"/>
                </a:solidFill>
              </a:rPr>
              <a:t>Programs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Objective 2.1 Delivery of the most workforce-relevant and rigorous academic programs and pathways.</a:t>
            </a:r>
            <a:endParaRPr lang="en-US" sz="1800" dirty="0">
              <a:solidFill>
                <a:schemeClr val="accent1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1"/>
                </a:solidFill>
              </a:rPr>
              <a:t>Goal 3: Enriching and Supported Online Student </a:t>
            </a:r>
            <a:r>
              <a:rPr lang="en-US" dirty="0" smtClean="0">
                <a:solidFill>
                  <a:schemeClr val="accent1"/>
                </a:solidFill>
              </a:rPr>
              <a:t>Experience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Objective 3.1 Ensuring a </a:t>
            </a:r>
            <a:r>
              <a:rPr lang="en-US" sz="1800" dirty="0" smtClean="0"/>
              <a:t>remarkable…student </a:t>
            </a:r>
            <a:r>
              <a:rPr lang="en-US" sz="1800" dirty="0"/>
              <a:t>experience by augmenting </a:t>
            </a:r>
            <a:r>
              <a:rPr lang="en-US" sz="1800" dirty="0" smtClean="0"/>
              <a:t>services and a new focus on co-curricular modules </a:t>
            </a:r>
            <a:r>
              <a:rPr lang="en-US" sz="1800" dirty="0"/>
              <a:t>to foster career </a:t>
            </a:r>
            <a:r>
              <a:rPr lang="en-US" sz="1800" dirty="0" smtClean="0"/>
              <a:t>readiness.</a:t>
            </a:r>
          </a:p>
          <a:p>
            <a:pPr lvl="1">
              <a:lnSpc>
                <a:spcPct val="100000"/>
              </a:lnSpc>
            </a:pPr>
            <a:r>
              <a:rPr lang="en-US" sz="1800" dirty="0" smtClean="0"/>
              <a:t>Objective </a:t>
            </a:r>
            <a:r>
              <a:rPr lang="en-US" sz="1800" dirty="0"/>
              <a:t>3.2 </a:t>
            </a:r>
            <a:r>
              <a:rPr lang="en-US" sz="1800" dirty="0" smtClean="0"/>
              <a:t>Ensuring </a:t>
            </a:r>
            <a:r>
              <a:rPr lang="en-US" sz="1800" dirty="0"/>
              <a:t>that each UF Online student has a dedicated academic </a:t>
            </a:r>
            <a:r>
              <a:rPr lang="en-US" sz="1800" dirty="0" smtClean="0"/>
              <a:t>advisor.</a:t>
            </a:r>
            <a:endParaRPr lang="en-US" sz="1800" dirty="0" smtClean="0"/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Goal </a:t>
            </a:r>
            <a:r>
              <a:rPr lang="en-US" dirty="0">
                <a:solidFill>
                  <a:schemeClr val="accent1"/>
                </a:solidFill>
              </a:rPr>
              <a:t>4: Strategic </a:t>
            </a:r>
            <a:r>
              <a:rPr lang="en-US" dirty="0" smtClean="0">
                <a:solidFill>
                  <a:schemeClr val="accent1"/>
                </a:solidFill>
              </a:rPr>
              <a:t>Marketing </a:t>
            </a:r>
            <a:r>
              <a:rPr lang="en-US" dirty="0">
                <a:solidFill>
                  <a:schemeClr val="accent1"/>
                </a:solidFill>
              </a:rPr>
              <a:t>and </a:t>
            </a:r>
            <a:r>
              <a:rPr lang="en-US" dirty="0" smtClean="0">
                <a:solidFill>
                  <a:schemeClr val="accent1"/>
                </a:solidFill>
              </a:rPr>
              <a:t>Recruitment</a:t>
            </a:r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Goal </a:t>
            </a:r>
            <a:r>
              <a:rPr lang="en-US" dirty="0">
                <a:solidFill>
                  <a:schemeClr val="accent1"/>
                </a:solidFill>
              </a:rPr>
              <a:t>5: Smart Growth and Data-Driven </a:t>
            </a:r>
            <a:r>
              <a:rPr lang="en-US" dirty="0" smtClean="0">
                <a:solidFill>
                  <a:schemeClr val="accent1"/>
                </a:solidFill>
              </a:rPr>
              <a:t>Operations</a:t>
            </a:r>
          </a:p>
        </p:txBody>
      </p:sp>
    </p:spTree>
    <p:extLst>
      <p:ext uri="{BB962C8B-B14F-4D97-AF65-F5344CB8AC3E}">
        <p14:creationId xmlns:p14="http://schemas.microsoft.com/office/powerpoint/2010/main" val="553723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Enrollment Headcount Projections</a:t>
            </a:r>
          </a:p>
        </p:txBody>
      </p:sp>
      <p:pic>
        <p:nvPicPr>
          <p:cNvPr id="4" name="pictur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9693" y="1690688"/>
            <a:ext cx="7072614" cy="379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3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Projected Revenue</a:t>
            </a:r>
          </a:p>
        </p:txBody>
      </p:sp>
      <p:pic>
        <p:nvPicPr>
          <p:cNvPr id="4" name="pictur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2079" y="1562671"/>
            <a:ext cx="7527842" cy="357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38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and Opportunities, 2019-2024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Remaining nimble and having </a:t>
            </a:r>
            <a:r>
              <a:rPr lang="en-US" dirty="0"/>
              <a:t>the data we need to make informed </a:t>
            </a:r>
            <a:r>
              <a:rPr lang="en-US" dirty="0" smtClean="0"/>
              <a:t>decisions.</a:t>
            </a:r>
          </a:p>
          <a:p>
            <a:r>
              <a:rPr lang="en-US" dirty="0"/>
              <a:t>Maintaining and continually improving </a:t>
            </a:r>
            <a:r>
              <a:rPr lang="en-US" dirty="0" smtClean="0"/>
              <a:t>student </a:t>
            </a:r>
            <a:r>
              <a:rPr lang="en-US" dirty="0"/>
              <a:t>learning </a:t>
            </a:r>
            <a:r>
              <a:rPr lang="en-US" dirty="0" smtClean="0"/>
              <a:t>and engagement</a:t>
            </a:r>
            <a:r>
              <a:rPr lang="en-US" dirty="0"/>
              <a:t>, while we </a:t>
            </a:r>
            <a:r>
              <a:rPr lang="en-US" dirty="0" smtClean="0"/>
              <a:t>rapidly </a:t>
            </a:r>
            <a:r>
              <a:rPr lang="en-US" dirty="0"/>
              <a:t>expand our student </a:t>
            </a:r>
            <a:r>
              <a:rPr lang="en-US" dirty="0" smtClean="0"/>
              <a:t>population and programs.</a:t>
            </a:r>
          </a:p>
          <a:p>
            <a:r>
              <a:rPr lang="en-US" dirty="0" smtClean="0"/>
              <a:t>Doubling our academic advising cadre over next 5 years while cross-training them: academic, career, and life coaching skills. Going from 1:250 to 1:100.</a:t>
            </a:r>
          </a:p>
          <a:p>
            <a:r>
              <a:rPr lang="en-US" dirty="0" smtClean="0"/>
              <a:t>Learning </a:t>
            </a:r>
            <a:r>
              <a:rPr lang="en-US" dirty="0"/>
              <a:t>more about our online students as we serve them. </a:t>
            </a:r>
            <a:r>
              <a:rPr lang="en-US" dirty="0" smtClean="0"/>
              <a:t>Our students  </a:t>
            </a:r>
            <a:r>
              <a:rPr lang="en-US" dirty="0"/>
              <a:t>are dynamic, varied in location, </a:t>
            </a:r>
            <a:r>
              <a:rPr lang="en-US" dirty="0" smtClean="0"/>
              <a:t>age, major, work </a:t>
            </a:r>
            <a:r>
              <a:rPr lang="en-US" dirty="0"/>
              <a:t>situation, home situation, and course </a:t>
            </a:r>
            <a:r>
              <a:rPr lang="en-US" dirty="0" smtClean="0"/>
              <a:t>load. </a:t>
            </a:r>
          </a:p>
          <a:p>
            <a:r>
              <a:rPr lang="en-US" dirty="0" smtClean="0"/>
              <a:t>Ongoing evolution of UF </a:t>
            </a:r>
            <a:r>
              <a:rPr lang="en-US" dirty="0"/>
              <a:t>campus services, </a:t>
            </a:r>
            <a:r>
              <a:rPr lang="en-US" dirty="0" smtClean="0"/>
              <a:t>hours, and outreach, plus expanded ranks, to ensure a </a:t>
            </a:r>
            <a:r>
              <a:rPr lang="en-US" dirty="0"/>
              <a:t>traditional campus can now serve an ever-expanding online, remote and diverse student body</a:t>
            </a:r>
            <a:r>
              <a:rPr lang="en-US" dirty="0" smtClean="0"/>
              <a:t>.</a:t>
            </a:r>
          </a:p>
          <a:p>
            <a:r>
              <a:rPr lang="en-US" dirty="0"/>
              <a:t>Continued attention on academic integrity and the unique challenges of fraud and abuse in </a:t>
            </a:r>
            <a:r>
              <a:rPr lang="en-US" dirty="0" smtClean="0"/>
              <a:t>the online </a:t>
            </a:r>
            <a:r>
              <a:rPr lang="en-US" dirty="0"/>
              <a:t>learning environment.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645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49086"/>
            <a:ext cx="12192000" cy="8054109"/>
          </a:xfrm>
          <a:prstGeom prst="rect">
            <a:avLst/>
          </a:prstGeom>
        </p:spPr>
      </p:pic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696733" y="1479569"/>
            <a:ext cx="10439400" cy="486000"/>
          </a:xfrm>
          <a:prstGeom prst="rect">
            <a:avLst/>
          </a:prstGeom>
          <a:noFill/>
          <a:ln>
            <a:noFill/>
          </a:ln>
          <a:effectLst>
            <a:outerShdw blurRad="736600" dist="50800" dir="5400000" sx="79000" sy="79000" algn="ctr" rotWithShape="0">
              <a:srgbClr val="000000">
                <a:alpha val="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Verdana"/>
              <a:buNone/>
            </a:pPr>
            <a:endParaRPr sz="6000" b="1" i="1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Verdana"/>
              <a:buNone/>
            </a:pPr>
            <a:endParaRPr sz="6000" b="1" i="1" u="none" strike="noStrike" cap="none" dirty="0">
              <a:solidFill>
                <a:schemeClr val="accent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Verdana"/>
              <a:buNone/>
            </a:pPr>
            <a:r>
              <a:rPr lang="en-US" sz="6000" b="1" i="1" u="none" strike="noStrike" cap="none" dirty="0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rPr>
              <a:t>THANK YOU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5532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1801</TotalTime>
  <Words>341</Words>
  <Application>Microsoft Office PowerPoint</Application>
  <PresentationFormat>Widescreen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Office Theme</vt:lpstr>
      <vt:lpstr>The Future is Bright</vt:lpstr>
      <vt:lpstr>PowerPoint Presentation</vt:lpstr>
      <vt:lpstr>UF Online, 2019-2024 Agile Strategy Into Our Digital Future</vt:lpstr>
      <vt:lpstr>Business Plan, 2019-2024 Goals Framework</vt:lpstr>
      <vt:lpstr>Enrollment Headcount Projections</vt:lpstr>
      <vt:lpstr>Projected Revenue</vt:lpstr>
      <vt:lpstr>Challenges and Opportunities, 2019-2024</vt:lpstr>
      <vt:lpstr>  THANK YOU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Cummings,Evangeline J</dc:creator>
  <cp:lastModifiedBy>Otegui, Florencia Alejandra -Work</cp:lastModifiedBy>
  <cp:revision>82</cp:revision>
  <cp:lastPrinted>2016-10-12T22:22:30Z</cp:lastPrinted>
  <dcterms:created xsi:type="dcterms:W3CDTF">2016-10-09T17:42:36Z</dcterms:created>
  <dcterms:modified xsi:type="dcterms:W3CDTF">2019-01-24T14:41:16Z</dcterms:modified>
</cp:coreProperties>
</file>