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5A4D"/>
    <a:srgbClr val="E28F45"/>
    <a:srgbClr val="47ADAE"/>
    <a:srgbClr val="E38F44"/>
    <a:srgbClr val="46AEAF"/>
    <a:srgbClr val="FCD468"/>
    <a:srgbClr val="A6A8AB"/>
    <a:srgbClr val="088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5"/>
    <p:restoredTop sz="94664"/>
  </p:normalViewPr>
  <p:slideViewPr>
    <p:cSldViewPr snapToGrid="0" snapToObjects="1">
      <p:cViewPr varScale="1">
        <p:scale>
          <a:sx n="154" d="100"/>
          <a:sy n="154" d="100"/>
        </p:scale>
        <p:origin x="7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hen\Downloads\textbook%20survey\draw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hen\Downloads\textbook%20survey\draw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7086339701614E-2"/>
          <c:y val="4.2899073190892402E-2"/>
          <c:w val="0.83487557387729705"/>
          <c:h val="0.89658028395714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'textbook cost'!$K$5</c:f>
              <c:strCache>
                <c:ptCount val="1"/>
                <c:pt idx="0">
                  <c:v>Fall 2017</c:v>
                </c:pt>
              </c:strCache>
            </c:strRef>
          </c:tx>
          <c:spPr>
            <a:solidFill>
              <a:srgbClr val="088DA1"/>
            </a:solidFill>
          </c:spPr>
          <c:invertIfNegative val="0"/>
          <c:cat>
            <c:strRef>
              <c:f>'textbook cost'!$J$6:$J$12</c:f>
              <c:strCache>
                <c:ptCount val="7"/>
                <c:pt idx="0">
                  <c:v>$000 – 100</c:v>
                </c:pt>
                <c:pt idx="1">
                  <c:v>$101 – 200</c:v>
                </c:pt>
                <c:pt idx="2">
                  <c:v>$201 – 300</c:v>
                </c:pt>
                <c:pt idx="3">
                  <c:v>$301 – 400</c:v>
                </c:pt>
                <c:pt idx="4">
                  <c:v>$401 – 500</c:v>
                </c:pt>
                <c:pt idx="5">
                  <c:v>$501 – 600</c:v>
                </c:pt>
                <c:pt idx="6">
                  <c:v>$601 or more</c:v>
                </c:pt>
              </c:strCache>
            </c:strRef>
          </c:cat>
          <c:val>
            <c:numRef>
              <c:f>'textbook cost'!$K$6:$K$12</c:f>
              <c:numCache>
                <c:formatCode>General</c:formatCode>
                <c:ptCount val="7"/>
                <c:pt idx="0">
                  <c:v>15.4</c:v>
                </c:pt>
                <c:pt idx="1">
                  <c:v>17</c:v>
                </c:pt>
                <c:pt idx="2">
                  <c:v>21.7</c:v>
                </c:pt>
                <c:pt idx="3">
                  <c:v>18.899999999999999</c:v>
                </c:pt>
                <c:pt idx="4">
                  <c:v>12.2</c:v>
                </c:pt>
                <c:pt idx="5">
                  <c:v>7.4</c:v>
                </c:pt>
                <c:pt idx="6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C8-374B-AD64-B610937B6FFF}"/>
            </c:ext>
          </c:extLst>
        </c:ser>
        <c:ser>
          <c:idx val="1"/>
          <c:order val="1"/>
          <c:tx>
            <c:strRef>
              <c:f>'textbook cost'!$L$5</c:f>
              <c:strCache>
                <c:ptCount val="1"/>
                <c:pt idx="0">
                  <c:v>Spring 2018</c:v>
                </c:pt>
              </c:strCache>
            </c:strRef>
          </c:tx>
          <c:spPr>
            <a:solidFill>
              <a:srgbClr val="FCD468"/>
            </a:solidFill>
          </c:spPr>
          <c:invertIfNegative val="0"/>
          <c:cat>
            <c:strRef>
              <c:f>'textbook cost'!$J$6:$J$12</c:f>
              <c:strCache>
                <c:ptCount val="7"/>
                <c:pt idx="0">
                  <c:v>$000 – 100</c:v>
                </c:pt>
                <c:pt idx="1">
                  <c:v>$101 – 200</c:v>
                </c:pt>
                <c:pt idx="2">
                  <c:v>$201 – 300</c:v>
                </c:pt>
                <c:pt idx="3">
                  <c:v>$301 – 400</c:v>
                </c:pt>
                <c:pt idx="4">
                  <c:v>$401 – 500</c:v>
                </c:pt>
                <c:pt idx="5">
                  <c:v>$501 – 600</c:v>
                </c:pt>
                <c:pt idx="6">
                  <c:v>$601 or more</c:v>
                </c:pt>
              </c:strCache>
            </c:strRef>
          </c:cat>
          <c:val>
            <c:numRef>
              <c:f>'textbook cost'!$L$6:$L$12</c:f>
              <c:numCache>
                <c:formatCode>General</c:formatCode>
                <c:ptCount val="7"/>
                <c:pt idx="0">
                  <c:v>12.9</c:v>
                </c:pt>
                <c:pt idx="1">
                  <c:v>20.2</c:v>
                </c:pt>
                <c:pt idx="2">
                  <c:v>22.9</c:v>
                </c:pt>
                <c:pt idx="3">
                  <c:v>18.3</c:v>
                </c:pt>
                <c:pt idx="4">
                  <c:v>11.7</c:v>
                </c:pt>
                <c:pt idx="5">
                  <c:v>7.1</c:v>
                </c:pt>
                <c:pt idx="6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C8-374B-AD64-B610937B6FFF}"/>
            </c:ext>
          </c:extLst>
        </c:ser>
        <c:ser>
          <c:idx val="2"/>
          <c:order val="2"/>
          <c:tx>
            <c:strRef>
              <c:f>'textbook cost'!$M$5</c:f>
              <c:strCache>
                <c:ptCount val="1"/>
                <c:pt idx="0">
                  <c:v>Spring 2016</c:v>
                </c:pt>
              </c:strCache>
            </c:strRef>
          </c:tx>
          <c:spPr>
            <a:solidFill>
              <a:srgbClr val="DE5A4D"/>
            </a:solidFill>
          </c:spPr>
          <c:invertIfNegative val="0"/>
          <c:cat>
            <c:strRef>
              <c:f>'textbook cost'!$J$6:$J$12</c:f>
              <c:strCache>
                <c:ptCount val="7"/>
                <c:pt idx="0">
                  <c:v>$000 – 100</c:v>
                </c:pt>
                <c:pt idx="1">
                  <c:v>$101 – 200</c:v>
                </c:pt>
                <c:pt idx="2">
                  <c:v>$201 – 300</c:v>
                </c:pt>
                <c:pt idx="3">
                  <c:v>$301 – 400</c:v>
                </c:pt>
                <c:pt idx="4">
                  <c:v>$401 – 500</c:v>
                </c:pt>
                <c:pt idx="5">
                  <c:v>$501 – 600</c:v>
                </c:pt>
                <c:pt idx="6">
                  <c:v>$601 or more</c:v>
                </c:pt>
              </c:strCache>
            </c:strRef>
          </c:cat>
          <c:val>
            <c:numRef>
              <c:f>'textbook cost'!$M$6:$M$12</c:f>
              <c:numCache>
                <c:formatCode>General</c:formatCode>
                <c:ptCount val="7"/>
                <c:pt idx="0">
                  <c:v>8.2000000000000011</c:v>
                </c:pt>
                <c:pt idx="1">
                  <c:v>15.4</c:v>
                </c:pt>
                <c:pt idx="2">
                  <c:v>21.7</c:v>
                </c:pt>
                <c:pt idx="3">
                  <c:v>20.7</c:v>
                </c:pt>
                <c:pt idx="4">
                  <c:v>14.6</c:v>
                </c:pt>
                <c:pt idx="5">
                  <c:v>9</c:v>
                </c:pt>
                <c:pt idx="6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C8-374B-AD64-B610937B6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726184"/>
        <c:axId val="584726576"/>
      </c:barChart>
      <c:catAx>
        <c:axId val="584726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4726576"/>
        <c:crosses val="autoZero"/>
        <c:auto val="1"/>
        <c:lblAlgn val="ctr"/>
        <c:lblOffset val="100"/>
        <c:noMultiLvlLbl val="0"/>
      </c:catAx>
      <c:valAx>
        <c:axId val="584726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4726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82173250679396"/>
          <c:y val="0.30298717947369702"/>
          <c:w val="0.153824110705369"/>
          <c:h val="0.19903059952865601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b="0" i="0">
          <a:solidFill>
            <a:schemeClr val="tx1">
              <a:lumMod val="50000"/>
              <a:lumOff val="50000"/>
            </a:schemeClr>
          </a:solidFill>
          <a:latin typeface="Futura Medium" pitchFamily="2" charset="77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68288077386014E-2"/>
          <c:w val="0.96422171226303499"/>
          <c:h val="0.857637783102728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5A4D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9.8168045141841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491-2E43-90A2-1C96BD76FA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4923500205265E-17"/>
                  <c:y val="0.1009728464316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491-2E43-90A2-1C96BD76FA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037776477213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491-2E43-90A2-1C96BD76FA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065824490111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491-2E43-90A2-1C96BD76FA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5969400082106E-16"/>
                  <c:y val="0.1037776477213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491-2E43-90A2-1C96BD76FA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'impact of high cost'!$S$115:$S$119</c:f>
              <c:strCache>
                <c:ptCount val="5"/>
                <c:pt idx="0">
                  <c:v>Not purchase the required textbook</c:v>
                </c:pt>
                <c:pt idx="1">
                  <c:v>Take fewer courses</c:v>
                </c:pt>
                <c:pt idx="2">
                  <c:v>Not register for a specific course</c:v>
                </c:pt>
                <c:pt idx="3">
                  <c:v>Earn a poor grade because I could not afford to buy the textbook</c:v>
                </c:pt>
                <c:pt idx="4">
                  <c:v>Drop a course</c:v>
                </c:pt>
              </c:strCache>
            </c:strRef>
          </c:cat>
          <c:val>
            <c:numRef>
              <c:f>'impact of high cost'!$T$115:$T$119</c:f>
              <c:numCache>
                <c:formatCode>0.00%</c:formatCode>
                <c:ptCount val="5"/>
                <c:pt idx="0">
                  <c:v>0.64245469058127502</c:v>
                </c:pt>
                <c:pt idx="1">
                  <c:v>0.42757107511320702</c:v>
                </c:pt>
                <c:pt idx="2">
                  <c:v>0.40545335698944801</c:v>
                </c:pt>
                <c:pt idx="3">
                  <c:v>0.35621174601691302</c:v>
                </c:pt>
                <c:pt idx="4">
                  <c:v>0.22909362875707001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98-484A-80A0-443EF2EA63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584727360"/>
        <c:axId val="491873608"/>
      </c:barChart>
      <c:catAx>
        <c:axId val="584727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491873608"/>
        <c:crosses val="autoZero"/>
        <c:auto val="1"/>
        <c:lblAlgn val="ctr"/>
        <c:lblOffset val="100"/>
        <c:noMultiLvlLbl val="0"/>
      </c:catAx>
      <c:valAx>
        <c:axId val="49187360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58472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4142-E3B3-0D46-8FE6-A97DF36DEE4B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76A-B2E0-2B49-B256-2CEC8357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0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4142-E3B3-0D46-8FE6-A97DF36DEE4B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76A-B2E0-2B49-B256-2CEC8357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09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5C8ED843-280C-614A-A831-1EA0EDEE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73" y="284563"/>
            <a:ext cx="8570714" cy="8512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922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5C8ED843-280C-614A-A831-1EA0EDEE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73" y="284563"/>
            <a:ext cx="8570714" cy="8512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425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5C8ED843-280C-614A-A831-1EA0EDEE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73" y="284563"/>
            <a:ext cx="8570714" cy="8512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083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5C8ED843-280C-614A-A831-1EA0EDEE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73" y="284563"/>
            <a:ext cx="8570714" cy="8512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9504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5C8ED843-280C-614A-A831-1EA0EDEE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73" y="284563"/>
            <a:ext cx="8570714" cy="8512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8856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5C8ED843-280C-614A-A831-1EA0EDEE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73" y="284563"/>
            <a:ext cx="8570714" cy="8512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317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5C8ED843-280C-614A-A831-1EA0EDEE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73" y="284563"/>
            <a:ext cx="8570714" cy="8512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792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5C8ED843-280C-614A-A831-1EA0EDEE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73" y="284563"/>
            <a:ext cx="8570714" cy="8512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997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63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5C8ED843-280C-614A-A831-1EA0EDEE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73" y="284563"/>
            <a:ext cx="8570714" cy="8512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422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4142-E3B3-0D46-8FE6-A97DF36DEE4B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76A-B2E0-2B49-B256-2CEC8357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9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4142-E3B3-0D46-8FE6-A97DF36DEE4B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76A-B2E0-2B49-B256-2CEC8357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3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4142-E3B3-0D46-8FE6-A97DF36DEE4B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76A-B2E0-2B49-B256-2CEC8357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9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4142-E3B3-0D46-8FE6-A97DF36DEE4B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76A-B2E0-2B49-B256-2CEC8357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4142-E3B3-0D46-8FE6-A97DF36DEE4B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76A-B2E0-2B49-B256-2CEC8357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1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4142-E3B3-0D46-8FE6-A97DF36DEE4B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76A-B2E0-2B49-B256-2CEC8357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3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4142-E3B3-0D46-8FE6-A97DF36DEE4B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76A-B2E0-2B49-B256-2CEC8357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5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1F94FD-93E6-454D-B933-2ACD3778D8A5}"/>
              </a:ext>
            </a:extLst>
          </p:cNvPr>
          <p:cNvSpPr/>
          <p:nvPr userDrawn="1"/>
        </p:nvSpPr>
        <p:spPr>
          <a:xfrm>
            <a:off x="0" y="4757057"/>
            <a:ext cx="9144000" cy="386444"/>
          </a:xfrm>
          <a:prstGeom prst="rect">
            <a:avLst/>
          </a:prstGeom>
          <a:solidFill>
            <a:srgbClr val="46A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6BF23BF-84E9-E141-9EDC-1842BF948B27}"/>
              </a:ext>
            </a:extLst>
          </p:cNvPr>
          <p:cNvSpPr/>
          <p:nvPr userDrawn="1"/>
        </p:nvSpPr>
        <p:spPr>
          <a:xfrm>
            <a:off x="0" y="386443"/>
            <a:ext cx="524384" cy="219613"/>
          </a:xfrm>
          <a:prstGeom prst="rect">
            <a:avLst/>
          </a:prstGeom>
          <a:solidFill>
            <a:srgbClr val="46A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EBD7E7-0DB2-A44B-A193-9962724E20F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4812167"/>
            <a:ext cx="91440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B41700F-F92F-844F-B90F-E989876BC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6FF0FC7-2459-F246-81B3-CE24D073868A}"/>
              </a:ext>
            </a:extLst>
          </p:cNvPr>
          <p:cNvSpPr/>
          <p:nvPr/>
        </p:nvSpPr>
        <p:spPr>
          <a:xfrm>
            <a:off x="-772888" y="217716"/>
            <a:ext cx="685800" cy="293914"/>
          </a:xfrm>
          <a:prstGeom prst="rect">
            <a:avLst/>
          </a:prstGeom>
          <a:solidFill>
            <a:srgbClr val="088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48CA784-ABEF-084B-8869-F55C88276B56}"/>
              </a:ext>
            </a:extLst>
          </p:cNvPr>
          <p:cNvSpPr/>
          <p:nvPr/>
        </p:nvSpPr>
        <p:spPr>
          <a:xfrm>
            <a:off x="-772888" y="1704555"/>
            <a:ext cx="685800" cy="293914"/>
          </a:xfrm>
          <a:prstGeom prst="rect">
            <a:avLst/>
          </a:prstGeom>
          <a:solidFill>
            <a:srgbClr val="A6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4A57F44-51DA-CE48-817A-64962FC0F9AF}"/>
              </a:ext>
            </a:extLst>
          </p:cNvPr>
          <p:cNvSpPr/>
          <p:nvPr/>
        </p:nvSpPr>
        <p:spPr>
          <a:xfrm>
            <a:off x="-772888" y="1406098"/>
            <a:ext cx="685800" cy="293914"/>
          </a:xfrm>
          <a:prstGeom prst="rect">
            <a:avLst/>
          </a:prstGeom>
          <a:solidFill>
            <a:srgbClr val="DE5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95BA9B0-103B-1943-B5E9-54B149BD1EDF}"/>
              </a:ext>
            </a:extLst>
          </p:cNvPr>
          <p:cNvSpPr/>
          <p:nvPr/>
        </p:nvSpPr>
        <p:spPr>
          <a:xfrm>
            <a:off x="-772888" y="1107642"/>
            <a:ext cx="685800" cy="293914"/>
          </a:xfrm>
          <a:prstGeom prst="rect">
            <a:avLst/>
          </a:prstGeom>
          <a:solidFill>
            <a:srgbClr val="FCD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FCFBCF5-1980-3B45-969A-DF9E07B5BB9B}"/>
              </a:ext>
            </a:extLst>
          </p:cNvPr>
          <p:cNvSpPr/>
          <p:nvPr/>
        </p:nvSpPr>
        <p:spPr>
          <a:xfrm>
            <a:off x="-772888" y="809185"/>
            <a:ext cx="685800" cy="293914"/>
          </a:xfrm>
          <a:prstGeom prst="rect">
            <a:avLst/>
          </a:prstGeom>
          <a:solidFill>
            <a:srgbClr val="E28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AFDE1C8-5822-0F43-9A62-B0FDD044DD11}"/>
              </a:ext>
            </a:extLst>
          </p:cNvPr>
          <p:cNvSpPr/>
          <p:nvPr/>
        </p:nvSpPr>
        <p:spPr>
          <a:xfrm>
            <a:off x="-772888" y="510729"/>
            <a:ext cx="685800" cy="293914"/>
          </a:xfrm>
          <a:prstGeom prst="rect">
            <a:avLst/>
          </a:prstGeom>
          <a:solidFill>
            <a:srgbClr val="46A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A5966C-3C73-B540-BAFF-F30031E46D44}"/>
              </a:ext>
            </a:extLst>
          </p:cNvPr>
          <p:cNvSpPr txBox="1"/>
          <p:nvPr/>
        </p:nvSpPr>
        <p:spPr>
          <a:xfrm>
            <a:off x="449010" y="1034539"/>
            <a:ext cx="43341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2018 TEXTBOOK AND COURSE MATERIALS SURVEY: </a:t>
            </a:r>
            <a:r>
              <a:rPr lang="en-US" sz="2100" b="1" dirty="0">
                <a:solidFill>
                  <a:srgbClr val="FCD4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OPPORTUNITIES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7E18CB5-60DB-6F4B-AAA2-22C5E4C88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91" y="3092336"/>
            <a:ext cx="2749154" cy="857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0958" y="4144618"/>
            <a:ext cx="189667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Pam Northrup, Vice President</a:t>
            </a:r>
          </a:p>
          <a:p>
            <a:pPr algn="l">
              <a:lnSpc>
                <a:spcPct val="120000"/>
              </a:lnSpc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West Florida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05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1EF4B3-13ED-1C4C-97A7-7D585712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86" y="284564"/>
            <a:ext cx="6135626" cy="621885"/>
          </a:xfrm>
        </p:spPr>
        <p:txBody>
          <a:bodyPr/>
          <a:lstStyle/>
          <a:p>
            <a:r>
              <a:rPr lang="en-US" dirty="0"/>
              <a:t>SUMMARY</a:t>
            </a:r>
            <a:endParaRPr lang="en-US" b="1" dirty="0">
              <a:solidFill>
                <a:srgbClr val="E28F4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FE790C-513A-0B46-BA42-341A1DB874A6}"/>
              </a:ext>
            </a:extLst>
          </p:cNvPr>
          <p:cNvSpPr txBox="1"/>
          <p:nvPr/>
        </p:nvSpPr>
        <p:spPr>
          <a:xfrm>
            <a:off x="1189832" y="1162254"/>
            <a:ext cx="6894111" cy="2648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10000"/>
              </a:lnSpc>
              <a:spcAft>
                <a:spcPts val="1125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first time since the 2012 survey, the overall textbook costs to students is trending lower.</a:t>
            </a:r>
          </a:p>
          <a:p>
            <a:pPr marL="257175" indent="-257175">
              <a:lnSpc>
                <a:spcPct val="110000"/>
              </a:lnSpc>
              <a:spcAft>
                <a:spcPts val="1125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are using cost reduction strategies offered through campus bookstores and through other sources at a higher rate.</a:t>
            </a:r>
          </a:p>
          <a:p>
            <a:pPr marL="257175" indent="-257175">
              <a:lnSpc>
                <a:spcPct val="110000"/>
              </a:lnSpc>
              <a:spcAft>
                <a:spcPts val="1125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costs are still negatively impacting student academic progress.</a:t>
            </a:r>
          </a:p>
          <a:p>
            <a:pPr marL="257175" indent="-257175">
              <a:lnSpc>
                <a:spcPct val="110000"/>
              </a:lnSpc>
              <a:spcAft>
                <a:spcPts val="1125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 of physical textbooks deserves further investigation.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EFBE868-6B08-3B4C-B8CA-C8D9603F10D9}"/>
              </a:ext>
            </a:extLst>
          </p:cNvPr>
          <p:cNvCxnSpPr>
            <a:cxnSpLocks/>
          </p:cNvCxnSpPr>
          <p:nvPr/>
        </p:nvCxnSpPr>
        <p:spPr>
          <a:xfrm>
            <a:off x="1094683" y="1244010"/>
            <a:ext cx="0" cy="2483164"/>
          </a:xfrm>
          <a:prstGeom prst="line">
            <a:avLst/>
          </a:prstGeom>
          <a:ln w="25400">
            <a:solidFill>
              <a:srgbClr val="088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817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1EF4B3-13ED-1C4C-97A7-7D585712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86" y="284564"/>
            <a:ext cx="8570714" cy="526469"/>
          </a:xfrm>
        </p:spPr>
        <p:txBody>
          <a:bodyPr/>
          <a:lstStyle/>
          <a:p>
            <a:r>
              <a:rPr lang="en-US" dirty="0"/>
              <a:t>SURVEY QUESTION: </a:t>
            </a:r>
            <a:r>
              <a:rPr lang="en-US" b="1" dirty="0">
                <a:solidFill>
                  <a:srgbClr val="E28F45"/>
                </a:solidFill>
              </a:rPr>
              <a:t>OVERALL COST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FE790C-513A-0B46-BA42-341A1DB874A6}"/>
              </a:ext>
            </a:extLst>
          </p:cNvPr>
          <p:cNvSpPr txBox="1"/>
          <p:nvPr/>
        </p:nvSpPr>
        <p:spPr>
          <a:xfrm>
            <a:off x="1200334" y="1162253"/>
            <a:ext cx="7317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“Excluding textbooks, how much did you spend on required instructional materials for the term (handbooks, guides, course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print or digital learning materials)?”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C98F87-EB05-A547-BEB9-AF0F007A86A1}"/>
              </a:ext>
            </a:extLst>
          </p:cNvPr>
          <p:cNvSpPr txBox="1"/>
          <p:nvPr/>
        </p:nvSpPr>
        <p:spPr>
          <a:xfrm>
            <a:off x="2096922" y="2463654"/>
            <a:ext cx="4768200" cy="1759146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57175" indent="-257175">
              <a:lnSpc>
                <a:spcPct val="140000"/>
              </a:lnSpc>
              <a:buFont typeface="Apple Symbols" panose="02000000000000000000" pitchFamily="2" charset="-79"/>
              <a:buChar char="☐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$0–100</a:t>
            </a:r>
          </a:p>
          <a:p>
            <a:pPr marL="257175" indent="-257175">
              <a:lnSpc>
                <a:spcPct val="140000"/>
              </a:lnSpc>
              <a:buFont typeface="Apple Symbols" panose="02000000000000000000" pitchFamily="2" charset="-79"/>
              <a:buChar char="☐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$101–200</a:t>
            </a:r>
          </a:p>
          <a:p>
            <a:pPr marL="257175" indent="-257175">
              <a:lnSpc>
                <a:spcPct val="140000"/>
              </a:lnSpc>
              <a:buFont typeface="Apple Symbols" panose="02000000000000000000" pitchFamily="2" charset="-79"/>
              <a:buChar char="☐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$201–300</a:t>
            </a:r>
          </a:p>
          <a:p>
            <a:pPr marL="257175" indent="-257175">
              <a:lnSpc>
                <a:spcPct val="140000"/>
              </a:lnSpc>
              <a:buFont typeface="Apple Symbols" panose="02000000000000000000" pitchFamily="2" charset="-79"/>
              <a:buChar char="☐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$301–400</a:t>
            </a:r>
          </a:p>
          <a:p>
            <a:pPr marL="257175" indent="-257175">
              <a:lnSpc>
                <a:spcPct val="140000"/>
              </a:lnSpc>
              <a:buFont typeface="Apple Symbols" panose="02000000000000000000" pitchFamily="2" charset="-79"/>
              <a:buChar char="☐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$401–500</a:t>
            </a:r>
          </a:p>
          <a:p>
            <a:pPr marL="257175" indent="-257175">
              <a:lnSpc>
                <a:spcPct val="140000"/>
              </a:lnSpc>
              <a:buFont typeface="Apple Symbols" panose="02000000000000000000" pitchFamily="2" charset="-79"/>
              <a:buChar char="☐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$501–600</a:t>
            </a:r>
          </a:p>
          <a:p>
            <a:pPr marL="257175" indent="-257175">
              <a:lnSpc>
                <a:spcPct val="140000"/>
              </a:lnSpc>
              <a:buFont typeface="Apple Symbols" panose="02000000000000000000" pitchFamily="2" charset="-79"/>
              <a:buChar char="☐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$601 or more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EFBE868-6B08-3B4C-B8CA-C8D9603F10D9}"/>
              </a:ext>
            </a:extLst>
          </p:cNvPr>
          <p:cNvCxnSpPr/>
          <p:nvPr/>
        </p:nvCxnSpPr>
        <p:spPr>
          <a:xfrm>
            <a:off x="1105185" y="1244010"/>
            <a:ext cx="0" cy="893135"/>
          </a:xfrm>
          <a:prstGeom prst="line">
            <a:avLst/>
          </a:prstGeom>
          <a:ln w="25400">
            <a:solidFill>
              <a:srgbClr val="088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069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1EF4B3-13ED-1C4C-97A7-7D585712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86" y="284563"/>
            <a:ext cx="8570714" cy="525437"/>
          </a:xfrm>
        </p:spPr>
        <p:txBody>
          <a:bodyPr/>
          <a:lstStyle/>
          <a:p>
            <a:r>
              <a:rPr lang="en-US" dirty="0"/>
              <a:t>TEXTBOOK </a:t>
            </a:r>
            <a:r>
              <a:rPr lang="en-US" b="1" dirty="0">
                <a:solidFill>
                  <a:srgbClr val="E28F45"/>
                </a:solidFill>
              </a:rPr>
              <a:t>COSTS BY MAJOR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81C5CA6A-8C39-4549-A4E4-2BE23DB58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815465"/>
              </p:ext>
            </p:extLst>
          </p:nvPr>
        </p:nvGraphicFramePr>
        <p:xfrm>
          <a:off x="332015" y="1131300"/>
          <a:ext cx="8300316" cy="308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="" xmlns:a16="http://schemas.microsoft.com/office/drawing/2014/main" val="4066888436"/>
                    </a:ext>
                  </a:extLst>
                </a:gridCol>
                <a:gridCol w="1224643">
                  <a:extLst>
                    <a:ext uri="{9D8B030D-6E8A-4147-A177-3AD203B41FA5}">
                      <a16:colId xmlns="" xmlns:a16="http://schemas.microsoft.com/office/drawing/2014/main" val="3924212141"/>
                    </a:ext>
                  </a:extLst>
                </a:gridCol>
                <a:gridCol w="1097900">
                  <a:extLst>
                    <a:ext uri="{9D8B030D-6E8A-4147-A177-3AD203B41FA5}">
                      <a16:colId xmlns="" xmlns:a16="http://schemas.microsoft.com/office/drawing/2014/main" val="3086353969"/>
                    </a:ext>
                  </a:extLst>
                </a:gridCol>
                <a:gridCol w="2396373">
                  <a:extLst>
                    <a:ext uri="{9D8B030D-6E8A-4147-A177-3AD203B41FA5}">
                      <a16:colId xmlns="" xmlns:a16="http://schemas.microsoft.com/office/drawing/2014/main" val="276445434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E28F4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 $300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DE5A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$300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2603363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49.2 %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50.8 %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2953114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Health Sciences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49.3 %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50.7 %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9177581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 Technology Engineering Math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50.8 %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49.2 %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8780176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Industry Manufacturing and Construction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52.1 %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47.9 %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232461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Social Behavioral Sciences and Human Services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1580144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Public Safety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57.8 %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42.2 %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3443219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Education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60.1 %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39.9 %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6955455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Arts Humanities Communication Design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64.2 %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35.8 %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2" marR="5452" marT="54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2675632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396B566-9211-F947-B77F-394D4DE75E92}"/>
              </a:ext>
            </a:extLst>
          </p:cNvPr>
          <p:cNvSpPr/>
          <p:nvPr/>
        </p:nvSpPr>
        <p:spPr>
          <a:xfrm>
            <a:off x="6312600" y="1517486"/>
            <a:ext cx="1131570" cy="102600"/>
          </a:xfrm>
          <a:prstGeom prst="rect">
            <a:avLst/>
          </a:prstGeom>
          <a:solidFill>
            <a:srgbClr val="E28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4DF596E-52A9-F94F-AE36-BB35FFF84A98}"/>
              </a:ext>
            </a:extLst>
          </p:cNvPr>
          <p:cNvSpPr/>
          <p:nvPr/>
        </p:nvSpPr>
        <p:spPr>
          <a:xfrm>
            <a:off x="6312600" y="1668686"/>
            <a:ext cx="1179576" cy="102600"/>
          </a:xfrm>
          <a:prstGeom prst="rect">
            <a:avLst/>
          </a:prstGeom>
          <a:solidFill>
            <a:srgbClr val="DE5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134FA7E-5DD7-1E47-8487-40CD1F9BF172}"/>
              </a:ext>
            </a:extLst>
          </p:cNvPr>
          <p:cNvSpPr/>
          <p:nvPr/>
        </p:nvSpPr>
        <p:spPr>
          <a:xfrm>
            <a:off x="6312600" y="1868486"/>
            <a:ext cx="1131570" cy="102600"/>
          </a:xfrm>
          <a:prstGeom prst="rect">
            <a:avLst/>
          </a:prstGeom>
          <a:solidFill>
            <a:srgbClr val="E28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114FF41-7B3A-DE4B-98F6-AEDA4E00D516}"/>
              </a:ext>
            </a:extLst>
          </p:cNvPr>
          <p:cNvSpPr/>
          <p:nvPr/>
        </p:nvSpPr>
        <p:spPr>
          <a:xfrm>
            <a:off x="6312600" y="2019686"/>
            <a:ext cx="1179576" cy="102600"/>
          </a:xfrm>
          <a:prstGeom prst="rect">
            <a:avLst/>
          </a:prstGeom>
          <a:solidFill>
            <a:srgbClr val="DE5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BB03BA9-DE32-B941-92BE-C3B8B2300747}"/>
              </a:ext>
            </a:extLst>
          </p:cNvPr>
          <p:cNvSpPr/>
          <p:nvPr/>
        </p:nvSpPr>
        <p:spPr>
          <a:xfrm>
            <a:off x="6312600" y="2203286"/>
            <a:ext cx="1179576" cy="102600"/>
          </a:xfrm>
          <a:prstGeom prst="rect">
            <a:avLst/>
          </a:prstGeom>
          <a:solidFill>
            <a:srgbClr val="E28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15DE173-1E2E-0F4C-BEBE-9044F6685436}"/>
              </a:ext>
            </a:extLst>
          </p:cNvPr>
          <p:cNvSpPr/>
          <p:nvPr/>
        </p:nvSpPr>
        <p:spPr>
          <a:xfrm>
            <a:off x="6312600" y="2354486"/>
            <a:ext cx="1131570" cy="102600"/>
          </a:xfrm>
          <a:prstGeom prst="rect">
            <a:avLst/>
          </a:prstGeom>
          <a:solidFill>
            <a:srgbClr val="DE5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0C837B6-56FE-6242-BEC9-DFFDF6A26CD7}"/>
              </a:ext>
            </a:extLst>
          </p:cNvPr>
          <p:cNvSpPr/>
          <p:nvPr/>
        </p:nvSpPr>
        <p:spPr>
          <a:xfrm>
            <a:off x="6312600" y="2554286"/>
            <a:ext cx="1200150" cy="102600"/>
          </a:xfrm>
          <a:prstGeom prst="rect">
            <a:avLst/>
          </a:prstGeom>
          <a:solidFill>
            <a:srgbClr val="E28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CEFDA10-B2DD-6141-8E02-5C891F9CF415}"/>
              </a:ext>
            </a:extLst>
          </p:cNvPr>
          <p:cNvSpPr/>
          <p:nvPr/>
        </p:nvSpPr>
        <p:spPr>
          <a:xfrm>
            <a:off x="6312600" y="2705486"/>
            <a:ext cx="1090422" cy="102600"/>
          </a:xfrm>
          <a:prstGeom prst="rect">
            <a:avLst/>
          </a:prstGeom>
          <a:solidFill>
            <a:srgbClr val="DE5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07CE36E-B0A6-3A48-B36A-6211EEB8E4E4}"/>
              </a:ext>
            </a:extLst>
          </p:cNvPr>
          <p:cNvSpPr/>
          <p:nvPr/>
        </p:nvSpPr>
        <p:spPr>
          <a:xfrm>
            <a:off x="6312600" y="2894486"/>
            <a:ext cx="1316736" cy="102600"/>
          </a:xfrm>
          <a:prstGeom prst="rect">
            <a:avLst/>
          </a:prstGeom>
          <a:solidFill>
            <a:srgbClr val="E28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2238F77-97FA-8A43-ADD8-5DC60E57D2A5}"/>
              </a:ext>
            </a:extLst>
          </p:cNvPr>
          <p:cNvSpPr/>
          <p:nvPr/>
        </p:nvSpPr>
        <p:spPr>
          <a:xfrm>
            <a:off x="6312600" y="3045686"/>
            <a:ext cx="994410" cy="102600"/>
          </a:xfrm>
          <a:prstGeom prst="rect">
            <a:avLst/>
          </a:prstGeom>
          <a:solidFill>
            <a:srgbClr val="DE5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122D8D9-F8A5-C045-B3C1-938CC08D6314}"/>
              </a:ext>
            </a:extLst>
          </p:cNvPr>
          <p:cNvSpPr/>
          <p:nvPr/>
        </p:nvSpPr>
        <p:spPr>
          <a:xfrm>
            <a:off x="6312600" y="3234686"/>
            <a:ext cx="1323594" cy="102600"/>
          </a:xfrm>
          <a:prstGeom prst="rect">
            <a:avLst/>
          </a:prstGeom>
          <a:solidFill>
            <a:srgbClr val="E28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08524AE-D99D-DD4F-AACB-B5DD4A6AB47C}"/>
              </a:ext>
            </a:extLst>
          </p:cNvPr>
          <p:cNvSpPr/>
          <p:nvPr/>
        </p:nvSpPr>
        <p:spPr>
          <a:xfrm>
            <a:off x="6312600" y="3385886"/>
            <a:ext cx="960120" cy="102600"/>
          </a:xfrm>
          <a:prstGeom prst="rect">
            <a:avLst/>
          </a:prstGeom>
          <a:solidFill>
            <a:srgbClr val="DE5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E03A084-433E-5140-8583-0D9BAD3460DA}"/>
              </a:ext>
            </a:extLst>
          </p:cNvPr>
          <p:cNvSpPr/>
          <p:nvPr/>
        </p:nvSpPr>
        <p:spPr>
          <a:xfrm>
            <a:off x="6312600" y="3574886"/>
            <a:ext cx="1371600" cy="102600"/>
          </a:xfrm>
          <a:prstGeom prst="rect">
            <a:avLst/>
          </a:prstGeom>
          <a:solidFill>
            <a:srgbClr val="E28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07CC1D2-0E4D-AA4F-864F-034E8C4698C9}"/>
              </a:ext>
            </a:extLst>
          </p:cNvPr>
          <p:cNvSpPr/>
          <p:nvPr/>
        </p:nvSpPr>
        <p:spPr>
          <a:xfrm>
            <a:off x="6312600" y="3726086"/>
            <a:ext cx="925830" cy="102600"/>
          </a:xfrm>
          <a:prstGeom prst="rect">
            <a:avLst/>
          </a:prstGeom>
          <a:solidFill>
            <a:srgbClr val="DE5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CBFC5E9-A442-0A4D-AB1B-F7D2A21AC0F4}"/>
              </a:ext>
            </a:extLst>
          </p:cNvPr>
          <p:cNvSpPr/>
          <p:nvPr/>
        </p:nvSpPr>
        <p:spPr>
          <a:xfrm>
            <a:off x="6312600" y="3920486"/>
            <a:ext cx="1481328" cy="102600"/>
          </a:xfrm>
          <a:prstGeom prst="rect">
            <a:avLst/>
          </a:prstGeom>
          <a:solidFill>
            <a:srgbClr val="E28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F71CC6A-0CE6-204B-A6E6-984777DCF89E}"/>
              </a:ext>
            </a:extLst>
          </p:cNvPr>
          <p:cNvSpPr/>
          <p:nvPr/>
        </p:nvSpPr>
        <p:spPr>
          <a:xfrm>
            <a:off x="6312600" y="4071686"/>
            <a:ext cx="939546" cy="102600"/>
          </a:xfrm>
          <a:prstGeom prst="rect">
            <a:avLst/>
          </a:prstGeom>
          <a:solidFill>
            <a:srgbClr val="DE5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7152976-25D9-F445-8EDB-31E3BDBBDA40}"/>
              </a:ext>
            </a:extLst>
          </p:cNvPr>
          <p:cNvSpPr txBox="1"/>
          <p:nvPr/>
        </p:nvSpPr>
        <p:spPr>
          <a:xfrm>
            <a:off x="60690" y="4540367"/>
            <a:ext cx="22942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21,430 public college and university students </a:t>
            </a:r>
          </a:p>
        </p:txBody>
      </p:sp>
    </p:spTree>
    <p:extLst>
      <p:ext uri="{BB962C8B-B14F-4D97-AF65-F5344CB8AC3E}">
        <p14:creationId xmlns:p14="http://schemas.microsoft.com/office/powerpoint/2010/main" val="2272152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1EF4B3-13ED-1C4C-97A7-7D585712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86" y="284563"/>
            <a:ext cx="8570714" cy="525437"/>
          </a:xfrm>
        </p:spPr>
        <p:txBody>
          <a:bodyPr/>
          <a:lstStyle/>
          <a:p>
            <a:r>
              <a:rPr lang="en-US" dirty="0"/>
              <a:t>TOTAL TEXTBOOK </a:t>
            </a:r>
            <a:r>
              <a:rPr lang="en-US" b="1" dirty="0">
                <a:solidFill>
                  <a:srgbClr val="E28F45"/>
                </a:solidFill>
              </a:rPr>
              <a:t>COST TO STUDENTS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="" xmlns:a16="http://schemas.microsoft.com/office/drawing/2014/main" id="{D3087794-69C7-854B-8B6A-E89CC845A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040663"/>
              </p:ext>
            </p:extLst>
          </p:nvPr>
        </p:nvGraphicFramePr>
        <p:xfrm>
          <a:off x="859929" y="923621"/>
          <a:ext cx="7315201" cy="356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E0EFB6-F060-A045-9C22-4D2460B2EC78}"/>
              </a:ext>
            </a:extLst>
          </p:cNvPr>
          <p:cNvSpPr txBox="1"/>
          <p:nvPr/>
        </p:nvSpPr>
        <p:spPr>
          <a:xfrm rot="16200000">
            <a:off x="644103" y="2349736"/>
            <a:ext cx="64953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5AC8F49-A720-9A49-A555-D78E213B457F}"/>
              </a:ext>
            </a:extLst>
          </p:cNvPr>
          <p:cNvSpPr/>
          <p:nvPr/>
        </p:nvSpPr>
        <p:spPr>
          <a:xfrm>
            <a:off x="5249708" y="923621"/>
            <a:ext cx="3246929" cy="94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3F5CDD7-ECFA-0545-9B28-8CC02B9938DF}"/>
              </a:ext>
            </a:extLst>
          </p:cNvPr>
          <p:cNvSpPr txBox="1"/>
          <p:nvPr/>
        </p:nvSpPr>
        <p:spPr>
          <a:xfrm>
            <a:off x="60690" y="4540367"/>
            <a:ext cx="22942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21,430 public college and university students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4988B32-A4B3-5447-9873-9586544C2FA8}"/>
              </a:ext>
            </a:extLst>
          </p:cNvPr>
          <p:cNvGrpSpPr/>
          <p:nvPr/>
        </p:nvGrpSpPr>
        <p:grpSpPr>
          <a:xfrm>
            <a:off x="5765222" y="820561"/>
            <a:ext cx="3072653" cy="1200329"/>
            <a:chOff x="7686963" y="1094081"/>
            <a:chExt cx="3917445" cy="1600438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0957281-41DF-784D-BD6C-57089BCD7B46}"/>
                </a:ext>
              </a:extLst>
            </p:cNvPr>
            <p:cNvSpPr txBox="1"/>
            <p:nvPr/>
          </p:nvSpPr>
          <p:spPr>
            <a:xfrm>
              <a:off x="7787738" y="1094081"/>
              <a:ext cx="381667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the first time since the 2012 survey, the overall textbook costs to students </a:t>
              </a:r>
              <a:r>
                <a: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trending lower</a:t>
              </a:r>
              <a:r>
                <a: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2ABC3B7D-28F7-4940-BDAB-57DB97A7590A}"/>
                </a:ext>
              </a:extLst>
            </p:cNvPr>
            <p:cNvCxnSpPr>
              <a:cxnSpLocks/>
            </p:cNvCxnSpPr>
            <p:nvPr/>
          </p:nvCxnSpPr>
          <p:spPr>
            <a:xfrm>
              <a:off x="7686963" y="1223543"/>
              <a:ext cx="0" cy="955114"/>
            </a:xfrm>
            <a:prstGeom prst="line">
              <a:avLst/>
            </a:prstGeom>
            <a:ln w="25400">
              <a:solidFill>
                <a:srgbClr val="088D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2133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P spid="4" grpId="0"/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1EF4B3-13ED-1C4C-97A7-7D585712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84564"/>
            <a:ext cx="8570714" cy="491613"/>
          </a:xfrm>
        </p:spPr>
        <p:txBody>
          <a:bodyPr/>
          <a:lstStyle/>
          <a:p>
            <a:r>
              <a:rPr lang="en-US" dirty="0"/>
              <a:t>SURVEY QUESTION: </a:t>
            </a:r>
            <a:r>
              <a:rPr lang="en-US" b="1" dirty="0">
                <a:solidFill>
                  <a:srgbClr val="E28F45"/>
                </a:solidFill>
              </a:rPr>
              <a:t>MEASURES TO REDUCE COST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FE790C-513A-0B46-BA42-341A1DB874A6}"/>
              </a:ext>
            </a:extLst>
          </p:cNvPr>
          <p:cNvSpPr txBox="1"/>
          <p:nvPr/>
        </p:nvSpPr>
        <p:spPr>
          <a:xfrm>
            <a:off x="728283" y="1162253"/>
            <a:ext cx="774586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 your academic career, what measures have you taken to reduce your required textbook costs? Check all that apply.” (Multiple Response)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C98F87-EB05-A547-BEB9-AF0F007A86A1}"/>
              </a:ext>
            </a:extLst>
          </p:cNvPr>
          <p:cNvSpPr txBox="1"/>
          <p:nvPr/>
        </p:nvSpPr>
        <p:spPr>
          <a:xfrm>
            <a:off x="728284" y="2117720"/>
            <a:ext cx="7968632" cy="2179151"/>
          </a:xfrm>
          <a:prstGeom prst="rect">
            <a:avLst/>
          </a:prstGeom>
          <a:noFill/>
        </p:spPr>
        <p:txBody>
          <a:bodyPr wrap="square" numCol="2" spcCol="182880" rtlCol="0">
            <a:noAutofit/>
          </a:bodyPr>
          <a:lstStyle/>
          <a:p>
            <a:pPr marL="257175" indent="-257175">
              <a:spcAft>
                <a:spcPts val="1125"/>
              </a:spcAft>
              <a:buFont typeface="Apple Symbols" panose="02000000000000000000" pitchFamily="2" charset="-79"/>
              <a:buChar char="☐"/>
            </a:pP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 do not attempt to reduce textbook costs</a:t>
            </a:r>
          </a:p>
          <a:p>
            <a:pPr marL="257175" indent="-257175">
              <a:spcAft>
                <a:spcPts val="1125"/>
              </a:spcAft>
              <a:buFont typeface="Apple Symbols" panose="02000000000000000000" pitchFamily="2" charset="-79"/>
              <a:buChar char="☐"/>
            </a:pP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Buy used copies from the campus bookstore</a:t>
            </a:r>
          </a:p>
          <a:p>
            <a:pPr marL="257175" indent="-257175">
              <a:spcAft>
                <a:spcPts val="1125"/>
              </a:spcAft>
              <a:buFont typeface="Apple Symbols" panose="02000000000000000000" pitchFamily="2" charset="-79"/>
              <a:buChar char="☐"/>
            </a:pP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Buy books from a source other than the</a:t>
            </a:r>
            <a:b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campus bookstore</a:t>
            </a:r>
          </a:p>
          <a:p>
            <a:pPr marL="257175" indent="-257175">
              <a:spcAft>
                <a:spcPts val="1125"/>
              </a:spcAft>
              <a:buFont typeface="Apple Symbols" panose="02000000000000000000" pitchFamily="2" charset="-79"/>
              <a:buChar char="☐"/>
            </a:pP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Rent digital textbooks</a:t>
            </a:r>
          </a:p>
          <a:p>
            <a:pPr marL="257175" indent="-257175">
              <a:spcAft>
                <a:spcPts val="1125"/>
              </a:spcAft>
              <a:buFont typeface="Apple Symbols" panose="02000000000000000000" pitchFamily="2" charset="-79"/>
              <a:buChar char="☐"/>
            </a:pP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Buy lifetime access to a digital version of a textbook</a:t>
            </a:r>
          </a:p>
          <a:p>
            <a:pPr marL="257175" indent="-257175">
              <a:spcAft>
                <a:spcPts val="1125"/>
              </a:spcAft>
              <a:buFont typeface="Apple Symbols" panose="02000000000000000000" pitchFamily="2" charset="-79"/>
              <a:buChar char="☐"/>
            </a:pP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Rent only the digital textbook chapters needed for the course</a:t>
            </a:r>
          </a:p>
          <a:p>
            <a:pPr marL="257175" indent="-257175">
              <a:spcAft>
                <a:spcPts val="1125"/>
              </a:spcAft>
              <a:buFont typeface="Apple Symbols" panose="02000000000000000000" pitchFamily="2" charset="-79"/>
              <a:buChar char="☐"/>
            </a:pP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Rent printed textbooks</a:t>
            </a:r>
          </a:p>
          <a:p>
            <a:pPr marL="257175" indent="-257175">
              <a:spcAft>
                <a:spcPts val="1125"/>
              </a:spcAft>
              <a:buFont typeface="Apple Symbols" panose="02000000000000000000" pitchFamily="2" charset="-79"/>
              <a:buChar char="☐"/>
            </a:pP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Use a reserve copy from the campus library</a:t>
            </a:r>
          </a:p>
          <a:p>
            <a:pPr marL="257175" indent="-257175">
              <a:spcAft>
                <a:spcPts val="1125"/>
              </a:spcAft>
              <a:buFont typeface="Apple Symbols" panose="02000000000000000000" pitchFamily="2" charset="-79"/>
              <a:buChar char="☐"/>
            </a:pP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Share books with classmates</a:t>
            </a:r>
          </a:p>
          <a:p>
            <a:pPr marL="257175" indent="-257175">
              <a:spcAft>
                <a:spcPts val="1125"/>
              </a:spcAft>
              <a:buFont typeface="Apple Symbols" panose="02000000000000000000" pitchFamily="2" charset="-79"/>
              <a:buChar char="☐"/>
            </a:pP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Sell used books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142877F-E2CC-104A-8B47-D7A668137B9E}"/>
              </a:ext>
            </a:extLst>
          </p:cNvPr>
          <p:cNvCxnSpPr>
            <a:cxnSpLocks/>
          </p:cNvCxnSpPr>
          <p:nvPr/>
        </p:nvCxnSpPr>
        <p:spPr>
          <a:xfrm>
            <a:off x="669851" y="1244010"/>
            <a:ext cx="0" cy="552893"/>
          </a:xfrm>
          <a:prstGeom prst="line">
            <a:avLst/>
          </a:prstGeom>
          <a:ln w="25400">
            <a:solidFill>
              <a:srgbClr val="088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520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1EF4B3-13ED-1C4C-97A7-7D585712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61" y="284563"/>
            <a:ext cx="5755763" cy="525437"/>
          </a:xfrm>
        </p:spPr>
        <p:txBody>
          <a:bodyPr/>
          <a:lstStyle/>
          <a:p>
            <a:r>
              <a:rPr lang="en-US" dirty="0"/>
              <a:t>STUDENT </a:t>
            </a:r>
            <a:r>
              <a:rPr lang="en-US" b="1" dirty="0">
                <a:solidFill>
                  <a:srgbClr val="E28F45"/>
                </a:solidFill>
              </a:rPr>
              <a:t>COST SAVINGS </a:t>
            </a:r>
            <a:r>
              <a:rPr lang="en-US" dirty="0"/>
              <a:t>MEASURES</a:t>
            </a:r>
            <a:endParaRPr lang="en-US" dirty="0">
              <a:solidFill>
                <a:srgbClr val="E28F45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81C5CA6A-8C39-4549-A4E4-2BE23DB58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799605"/>
              </p:ext>
            </p:extLst>
          </p:nvPr>
        </p:nvGraphicFramePr>
        <p:xfrm>
          <a:off x="559560" y="955862"/>
          <a:ext cx="7915939" cy="3456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7455">
                  <a:extLst>
                    <a:ext uri="{9D8B030D-6E8A-4147-A177-3AD203B41FA5}">
                      <a16:colId xmlns="" xmlns:a16="http://schemas.microsoft.com/office/drawing/2014/main" val="4066888436"/>
                    </a:ext>
                  </a:extLst>
                </a:gridCol>
                <a:gridCol w="993131">
                  <a:extLst>
                    <a:ext uri="{9D8B030D-6E8A-4147-A177-3AD203B41FA5}">
                      <a16:colId xmlns="" xmlns:a16="http://schemas.microsoft.com/office/drawing/2014/main" val="3924212141"/>
                    </a:ext>
                  </a:extLst>
                </a:gridCol>
                <a:gridCol w="993131">
                  <a:extLst>
                    <a:ext uri="{9D8B030D-6E8A-4147-A177-3AD203B41FA5}">
                      <a16:colId xmlns="" xmlns:a16="http://schemas.microsoft.com/office/drawing/2014/main" val="3086353969"/>
                    </a:ext>
                  </a:extLst>
                </a:gridCol>
                <a:gridCol w="1442222">
                  <a:extLst>
                    <a:ext uri="{9D8B030D-6E8A-4147-A177-3AD203B41FA5}">
                      <a16:colId xmlns="" xmlns:a16="http://schemas.microsoft.com/office/drawing/2014/main" val="2764454344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Difference 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26033636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do not attempt to reduce textbook costs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29531143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Buy used copies from the campus bookstore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A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1775816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 books from a source other than the campus bookstore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8F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8F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8F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8F4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7801766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 digital textbooks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ADA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3246124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Buy lifetime access to a digital version of a textbook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1580144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 only the digital textbook chapters needed for the course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34432198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Rent printed textbooks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69554552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Use a reserve copy from the campus library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26756325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 books with classmates</a:t>
                      </a: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481084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Sell used books</a:t>
                      </a: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82528467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(please specify)</a:t>
                      </a:r>
                    </a:p>
                  </a:txBody>
                  <a:tcPr marL="5452" marR="142612" marT="545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65804751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7152976-25D9-F445-8EDB-31E3BDBBDA40}"/>
              </a:ext>
            </a:extLst>
          </p:cNvPr>
          <p:cNvSpPr txBox="1"/>
          <p:nvPr/>
        </p:nvSpPr>
        <p:spPr>
          <a:xfrm>
            <a:off x="60690" y="4540367"/>
            <a:ext cx="22942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21,430 public college and university students </a:t>
            </a:r>
          </a:p>
        </p:txBody>
      </p:sp>
    </p:spTree>
    <p:extLst>
      <p:ext uri="{BB962C8B-B14F-4D97-AF65-F5344CB8AC3E}">
        <p14:creationId xmlns:p14="http://schemas.microsoft.com/office/powerpoint/2010/main" val="3984014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1EF4B3-13ED-1C4C-97A7-7D585712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87" y="284564"/>
            <a:ext cx="7596677" cy="491613"/>
          </a:xfrm>
        </p:spPr>
        <p:txBody>
          <a:bodyPr/>
          <a:lstStyle/>
          <a:p>
            <a:r>
              <a:rPr lang="en-US" dirty="0"/>
              <a:t>SURVEY QUESTION: </a:t>
            </a:r>
            <a:r>
              <a:rPr lang="en-US" b="1" dirty="0">
                <a:solidFill>
                  <a:srgbClr val="E28F45"/>
                </a:solidFill>
              </a:rPr>
              <a:t>IMPACT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FE790C-513A-0B46-BA42-341A1DB874A6}"/>
              </a:ext>
            </a:extLst>
          </p:cNvPr>
          <p:cNvSpPr txBox="1"/>
          <p:nvPr/>
        </p:nvSpPr>
        <p:spPr>
          <a:xfrm>
            <a:off x="728283" y="1162253"/>
            <a:ext cx="72461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 your academic career, has the cost of required textbooks caused you to:” (Multiple Response)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C98F87-EB05-A547-BEB9-AF0F007A86A1}"/>
              </a:ext>
            </a:extLst>
          </p:cNvPr>
          <p:cNvSpPr txBox="1"/>
          <p:nvPr/>
        </p:nvSpPr>
        <p:spPr>
          <a:xfrm>
            <a:off x="728284" y="2117720"/>
            <a:ext cx="7877597" cy="2179151"/>
          </a:xfrm>
          <a:prstGeom prst="rect">
            <a:avLst/>
          </a:prstGeom>
          <a:noFill/>
        </p:spPr>
        <p:txBody>
          <a:bodyPr wrap="square" numCol="2" spcCol="365760" rtlCol="0">
            <a:noAutofit/>
          </a:bodyPr>
          <a:lstStyle/>
          <a:p>
            <a:pPr marL="257175" indent="-257175">
              <a:spcAft>
                <a:spcPts val="1125"/>
              </a:spcAft>
              <a:buFont typeface="Apple Symbols" panose="02000000000000000000" pitchFamily="2" charset="-79"/>
              <a:buChar char="☐"/>
            </a:pP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Take fewer courses</a:t>
            </a:r>
          </a:p>
          <a:p>
            <a:pPr marL="257175" indent="-257175">
              <a:spcAft>
                <a:spcPts val="1125"/>
              </a:spcAft>
              <a:buFont typeface="Apple Symbols" panose="02000000000000000000" pitchFamily="2" charset="-79"/>
              <a:buChar char="☐"/>
            </a:pP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Not register for a specific course</a:t>
            </a:r>
          </a:p>
          <a:p>
            <a:pPr marL="257175" indent="-257175">
              <a:spcAft>
                <a:spcPts val="1125"/>
              </a:spcAft>
              <a:buFont typeface="Apple Symbols" panose="02000000000000000000" pitchFamily="2" charset="-79"/>
              <a:buChar char="☐"/>
            </a:pP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Drop a course</a:t>
            </a:r>
          </a:p>
          <a:p>
            <a:pPr marL="257175" indent="-257175">
              <a:spcAft>
                <a:spcPts val="1125"/>
              </a:spcAft>
              <a:buFont typeface="Apple Symbols" panose="02000000000000000000" pitchFamily="2" charset="-79"/>
              <a:buChar char="☐"/>
            </a:pP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Withdraw from a course</a:t>
            </a:r>
          </a:p>
          <a:p>
            <a:pPr marL="257175" indent="-257175">
              <a:spcAft>
                <a:spcPts val="1125"/>
              </a:spcAft>
              <a:buFont typeface="Apple Symbols" panose="02000000000000000000" pitchFamily="2" charset="-79"/>
              <a:buChar char="☐"/>
            </a:pP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Earn a poor grade because I could not afford to buy the textbook</a:t>
            </a:r>
          </a:p>
          <a:p>
            <a:pPr marL="257175" indent="-257175">
              <a:spcAft>
                <a:spcPts val="1125"/>
              </a:spcAft>
              <a:buFont typeface="Apple Symbols" panose="02000000000000000000" pitchFamily="2" charset="-79"/>
              <a:buChar char="☐"/>
            </a:pP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Fail a course because I could not afford to buy the textbook</a:t>
            </a:r>
          </a:p>
          <a:p>
            <a:pPr marL="257175" indent="-257175">
              <a:spcAft>
                <a:spcPts val="1125"/>
              </a:spcAft>
              <a:buFont typeface="Apple Symbols" panose="02000000000000000000" pitchFamily="2" charset="-79"/>
              <a:buChar char="☐"/>
            </a:pP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Not purchase the required textbook</a:t>
            </a:r>
          </a:p>
          <a:p>
            <a:pPr marL="257175" indent="-257175">
              <a:spcAft>
                <a:spcPts val="1125"/>
              </a:spcAft>
              <a:buFont typeface="Apple Symbols" panose="02000000000000000000" pitchFamily="2" charset="-79"/>
              <a:buChar char="☐"/>
            </a:pP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Other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142877F-E2CC-104A-8B47-D7A668137B9E}"/>
              </a:ext>
            </a:extLst>
          </p:cNvPr>
          <p:cNvCxnSpPr>
            <a:cxnSpLocks/>
          </p:cNvCxnSpPr>
          <p:nvPr/>
        </p:nvCxnSpPr>
        <p:spPr>
          <a:xfrm>
            <a:off x="669851" y="1244010"/>
            <a:ext cx="0" cy="552893"/>
          </a:xfrm>
          <a:prstGeom prst="line">
            <a:avLst/>
          </a:prstGeom>
          <a:ln w="25400">
            <a:solidFill>
              <a:srgbClr val="088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873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1EF4B3-13ED-1C4C-97A7-7D585712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86" y="284563"/>
            <a:ext cx="8570714" cy="52543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E28F45"/>
                </a:solidFill>
              </a:rPr>
              <a:t>IMPACT</a:t>
            </a:r>
            <a:r>
              <a:rPr lang="en-US" dirty="0"/>
              <a:t> OF TEXTBOOK COST</a:t>
            </a:r>
            <a:endParaRPr lang="en-US" dirty="0">
              <a:solidFill>
                <a:srgbClr val="E28F4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3F5CDD7-ECFA-0545-9B28-8CC02B9938DF}"/>
              </a:ext>
            </a:extLst>
          </p:cNvPr>
          <p:cNvSpPr txBox="1"/>
          <p:nvPr/>
        </p:nvSpPr>
        <p:spPr>
          <a:xfrm>
            <a:off x="60690" y="4540367"/>
            <a:ext cx="22942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21,430 public college and university students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E8DF8B2D-B4AC-A842-8901-10CE6D8F8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6047947"/>
              </p:ext>
            </p:extLst>
          </p:nvPr>
        </p:nvGraphicFramePr>
        <p:xfrm>
          <a:off x="659219" y="1062262"/>
          <a:ext cx="7511902" cy="339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41062" y="400948"/>
            <a:ext cx="2522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Negative student impacts decreased between 2016 and 2018 survey results.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2ABC3B7D-28F7-4940-BDAB-57DB97A7590A}"/>
              </a:ext>
            </a:extLst>
          </p:cNvPr>
          <p:cNvCxnSpPr>
            <a:cxnSpLocks/>
          </p:cNvCxnSpPr>
          <p:nvPr/>
        </p:nvCxnSpPr>
        <p:spPr>
          <a:xfrm>
            <a:off x="6385708" y="533935"/>
            <a:ext cx="0" cy="716336"/>
          </a:xfrm>
          <a:prstGeom prst="line">
            <a:avLst/>
          </a:prstGeom>
          <a:ln w="25400">
            <a:solidFill>
              <a:srgbClr val="088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428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60F8D80-B5F1-254B-BC92-351D0D203B9B}"/>
              </a:ext>
            </a:extLst>
          </p:cNvPr>
          <p:cNvCxnSpPr/>
          <p:nvPr/>
        </p:nvCxnSpPr>
        <p:spPr>
          <a:xfrm>
            <a:off x="1395877" y="3919559"/>
            <a:ext cx="597799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1EF4B3-13ED-1C4C-97A7-7D585712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86" y="284563"/>
            <a:ext cx="8570714" cy="525437"/>
          </a:xfrm>
        </p:spPr>
        <p:txBody>
          <a:bodyPr/>
          <a:lstStyle/>
          <a:p>
            <a:r>
              <a:rPr lang="en-US" dirty="0"/>
              <a:t>TEXTBOOK PURCHASED </a:t>
            </a:r>
            <a:r>
              <a:rPr lang="en-US" b="1" dirty="0">
                <a:solidFill>
                  <a:srgbClr val="E28F45"/>
                </a:solidFill>
              </a:rPr>
              <a:t>BUT NOT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3523B2-7F18-BD45-925E-EDDE87972477}"/>
              </a:ext>
            </a:extLst>
          </p:cNvPr>
          <p:cNvSpPr txBox="1"/>
          <p:nvPr/>
        </p:nvSpPr>
        <p:spPr>
          <a:xfrm>
            <a:off x="2103073" y="3981281"/>
            <a:ext cx="69762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C7BC5AD-4AD9-EC4A-AFEB-41ADCDD29F48}"/>
              </a:ext>
            </a:extLst>
          </p:cNvPr>
          <p:cNvSpPr/>
          <p:nvPr/>
        </p:nvSpPr>
        <p:spPr>
          <a:xfrm>
            <a:off x="1772156" y="2685119"/>
            <a:ext cx="1357884" cy="1234440"/>
          </a:xfrm>
          <a:prstGeom prst="rect">
            <a:avLst/>
          </a:prstGeom>
          <a:solidFill>
            <a:srgbClr val="DE5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5FC1CE7-0F5F-5746-BAF3-B3A91A34FF2F}"/>
              </a:ext>
            </a:extLst>
          </p:cNvPr>
          <p:cNvSpPr txBox="1"/>
          <p:nvPr/>
        </p:nvSpPr>
        <p:spPr>
          <a:xfrm>
            <a:off x="4048198" y="3981281"/>
            <a:ext cx="69762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706FFB6-7866-094B-8085-AC1B8AD09750}"/>
              </a:ext>
            </a:extLst>
          </p:cNvPr>
          <p:cNvSpPr/>
          <p:nvPr/>
        </p:nvSpPr>
        <p:spPr>
          <a:xfrm>
            <a:off x="3717279" y="1923881"/>
            <a:ext cx="1357884" cy="1995678"/>
          </a:xfrm>
          <a:prstGeom prst="rect">
            <a:avLst/>
          </a:prstGeom>
          <a:solidFill>
            <a:srgbClr val="DE5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FFADF00-B77A-934A-BA10-DFD77F460F5D}"/>
              </a:ext>
            </a:extLst>
          </p:cNvPr>
          <p:cNvSpPr txBox="1"/>
          <p:nvPr/>
        </p:nvSpPr>
        <p:spPr>
          <a:xfrm>
            <a:off x="5993320" y="3981281"/>
            <a:ext cx="69762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9374E70-3FFF-F54B-8DE4-8512D30A1476}"/>
              </a:ext>
            </a:extLst>
          </p:cNvPr>
          <p:cNvSpPr/>
          <p:nvPr/>
        </p:nvSpPr>
        <p:spPr>
          <a:xfrm>
            <a:off x="5662402" y="1176359"/>
            <a:ext cx="1359462" cy="2743200"/>
          </a:xfrm>
          <a:prstGeom prst="rect">
            <a:avLst/>
          </a:prstGeom>
          <a:solidFill>
            <a:srgbClr val="DE5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9E5833-F949-B245-A6D1-BD29C7F7500B}"/>
              </a:ext>
            </a:extLst>
          </p:cNvPr>
          <p:cNvSpPr txBox="1"/>
          <p:nvPr/>
        </p:nvSpPr>
        <p:spPr>
          <a:xfrm>
            <a:off x="2098266" y="2846373"/>
            <a:ext cx="70724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D99AAF1-9016-7845-A665-FE5B539B5BFE}"/>
              </a:ext>
            </a:extLst>
          </p:cNvPr>
          <p:cNvSpPr txBox="1"/>
          <p:nvPr/>
        </p:nvSpPr>
        <p:spPr>
          <a:xfrm>
            <a:off x="4043390" y="2081675"/>
            <a:ext cx="70724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9014CC7-5126-3743-8E96-D4CA8F10A4FB}"/>
              </a:ext>
            </a:extLst>
          </p:cNvPr>
          <p:cNvSpPr txBox="1"/>
          <p:nvPr/>
        </p:nvSpPr>
        <p:spPr>
          <a:xfrm>
            <a:off x="5988513" y="1348759"/>
            <a:ext cx="70724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3.57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74692"/>
            <a:ext cx="3012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latin typeface="Arial" charset="0"/>
                <a:ea typeface="Arial" charset="0"/>
                <a:cs typeface="Arial" charset="0"/>
              </a:rPr>
              <a:t>Faculty and students may be relying more on digital assets that come with textbook purchase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ABC3B7D-28F7-4940-BDAB-57DB97A7590A}"/>
              </a:ext>
            </a:extLst>
          </p:cNvPr>
          <p:cNvCxnSpPr>
            <a:cxnSpLocks/>
          </p:cNvCxnSpPr>
          <p:nvPr/>
        </p:nvCxnSpPr>
        <p:spPr>
          <a:xfrm>
            <a:off x="3012622" y="1120104"/>
            <a:ext cx="0" cy="716336"/>
          </a:xfrm>
          <a:prstGeom prst="line">
            <a:avLst/>
          </a:prstGeom>
          <a:ln w="25400">
            <a:solidFill>
              <a:srgbClr val="088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226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10" grpId="0" animBg="1"/>
      <p:bldP spid="11" grpId="0"/>
      <p:bldP spid="12" grpId="0" animBg="1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559</Words>
  <Application>Microsoft Office PowerPoint</Application>
  <PresentationFormat>On-screen Show (16:9)</PresentationFormat>
  <Paragraphs>137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Apple Symbols</vt:lpstr>
      <vt:lpstr>Arial</vt:lpstr>
      <vt:lpstr>Calibri</vt:lpstr>
      <vt:lpstr>Calibri Light</vt:lpstr>
      <vt:lpstr>Wingdings</vt:lpstr>
      <vt:lpstr>Office Theme</vt:lpstr>
      <vt:lpstr>PowerPoint Presentation</vt:lpstr>
      <vt:lpstr>SURVEY QUESTION: OVERALL COST</vt:lpstr>
      <vt:lpstr>TEXTBOOK COSTS BY MAJOR</vt:lpstr>
      <vt:lpstr>TOTAL TEXTBOOK COST TO STUDENTS</vt:lpstr>
      <vt:lpstr>SURVEY QUESTION: MEASURES TO REDUCE COST</vt:lpstr>
      <vt:lpstr>STUDENT COST SAVINGS MEASURES</vt:lpstr>
      <vt:lpstr>SURVEY QUESTION: IMPACT</vt:lpstr>
      <vt:lpstr>THE IMPACT OF TEXTBOOK COST</vt:lpstr>
      <vt:lpstr>TEXTBOOK PURCHASED BUT NOT USED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McCall</dc:creator>
  <cp:lastModifiedBy>Giovannone, Briana</cp:lastModifiedBy>
  <cp:revision>54</cp:revision>
  <dcterms:created xsi:type="dcterms:W3CDTF">2019-01-21T14:57:36Z</dcterms:created>
  <dcterms:modified xsi:type="dcterms:W3CDTF">2019-01-24T17:44:01Z</dcterms:modified>
</cp:coreProperties>
</file>