
<file path=[Content_Types].xml><?xml version="1.0" encoding="utf-8"?>
<Types xmlns="http://schemas.openxmlformats.org/package/2006/content-types">
  <Override PartName="/ppt/notesSlides/notesSlide4.xml" ContentType="application/vnd.openxmlformats-officedocument.presentationml.notesSlide+xml"/>
  <Override PartName="/ppt/slides/slide9.xml" ContentType="application/vnd.openxmlformats-officedocument.presentationml.slide+xml"/>
  <Override PartName="/ppt/slideLayouts/slideLayout9.xml" ContentType="application/vnd.openxmlformats-officedocument.presentationml.slideLayout+xml"/>
  <Override PartName="/ppt/notesSlides/notesSlide9.xml" ContentType="application/vnd.openxmlformats-officedocument.presentationml.notesSlide+xml"/>
  <Override PartName="/ppt/slides/slide5.xml" ContentType="application/vnd.openxmlformats-officedocument.presentationml.slide+xml"/>
  <Override PartName="/ppt/slideLayouts/slideLayout11.xml" ContentType="application/vnd.openxmlformats-officedocument.presentationml.slideLayout+xml"/>
  <Default Extension="rels" ContentType="application/vnd.openxmlformats-package.relationships+xml"/>
  <Default Extension="jpeg" ContentType="image/jpeg"/>
  <Override PartName="/ppt/slides/slide10.xml" ContentType="application/vnd.openxmlformats-officedocument.presentationml.slide+xml"/>
  <Override PartName="/ppt/notesMasters/notesMaster1.xml" ContentType="application/vnd.openxmlformats-officedocument.presentationml.notesMaster+xml"/>
  <Override PartName="/ppt/slides/slide1.xml" ContentType="application/vnd.openxmlformats-officedocument.presentationml.slide+xml"/>
  <Override PartName="/ppt/handoutMasters/handoutMaster1.xml" ContentType="application/vnd.openxmlformats-officedocument.presentationml.handoutMaster+xml"/>
  <Override PartName="/ppt/slideLayouts/slideLayout5.xml" ContentType="application/vnd.openxmlformats-officedocument.presentationml.slideLayout+xml"/>
  <Override PartName="/ppt/notesSlides/notesSlide12.xml" ContentType="application/vnd.openxmlformats-officedocument.presentationml.notesSlide+xml"/>
  <Override PartName="/ppt/theme/theme2.xml" ContentType="application/vnd.openxmlformats-officedocument.theme+xml"/>
  <Override PartName="/ppt/slideLayouts/slideLayout1.xml" ContentType="application/vnd.openxmlformats-officedocument.presentationml.slideLayout+xml"/>
  <Override PartName="/docProps/app.xml" ContentType="application/vnd.openxmlformats-officedocument.extended-properties+xml"/>
  <Default Extension="xml" ContentType="application/xml"/>
  <Override PartName="/ppt/notesSlides/notesSlide5.xml" ContentType="application/vnd.openxmlformats-officedocument.presentationml.notesSlide+xml"/>
  <Override PartName="/ppt/tableStyles.xml" ContentType="application/vnd.openxmlformats-officedocument.presentationml.tableStyles+xml"/>
  <Override PartName="/ppt/notesSlides/notesSlide1.xml" ContentType="application/vnd.openxmlformats-officedocument.presentationml.notesSlide+xml"/>
  <Override PartName="/ppt/slideLayouts/slideLayout12.xml" ContentType="application/vnd.openxmlformats-officedocument.presentationml.slideLayout+xml"/>
  <Override PartName="/ppt/slides/slide6.xml" ContentType="application/vnd.openxmlformats-officedocument.presentationml.slide+xml"/>
  <Override PartName="/docProps/core.xml" ContentType="application/vnd.openxmlformats-package.core-properties+xml"/>
  <Override PartName="/ppt/slides/slide11.xml" ContentType="application/vnd.openxmlformats-officedocument.presentationml.slide+xml"/>
  <Override PartName="/ppt/slideLayouts/slideLayout6.xml" ContentType="application/vnd.openxmlformats-officedocument.presentationml.slideLayout+xml"/>
  <Override PartName="/ppt/slides/slide2.xml" ContentType="application/vnd.openxmlformats-officedocument.presentationml.slide+xml"/>
  <Default Extension="png" ContentType="image/png"/>
  <Override PartName="/ppt/slideLayouts/slideLayout2.xml" ContentType="application/vnd.openxmlformats-officedocument.presentationml.slideLayout+xml"/>
  <Override PartName="/ppt/theme/theme3.xml" ContentType="application/vnd.openxmlformats-officedocument.theme+xml"/>
  <Default Extension="pdf" ContentType="application/pdf"/>
  <Override PartName="/ppt/notesSlides/notesSlide6.xml" ContentType="application/vnd.openxmlformats-officedocument.presentationml.notesSlide+xml"/>
  <Override PartName="/ppt/notesSlides/notesSlide2.xml" ContentType="application/vnd.openxmlformats-officedocument.presentationml.notesSlide+xml"/>
  <Override PartName="/ppt/slideLayouts/slideLayout13.xml" ContentType="application/vnd.openxmlformats-officedocument.presentationml.slideLayout+xml"/>
  <Override PartName="/ppt/slides/slide7.xml" ContentType="application/vnd.openxmlformats-officedocument.presentationml.slide+xml"/>
  <Override PartName="/ppt/presentation.xml" ContentType="application/vnd.openxmlformats-officedocument.presentationml.presentation.main+xml"/>
  <Override PartName="/ppt/slides/slide12.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commentAuthors.xml" ContentType="application/vnd.openxmlformats-officedocument.presentationml.commentAuthors+xml"/>
  <Override PartName="/ppt/slideLayouts/slideLayout3.xml" ContentType="application/vnd.openxmlformats-officedocument.presentationml.slideLayout+xml"/>
  <Override PartName="/ppt/notesSlides/notesSlide7.xml" ContentType="application/vnd.openxmlformats-officedocument.presentationml.notesSlide+xml"/>
  <Override PartName="/ppt/notesSlides/notesSlide10.xml" ContentType="application/vnd.openxmlformats-officedocument.presentationml.notesSlide+xml"/>
  <Override PartName="/ppt/notesSlides/notesSlide3.xml" ContentType="application/vnd.openxmlformats-officedocument.presentationml.notesSlide+xml"/>
  <Override PartName="/ppt/slideLayouts/slideLayout14.xml" ContentType="application/vnd.openxmlformats-officedocument.presentationml.slideLayout+xml"/>
  <Override PartName="/ppt/slides/slide8.xml" ContentType="application/vnd.openxmlformats-officedocument.presentationml.slide+xml"/>
  <Override PartName="/ppt/presProps.xml" ContentType="application/vnd.openxmlformats-officedocument.presentationml.presProps+xml"/>
  <Override PartName="/ppt/slideLayouts/slideLayout8.xml" ContentType="application/vnd.openxmlformats-officedocument.presentationml.slideLayout+xml"/>
  <Override PartName="/ppt/notesSlides/notesSlide8.xml" ContentType="application/vnd.openxmlformats-officedocument.presentationml.notesSlide+xml"/>
  <Override PartName="/ppt/slideLayouts/slideLayout10.xml" ContentType="application/vnd.openxmlformats-officedocument.presentationml.slideLayout+xml"/>
  <Override PartName="/ppt/slides/slide4.xml" ContentType="application/vnd.openxmlformats-officedocument.presentationml.slide+xml"/>
  <Override PartName="/ppt/notesSlides/notesSlide11.xml" ContentType="application/vnd.openxmlformats-officedocument.presentationml.notesSlide+xml"/>
  <Override PartName="/ppt/slideLayouts/slideLayout4.xml" ContentType="application/vnd.openxmlformats-officedocument.presentationml.slideLayout+xml"/>
  <Override PartName="/ppt/slideMasters/slideMaster1.xml" ContentType="application/vnd.openxmlformats-officedocument.presentationml.slideMaster+xml"/>
  <Override PartName="/ppt/theme/theme1.xml" ContentType="application/vnd.openxmlformats-officedocument.theme+xml"/>
  <Override PartName="/ppt/viewProps.xml" ContentType="application/vnd.openxmlformats-officedocument.presentationml.viewProps+xml"/>
  <Default Extension="bin" ContentType="application/vnd.openxmlformats-officedocument.presentationml.printerSettings"/>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SpecialPlsOnTitleSld="0" saveSubsetFonts="1" autoCompressPictures="0">
  <p:sldMasterIdLst>
    <p:sldMasterId id="2147484088" r:id="rId1"/>
  </p:sldMasterIdLst>
  <p:notesMasterIdLst>
    <p:notesMasterId r:id="rId14"/>
  </p:notesMasterIdLst>
  <p:handoutMasterIdLst>
    <p:handoutMasterId r:id="rId15"/>
  </p:handoutMasterIdLst>
  <p:sldIdLst>
    <p:sldId id="256" r:id="rId2"/>
    <p:sldId id="281" r:id="rId3"/>
    <p:sldId id="311" r:id="rId4"/>
    <p:sldId id="279" r:id="rId5"/>
    <p:sldId id="303" r:id="rId6"/>
    <p:sldId id="319" r:id="rId7"/>
    <p:sldId id="313" r:id="rId8"/>
    <p:sldId id="304" r:id="rId9"/>
    <p:sldId id="317" r:id="rId10"/>
    <p:sldId id="262" r:id="rId11"/>
    <p:sldId id="289" r:id="rId12"/>
    <p:sldId id="282" r:id="rId13"/>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Arial" charset="0"/>
        <a:ea typeface="ＭＳ Ｐゴシック" charset="-128"/>
        <a:cs typeface="ＭＳ Ｐゴシック" charset="-128"/>
      </a:defRPr>
    </a:lvl1pPr>
    <a:lvl2pPr marL="457200" algn="l" rtl="0" fontAlgn="base">
      <a:spcBef>
        <a:spcPct val="0"/>
      </a:spcBef>
      <a:spcAft>
        <a:spcPct val="0"/>
      </a:spcAft>
      <a:defRPr sz="2400" kern="1200">
        <a:solidFill>
          <a:schemeClr val="tx1"/>
        </a:solidFill>
        <a:latin typeface="Arial" charset="0"/>
        <a:ea typeface="ＭＳ Ｐゴシック" charset="-128"/>
        <a:cs typeface="ＭＳ Ｐゴシック" charset="-128"/>
      </a:defRPr>
    </a:lvl2pPr>
    <a:lvl3pPr marL="914400" algn="l" rtl="0" fontAlgn="base">
      <a:spcBef>
        <a:spcPct val="0"/>
      </a:spcBef>
      <a:spcAft>
        <a:spcPct val="0"/>
      </a:spcAft>
      <a:defRPr sz="2400" kern="1200">
        <a:solidFill>
          <a:schemeClr val="tx1"/>
        </a:solidFill>
        <a:latin typeface="Arial" charset="0"/>
        <a:ea typeface="ＭＳ Ｐゴシック" charset="-128"/>
        <a:cs typeface="ＭＳ Ｐゴシック" charset="-128"/>
      </a:defRPr>
    </a:lvl3pPr>
    <a:lvl4pPr marL="1371600" algn="l" rtl="0" fontAlgn="base">
      <a:spcBef>
        <a:spcPct val="0"/>
      </a:spcBef>
      <a:spcAft>
        <a:spcPct val="0"/>
      </a:spcAft>
      <a:defRPr sz="2400" kern="1200">
        <a:solidFill>
          <a:schemeClr val="tx1"/>
        </a:solidFill>
        <a:latin typeface="Arial" charset="0"/>
        <a:ea typeface="ＭＳ Ｐゴシック" charset="-128"/>
        <a:cs typeface="ＭＳ Ｐゴシック" charset="-128"/>
      </a:defRPr>
    </a:lvl4pPr>
    <a:lvl5pPr marL="1828800" algn="l" rtl="0" fontAlgn="base">
      <a:spcBef>
        <a:spcPct val="0"/>
      </a:spcBef>
      <a:spcAft>
        <a:spcPct val="0"/>
      </a:spcAft>
      <a:defRPr sz="2400" kern="1200">
        <a:solidFill>
          <a:schemeClr val="tx1"/>
        </a:solidFill>
        <a:latin typeface="Arial" charset="0"/>
        <a:ea typeface="ＭＳ Ｐゴシック" charset="-128"/>
        <a:cs typeface="ＭＳ Ｐゴシック" charset="-128"/>
      </a:defRPr>
    </a:lvl5pPr>
    <a:lvl6pPr marL="2286000" algn="l" defTabSz="457200" rtl="0" eaLnBrk="1" latinLnBrk="0" hangingPunct="1">
      <a:defRPr sz="2400" kern="1200">
        <a:solidFill>
          <a:schemeClr val="tx1"/>
        </a:solidFill>
        <a:latin typeface="Arial" charset="0"/>
        <a:ea typeface="ＭＳ Ｐゴシック" charset="-128"/>
        <a:cs typeface="ＭＳ Ｐゴシック" charset="-128"/>
      </a:defRPr>
    </a:lvl6pPr>
    <a:lvl7pPr marL="2743200" algn="l" defTabSz="457200" rtl="0" eaLnBrk="1" latinLnBrk="0" hangingPunct="1">
      <a:defRPr sz="2400" kern="1200">
        <a:solidFill>
          <a:schemeClr val="tx1"/>
        </a:solidFill>
        <a:latin typeface="Arial" charset="0"/>
        <a:ea typeface="ＭＳ Ｐゴシック" charset="-128"/>
        <a:cs typeface="ＭＳ Ｐゴシック" charset="-128"/>
      </a:defRPr>
    </a:lvl7pPr>
    <a:lvl8pPr marL="3200400" algn="l" defTabSz="457200" rtl="0" eaLnBrk="1" latinLnBrk="0" hangingPunct="1">
      <a:defRPr sz="2400" kern="1200">
        <a:solidFill>
          <a:schemeClr val="tx1"/>
        </a:solidFill>
        <a:latin typeface="Arial" charset="0"/>
        <a:ea typeface="ＭＳ Ｐゴシック" charset="-128"/>
        <a:cs typeface="ＭＳ Ｐゴシック" charset="-128"/>
      </a:defRPr>
    </a:lvl8pPr>
    <a:lvl9pPr marL="3657600" algn="l" defTabSz="457200" rtl="0" eaLnBrk="1" latinLnBrk="0" hangingPunct="1">
      <a:defRPr sz="2400" kern="1200">
        <a:solidFill>
          <a:schemeClr val="tx1"/>
        </a:solidFill>
        <a:latin typeface="Arial" charset="0"/>
        <a:ea typeface="ＭＳ Ｐゴシック" charset="-128"/>
        <a:cs typeface="ＭＳ Ｐゴシック" charset="-128"/>
      </a:defRPr>
    </a:lvl9pPr>
  </p:defaultTextStyle>
</p:presentation>
</file>

<file path=ppt/commentAuthors.xml><?xml version="1.0" encoding="utf-8"?>
<p:cmAuthor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mAuthor id="0" name="Eric Buffkin" initials="EB" lastIdx="2" clrIdx="0"/>
</p:cmAuthorLst>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prnPr prnWhat="notes"/>
  <p:clrMru>
    <a:srgbClr val="7BAFE6"/>
    <a:srgbClr val="2844B7"/>
    <a:srgbClr val="929292"/>
    <a:srgbClr val="000000"/>
    <a:srgbClr val="3FFF3C"/>
    <a:srgbClr val="FF31EC"/>
    <a:srgbClr val="8FB28E"/>
    <a:srgbClr val="9EC69E"/>
    <a:srgbClr val="AE36D9"/>
    <a:srgbClr val="B838E5"/>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vertBarState="maximized">
    <p:restoredLeft sz="14084" autoAdjust="0"/>
    <p:restoredTop sz="86307" autoAdjust="0"/>
  </p:normalViewPr>
  <p:slideViewPr>
    <p:cSldViewPr snapToGrid="0">
      <p:cViewPr>
        <p:scale>
          <a:sx n="100" d="100"/>
          <a:sy n="100" d="100"/>
        </p:scale>
        <p:origin x="-408" y="-96"/>
      </p:cViewPr>
      <p:guideLst>
        <p:guide orient="horz" pos="2160"/>
        <p:guide pos="2880"/>
      </p:guideLst>
    </p:cSldViewPr>
  </p:slideViewPr>
  <p:outlineViewPr>
    <p:cViewPr>
      <p:scale>
        <a:sx n="33" d="100"/>
        <a:sy n="33" d="100"/>
      </p:scale>
      <p:origin x="0" y="4056"/>
    </p:cViewPr>
  </p:outlineViewPr>
  <p:notesTextViewPr>
    <p:cViewPr>
      <p:scale>
        <a:sx n="100" d="100"/>
        <a:sy n="100" d="100"/>
      </p:scale>
      <p:origin x="0" y="0"/>
    </p:cViewPr>
  </p:notesTextViewPr>
  <p:sorterViewPr>
    <p:cViewPr>
      <p:scale>
        <a:sx n="150" d="100"/>
        <a:sy n="150" d="100"/>
      </p:scale>
      <p:origin x="0" y="0"/>
    </p:cViewPr>
  </p:sorterViewPr>
  <p:notesViewPr>
    <p:cSldViewPr snapToGrid="0" snapToObjects="1">
      <p:cViewPr varScale="1">
        <p:scale>
          <a:sx n="117" d="100"/>
          <a:sy n="117" d="100"/>
        </p:scale>
        <p:origin x="-4024" y="-112"/>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heme" Target="theme/theme1.xml"/><Relationship Id="rId2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notesMaster" Target="notesMasters/notesMaster1.xml"/><Relationship Id="rId15" Type="http://schemas.openxmlformats.org/officeDocument/2006/relationships/handoutMaster" Target="handoutMasters/handoutMaster1.xml"/><Relationship Id="rId16" Type="http://schemas.openxmlformats.org/officeDocument/2006/relationships/printerSettings" Target="printerSettings/printerSettings1.bin"/><Relationship Id="rId17" Type="http://schemas.openxmlformats.org/officeDocument/2006/relationships/commentAuthors" Target="commentAuthors.xml"/><Relationship Id="rId18" Type="http://schemas.openxmlformats.org/officeDocument/2006/relationships/presProps" Target="presProps.xml"/><Relationship Id="rId19" Type="http://schemas.openxmlformats.org/officeDocument/2006/relationships/viewProps" Target="view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pitchFamily="-110" charset="0"/>
                <a:ea typeface="ＭＳ Ｐゴシック" pitchFamily="-110" charset="-128"/>
                <a:cs typeface="ＭＳ Ｐゴシック" pitchFamily="-110" charset="-128"/>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atin typeface="Arial" pitchFamily="-110" charset="0"/>
                <a:ea typeface="ＭＳ Ｐゴシック" pitchFamily="-110" charset="-128"/>
                <a:cs typeface="ＭＳ Ｐゴシック" pitchFamily="-110" charset="-128"/>
              </a:defRPr>
            </a:lvl1pPr>
          </a:lstStyle>
          <a:p>
            <a:pPr>
              <a:defRPr/>
            </a:pPr>
            <a:fld id="{1DB648D2-647B-7145-B32E-93DEA65CEDE4}" type="datetime1">
              <a:rPr lang="en-US"/>
              <a:pPr>
                <a:defRPr/>
              </a:pPr>
              <a:t>11/2/10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atin typeface="Arial" pitchFamily="-110" charset="0"/>
                <a:ea typeface="ＭＳ Ｐゴシック" pitchFamily="-110" charset="-128"/>
                <a:cs typeface="ＭＳ Ｐゴシック" pitchFamily="-110" charset="-128"/>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atin typeface="Arial" pitchFamily="-110" charset="0"/>
                <a:ea typeface="ＭＳ Ｐゴシック" pitchFamily="-110" charset="-128"/>
                <a:cs typeface="ＭＳ Ｐゴシック" pitchFamily="-110" charset="-128"/>
              </a:defRPr>
            </a:lvl1pPr>
          </a:lstStyle>
          <a:p>
            <a:pPr>
              <a:defRPr/>
            </a:pPr>
            <a:fld id="{22ED71FA-9FCD-7247-B2F2-177C13834397}" type="slidenum">
              <a:rPr lang="en-US"/>
              <a:pPr>
                <a:defRPr/>
              </a:pPr>
              <a:t>‹#›</a:t>
            </a:fld>
            <a:endParaRPr lang="en-US"/>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pitchFamily="-110" charset="0"/>
                <a:ea typeface="ＭＳ Ｐゴシック" pitchFamily="-110" charset="-128"/>
                <a:cs typeface="ＭＳ Ｐゴシック" pitchFamily="-110" charset="-128"/>
              </a:defRPr>
            </a:lvl1pPr>
          </a:lstStyle>
          <a:p>
            <a:pPr>
              <a:defRPr/>
            </a:pPr>
            <a:endParaRPr lang="en-US"/>
          </a:p>
        </p:txBody>
      </p:sp>
      <p:sp>
        <p:nvSpPr>
          <p:cNvPr id="2560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pitchFamily="-110" charset="0"/>
                <a:ea typeface="ＭＳ Ｐゴシック" pitchFamily="-110" charset="-128"/>
                <a:cs typeface="ＭＳ Ｐゴシック" pitchFamily="-110" charset="-128"/>
              </a:defRPr>
            </a:lvl1pPr>
          </a:lstStyle>
          <a:p>
            <a:pPr>
              <a:defRPr/>
            </a:pPr>
            <a:endParaRPr lang="en-US"/>
          </a:p>
        </p:txBody>
      </p:sp>
      <p:sp>
        <p:nvSpPr>
          <p:cNvPr id="1741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2560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560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pitchFamily="-110" charset="0"/>
                <a:ea typeface="ＭＳ Ｐゴシック" pitchFamily="-110" charset="-128"/>
                <a:cs typeface="ＭＳ Ｐゴシック" pitchFamily="-110" charset="-128"/>
              </a:defRPr>
            </a:lvl1pPr>
          </a:lstStyle>
          <a:p>
            <a:pPr>
              <a:defRPr/>
            </a:pPr>
            <a:endParaRPr lang="en-US"/>
          </a:p>
        </p:txBody>
      </p:sp>
      <p:sp>
        <p:nvSpPr>
          <p:cNvPr id="2560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pitchFamily="-110" charset="0"/>
                <a:ea typeface="ＭＳ Ｐゴシック" pitchFamily="-110" charset="-128"/>
                <a:cs typeface="ＭＳ Ｐゴシック" pitchFamily="-110" charset="-128"/>
              </a:defRPr>
            </a:lvl1pPr>
          </a:lstStyle>
          <a:p>
            <a:pPr>
              <a:defRPr/>
            </a:pPr>
            <a:fld id="{015C1A8F-51C5-2047-AF79-808F56A05659}" type="slidenum">
              <a:rPr lang="en-US"/>
              <a:pPr>
                <a:defRPr/>
              </a:pPr>
              <a:t>‹#›</a:t>
            </a:fld>
            <a:endParaRPr lang="en-US"/>
          </a:p>
        </p:txBody>
      </p:sp>
    </p:spTree>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pitchFamily="-109" charset="0"/>
        <a:ea typeface="ＭＳ Ｐゴシック" pitchFamily="-109" charset="-128"/>
        <a:cs typeface="ＭＳ Ｐゴシック" pitchFamily="-109" charset="-128"/>
      </a:defRPr>
    </a:lvl1pPr>
    <a:lvl2pPr marL="457200" algn="l" rtl="0" eaLnBrk="0" fontAlgn="base" hangingPunct="0">
      <a:spcBef>
        <a:spcPct val="30000"/>
      </a:spcBef>
      <a:spcAft>
        <a:spcPct val="0"/>
      </a:spcAft>
      <a:defRPr sz="1200" kern="1200">
        <a:solidFill>
          <a:schemeClr val="tx1"/>
        </a:solidFill>
        <a:latin typeface="Arial" pitchFamily="-109" charset="0"/>
        <a:ea typeface="ＭＳ Ｐゴシック" pitchFamily="-109" charset="-128"/>
        <a:cs typeface="+mn-cs"/>
      </a:defRPr>
    </a:lvl2pPr>
    <a:lvl3pPr marL="914400" algn="l" rtl="0" eaLnBrk="0" fontAlgn="base" hangingPunct="0">
      <a:spcBef>
        <a:spcPct val="30000"/>
      </a:spcBef>
      <a:spcAft>
        <a:spcPct val="0"/>
      </a:spcAft>
      <a:defRPr sz="1200" kern="1200">
        <a:solidFill>
          <a:schemeClr val="tx1"/>
        </a:solidFill>
        <a:latin typeface="Arial" pitchFamily="-109" charset="0"/>
        <a:ea typeface="ＭＳ Ｐゴシック" pitchFamily="-109" charset="-128"/>
        <a:cs typeface="+mn-cs"/>
      </a:defRPr>
    </a:lvl3pPr>
    <a:lvl4pPr marL="1371600" algn="l" rtl="0" eaLnBrk="0" fontAlgn="base" hangingPunct="0">
      <a:spcBef>
        <a:spcPct val="30000"/>
      </a:spcBef>
      <a:spcAft>
        <a:spcPct val="0"/>
      </a:spcAft>
      <a:defRPr sz="1200" kern="1200">
        <a:solidFill>
          <a:schemeClr val="tx1"/>
        </a:solidFill>
        <a:latin typeface="Arial" pitchFamily="-109" charset="0"/>
        <a:ea typeface="ＭＳ Ｐゴシック" pitchFamily="-109" charset="-128"/>
        <a:cs typeface="+mn-cs"/>
      </a:defRPr>
    </a:lvl4pPr>
    <a:lvl5pPr marL="1828800" algn="l" rtl="0" eaLnBrk="0" fontAlgn="base" hangingPunct="0">
      <a:spcBef>
        <a:spcPct val="30000"/>
      </a:spcBef>
      <a:spcAft>
        <a:spcPct val="0"/>
      </a:spcAft>
      <a:defRPr sz="1200" kern="1200">
        <a:solidFill>
          <a:schemeClr val="tx1"/>
        </a:solidFill>
        <a:latin typeface="Arial" pitchFamily="-109" charset="0"/>
        <a:ea typeface="ＭＳ Ｐゴシック" pitchFamily="-109"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p>
            <a:fld id="{ABC130B6-0951-694B-ADE8-CB457CF3D008}" type="slidenum">
              <a:rPr lang="en-US">
                <a:latin typeface="Arial" charset="0"/>
                <a:ea typeface="ＭＳ Ｐゴシック" charset="-128"/>
                <a:cs typeface="ＭＳ Ｐゴシック" charset="-128"/>
              </a:rPr>
              <a:pPr/>
              <a:t>1</a:t>
            </a:fld>
            <a:endParaRPr lang="en-US">
              <a:latin typeface="Arial" charset="0"/>
              <a:ea typeface="ＭＳ Ｐゴシック" charset="-128"/>
              <a:cs typeface="ＭＳ Ｐゴシック" charset="-128"/>
            </a:endParaRPr>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a:ln/>
        </p:spPr>
        <p:txBody>
          <a:bodyPr/>
          <a:lstStyle/>
          <a:p>
            <a:pPr eaLnBrk="1" hangingPunct="1"/>
            <a:endParaRPr lang="en-US">
              <a:latin typeface="Arial" charset="0"/>
              <a:ea typeface="ＭＳ Ｐゴシック" charset="-128"/>
              <a:cs typeface="ＭＳ Ｐゴシック"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C774CB4F-DEC8-4A4E-A67F-D4C0580C3E5E}" type="slidenum">
              <a:rPr lang="en-US">
                <a:latin typeface="Arial" charset="0"/>
                <a:ea typeface="ＭＳ Ｐゴシック" charset="-128"/>
                <a:cs typeface="ＭＳ Ｐゴシック" charset="-128"/>
              </a:rPr>
              <a:pPr/>
              <a:t>10</a:t>
            </a:fld>
            <a:endParaRPr lang="en-US">
              <a:latin typeface="Arial" charset="0"/>
              <a:ea typeface="ＭＳ Ｐゴシック" charset="-128"/>
              <a:cs typeface="ＭＳ Ｐゴシック" charset="-128"/>
            </a:endParaRPr>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p:spPr>
        <p:txBody>
          <a:bodyPr/>
          <a:lstStyle/>
          <a:p>
            <a:pPr eaLnBrk="1" hangingPunct="1"/>
            <a:r>
              <a:rPr lang="en-US" dirty="0" smtClean="0">
                <a:latin typeface="Arial" charset="0"/>
                <a:ea typeface="ＭＳ Ｐゴシック" charset="-128"/>
                <a:cs typeface="ＭＳ Ｐゴシック" charset="-128"/>
              </a:rPr>
              <a:t>We have an experienced</a:t>
            </a:r>
            <a:r>
              <a:rPr lang="en-US" baseline="0" dirty="0" smtClean="0">
                <a:latin typeface="Arial" charset="0"/>
                <a:ea typeface="ＭＳ Ｐゴシック" charset="-128"/>
                <a:cs typeface="ＭＳ Ｐゴシック" charset="-128"/>
              </a:rPr>
              <a:t> and talented team of entrepreneurs and engineers with tremendous experience in their field.</a:t>
            </a:r>
            <a:endParaRPr lang="en-US" dirty="0">
              <a:latin typeface="Arial" charset="0"/>
              <a:ea typeface="ＭＳ Ｐゴシック" charset="-128"/>
              <a:cs typeface="ＭＳ Ｐゴシック"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015C1A8F-51C5-2047-AF79-808F56A05659}" type="slidenum">
              <a:rPr lang="en-US" smtClean="0"/>
              <a:pPr>
                <a:defRPr/>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015C1A8F-51C5-2047-AF79-808F56A05659}" type="slidenum">
              <a:rPr lang="en-US" smtClean="0"/>
              <a:pPr>
                <a:defRPr/>
              </a:pPr>
              <a:t>12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You may not be aware, but we have a healthcare problem in the US that costs us an extra $290 billion each year – adherence to prescribed drug therapies. </a:t>
            </a:r>
          </a:p>
          <a:p>
            <a:endParaRPr lang="en-US" baseline="0" dirty="0" smtClean="0"/>
          </a:p>
          <a:p>
            <a:r>
              <a:rPr lang="en-US" baseline="0" dirty="0" smtClean="0"/>
              <a:t>$290 billion is the same size at the global semiconductor market in 2010.  </a:t>
            </a:r>
            <a:endParaRPr lang="en-US" dirty="0"/>
          </a:p>
        </p:txBody>
      </p:sp>
      <p:sp>
        <p:nvSpPr>
          <p:cNvPr id="4" name="Slide Number Placeholder 3"/>
          <p:cNvSpPr>
            <a:spLocks noGrp="1"/>
          </p:cNvSpPr>
          <p:nvPr>
            <p:ph type="sldNum" sz="quarter" idx="10"/>
          </p:nvPr>
        </p:nvSpPr>
        <p:spPr/>
        <p:txBody>
          <a:bodyPr/>
          <a:lstStyle/>
          <a:p>
            <a:pPr>
              <a:defRPr/>
            </a:pPr>
            <a:fld id="{015C1A8F-51C5-2047-AF79-808F56A05659}" type="slidenum">
              <a:rPr lang="en-US" smtClean="0"/>
              <a:pPr>
                <a:defRPr/>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015C1A8F-51C5-2047-AF79-808F56A05659}" type="slidenum">
              <a:rPr lang="en-US" smtClean="0"/>
              <a:pPr>
                <a:defRPr/>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a:t>
            </a:r>
            <a:r>
              <a:rPr lang="en-US" baseline="0" dirty="0" smtClean="0"/>
              <a:t> order to improve adherence, you must be able to measure it.  </a:t>
            </a:r>
            <a:r>
              <a:rPr lang="en-US" dirty="0" smtClean="0"/>
              <a:t>This is the essence</a:t>
            </a:r>
            <a:r>
              <a:rPr lang="en-US" baseline="0" dirty="0" smtClean="0"/>
              <a:t> of </a:t>
            </a:r>
            <a:r>
              <a:rPr lang="en-US" baseline="0" dirty="0" err="1" smtClean="0"/>
              <a:t>eTect’s</a:t>
            </a:r>
            <a:r>
              <a:rPr lang="en-US" baseline="0" dirty="0" smtClean="0"/>
              <a:t> innovation.  This pill I’m holding here can report when it has been ingested in real time.</a:t>
            </a:r>
            <a:endParaRPr lang="en-US" dirty="0"/>
          </a:p>
        </p:txBody>
      </p:sp>
      <p:sp>
        <p:nvSpPr>
          <p:cNvPr id="4" name="Slide Number Placeholder 3"/>
          <p:cNvSpPr>
            <a:spLocks noGrp="1"/>
          </p:cNvSpPr>
          <p:nvPr>
            <p:ph type="sldNum" sz="quarter" idx="10"/>
          </p:nvPr>
        </p:nvSpPr>
        <p:spPr/>
        <p:txBody>
          <a:bodyPr/>
          <a:lstStyle/>
          <a:p>
            <a:pPr>
              <a:defRPr/>
            </a:pPr>
            <a:fld id="{015C1A8F-51C5-2047-AF79-808F56A05659}" type="slidenum">
              <a:rPr lang="en-US" smtClean="0"/>
              <a:pPr>
                <a:defRPr/>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Key points:</a:t>
            </a:r>
          </a:p>
          <a:p>
            <a:r>
              <a:rPr lang="en-US" dirty="0" smtClean="0"/>
              <a:t>The tag</a:t>
            </a:r>
            <a:r>
              <a:rPr lang="en-US" baseline="0" dirty="0" smtClean="0"/>
              <a:t> is applied to the pill or capsule during or post manufacture.</a:t>
            </a:r>
          </a:p>
          <a:p>
            <a:r>
              <a:rPr lang="en-US" dirty="0" smtClean="0"/>
              <a:t>As soon as it is ingested a special</a:t>
            </a:r>
            <a:r>
              <a:rPr lang="en-US" baseline="0" dirty="0" smtClean="0"/>
              <a:t> circuit begins to harvest energy from the body and report where the pill is in the digestive tract.</a:t>
            </a:r>
          </a:p>
          <a:p>
            <a:r>
              <a:rPr lang="en-US" baseline="0" dirty="0" smtClean="0"/>
              <a:t>The pill reports to a small, wristband reader, similar to what I’m wearing here.</a:t>
            </a:r>
          </a:p>
          <a:p>
            <a:r>
              <a:rPr lang="en-US" baseline="0" dirty="0" smtClean="0"/>
              <a:t>It will continue to report as it passes into the stomach and when the reader receives the message the pill has reached the stomach, the reader passes that information, along with information about the drug, through a mobile phone app to a personal adherence database.</a:t>
            </a:r>
          </a:p>
          <a:p>
            <a:r>
              <a:rPr lang="en-US" baseline="0" dirty="0" smtClean="0"/>
              <a:t>The information in the database can be made available to authorized constituents of the healthcare system – healthcare providers, family, benefits providers, and importantly for our initial application – clinical researchers.</a:t>
            </a:r>
          </a:p>
          <a:p>
            <a:r>
              <a:rPr lang="en-US" dirty="0" smtClean="0"/>
              <a:t>Oh,</a:t>
            </a:r>
            <a:r>
              <a:rPr lang="en-US" baseline="0" dirty="0" smtClean="0"/>
              <a:t> by the way, once the pill passes through the stomach, the tag disintegrates and passes through the digestive system – it has no interaction with the drug, and it has no effect on the patient.</a:t>
            </a:r>
          </a:p>
          <a:p>
            <a:endParaRPr lang="en-US"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We have successfully demonstrated all of the enabling technologies with an ingestible proof of concept pill that has been taken by members of our management team.</a:t>
            </a:r>
          </a:p>
          <a:p>
            <a:endParaRPr lang="en-US" dirty="0"/>
          </a:p>
        </p:txBody>
      </p:sp>
      <p:sp>
        <p:nvSpPr>
          <p:cNvPr id="4" name="Slide Number Placeholder 3"/>
          <p:cNvSpPr>
            <a:spLocks noGrp="1"/>
          </p:cNvSpPr>
          <p:nvPr>
            <p:ph type="sldNum" sz="quarter" idx="10"/>
          </p:nvPr>
        </p:nvSpPr>
        <p:spPr/>
        <p:txBody>
          <a:bodyPr/>
          <a:lstStyle/>
          <a:p>
            <a:pPr>
              <a:defRPr/>
            </a:pPr>
            <a:fld id="{015C1A8F-51C5-2047-AF79-808F56A05659}" type="slidenum">
              <a:rPr lang="en-US" smtClean="0"/>
              <a:pPr>
                <a:defRPr/>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 why</a:t>
            </a:r>
            <a:r>
              <a:rPr lang="en-US" baseline="0" dirty="0" smtClean="0"/>
              <a:t> should we care if someone is not taking their drugs – what is the value proposition for monitoring adherence in real time?</a:t>
            </a:r>
          </a:p>
          <a:p>
            <a:endParaRPr lang="en-US" baseline="0" dirty="0" smtClean="0"/>
          </a:p>
          <a:p>
            <a:r>
              <a:rPr lang="en-US" baseline="0" dirty="0" smtClean="0"/>
              <a:t>Clinical trials are up to half of the cost of development of new drugs -  improved adherence in clinical trials can significantly reduce the cost of the trial</a:t>
            </a:r>
          </a:p>
          <a:p>
            <a:endParaRPr lang="en-US" baseline="0" dirty="0" smtClean="0"/>
          </a:p>
          <a:p>
            <a:r>
              <a:rPr lang="en-US" baseline="0" dirty="0" smtClean="0"/>
              <a:t>Prescription drug therapy is based on a premise of adherence:</a:t>
            </a:r>
          </a:p>
          <a:p>
            <a:r>
              <a:rPr lang="en-US" baseline="0" dirty="0" smtClean="0"/>
              <a:t>Improved adherence can improve the health and lower the cost of healthcare for the chronically ill.</a:t>
            </a:r>
          </a:p>
          <a:p>
            <a:r>
              <a:rPr lang="en-US" baseline="0" dirty="0" smtClean="0"/>
              <a:t>A very specific example – the leading cause of transplant rejections is poor adherence to medication prescribed to prevent it.  </a:t>
            </a:r>
            <a:endParaRPr lang="en-US" dirty="0"/>
          </a:p>
        </p:txBody>
      </p:sp>
      <p:sp>
        <p:nvSpPr>
          <p:cNvPr id="4" name="Slide Number Placeholder 3"/>
          <p:cNvSpPr>
            <a:spLocks noGrp="1"/>
          </p:cNvSpPr>
          <p:nvPr>
            <p:ph type="sldNum" sz="quarter" idx="10"/>
          </p:nvPr>
        </p:nvSpPr>
        <p:spPr/>
        <p:txBody>
          <a:bodyPr/>
          <a:lstStyle/>
          <a:p>
            <a:pPr>
              <a:defRPr/>
            </a:pPr>
            <a:fld id="{015C1A8F-51C5-2047-AF79-808F56A05659}" type="slidenum">
              <a:rPr lang="en-US" smtClean="0"/>
              <a:pPr>
                <a:defRPr/>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I’ve alluded to the size</a:t>
            </a:r>
            <a:r>
              <a:rPr lang="en-US" baseline="0" dirty="0" smtClean="0"/>
              <a:t> of the markets served by our technology, but I’d like to give you a specific description of the size of our opportunity</a:t>
            </a:r>
            <a:endParaRPr lang="en-US" dirty="0"/>
          </a:p>
        </p:txBody>
      </p:sp>
      <p:sp>
        <p:nvSpPr>
          <p:cNvPr id="4" name="Slide Number Placeholder 3"/>
          <p:cNvSpPr>
            <a:spLocks noGrp="1"/>
          </p:cNvSpPr>
          <p:nvPr>
            <p:ph type="sldNum" sz="quarter" idx="10"/>
          </p:nvPr>
        </p:nvSpPr>
        <p:spPr/>
        <p:txBody>
          <a:bodyPr/>
          <a:lstStyle/>
          <a:p>
            <a:pPr>
              <a:defRPr/>
            </a:pPr>
            <a:fld id="{015C1A8F-51C5-2047-AF79-808F56A05659}" type="slidenum">
              <a:rPr lang="en-US" smtClean="0"/>
              <a:pPr>
                <a:defRPr/>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p>
            <a:fld id="{6F7EB78A-EF0F-E048-A4BC-E410FAA0951D}" type="slidenum">
              <a:rPr lang="en-US">
                <a:latin typeface="Arial" charset="0"/>
                <a:ea typeface="ＭＳ Ｐゴシック" charset="-128"/>
                <a:cs typeface="ＭＳ Ｐゴシック" charset="-128"/>
              </a:rPr>
              <a:pPr/>
              <a:t>8</a:t>
            </a:fld>
            <a:endParaRPr lang="en-US">
              <a:latin typeface="Arial" charset="0"/>
              <a:ea typeface="ＭＳ Ｐゴシック" charset="-128"/>
              <a:cs typeface="ＭＳ Ｐゴシック" charset="-128"/>
            </a:endParaRPr>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p:spPr>
        <p:txBody>
          <a:bodyPr/>
          <a:lstStyle/>
          <a:p>
            <a:pPr lvl="1"/>
            <a:r>
              <a:rPr lang="en-US" sz="1200" dirty="0" smtClean="0"/>
              <a:t>Our business</a:t>
            </a:r>
            <a:r>
              <a:rPr lang="en-US" sz="1200" baseline="0" dirty="0" smtClean="0"/>
              <a:t> model allows us to serve customers with the approach that best fits the particular pharmaceutical or clinical research company – we will provide adherence information as a service – or – supply components, technology, and knowhow to companies wishing to implement their own systems.</a:t>
            </a:r>
            <a:endParaRPr lang="en-US" sz="1200" dirty="0" smtClean="0"/>
          </a:p>
          <a:p>
            <a:pPr eaLnBrk="1" hangingPunct="1"/>
            <a:endParaRPr lang="en-US" dirty="0">
              <a:latin typeface="Arial" charset="0"/>
              <a:ea typeface="ＭＳ Ｐゴシック" charset="-128"/>
              <a:cs typeface="ＭＳ Ｐゴシック"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eTect</a:t>
            </a:r>
            <a:r>
              <a:rPr lang="en-US" baseline="0" dirty="0" smtClean="0"/>
              <a:t> has a strong and growing intellectual property portfolio.</a:t>
            </a:r>
            <a:endParaRPr lang="en-US" dirty="0"/>
          </a:p>
        </p:txBody>
      </p:sp>
      <p:sp>
        <p:nvSpPr>
          <p:cNvPr id="4" name="Slide Number Placeholder 3"/>
          <p:cNvSpPr>
            <a:spLocks noGrp="1"/>
          </p:cNvSpPr>
          <p:nvPr>
            <p:ph type="sldNum" sz="quarter" idx="10"/>
          </p:nvPr>
        </p:nvSpPr>
        <p:spPr/>
        <p:txBody>
          <a:bodyPr/>
          <a:lstStyle/>
          <a:p>
            <a:pPr>
              <a:defRPr/>
            </a:pPr>
            <a:fld id="{015C1A8F-51C5-2047-AF79-808F56A05659}" type="slidenum">
              <a:rPr lang="en-US" smtClean="0"/>
              <a:pPr>
                <a:defRPr/>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06388" y="739588"/>
            <a:ext cx="8513762" cy="2729753"/>
          </a:xfrm>
        </p:spPr>
        <p:txBody>
          <a:bodyPr>
            <a:noAutofit/>
          </a:bodyPr>
          <a:lstStyle>
            <a:lvl1pPr algn="l">
              <a:lnSpc>
                <a:spcPts val="10800"/>
              </a:lnSpc>
              <a:defRPr sz="10000" b="1" spc="-250" baseline="0">
                <a:solidFill>
                  <a:schemeClr val="tx2"/>
                </a:solidFill>
              </a:defRPr>
            </a:lvl1pPr>
          </a:lstStyle>
          <a:p>
            <a:r>
              <a:rPr lang="en-US" smtClean="0"/>
              <a:t>Click to edit Master title style</a:t>
            </a:r>
            <a:endParaRPr/>
          </a:p>
        </p:txBody>
      </p:sp>
      <p:sp>
        <p:nvSpPr>
          <p:cNvPr id="3" name="Subtitle 2"/>
          <p:cNvSpPr>
            <a:spLocks noGrp="1"/>
          </p:cNvSpPr>
          <p:nvPr>
            <p:ph type="subTitle" idx="1"/>
          </p:nvPr>
        </p:nvSpPr>
        <p:spPr>
          <a:xfrm>
            <a:off x="306388" y="3505200"/>
            <a:ext cx="4683050" cy="1344706"/>
          </a:xfrm>
        </p:spPr>
        <p:txBody>
          <a:bodyPr anchor="b" anchorCtr="0">
            <a:normAutofit/>
          </a:bodyPr>
          <a:lstStyle>
            <a:lvl1pPr marL="0" indent="0" algn="l">
              <a:buNone/>
              <a:defRPr sz="4400">
                <a:solidFill>
                  <a:srgbClr val="FF66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a:xfrm>
            <a:off x="457200" y="6275294"/>
            <a:ext cx="1600200" cy="365125"/>
          </a:xfrm>
        </p:spPr>
        <p:txBody>
          <a:bodyPr/>
          <a:lstStyle>
            <a:lvl1pPr>
              <a:defRPr sz="1100">
                <a:solidFill>
                  <a:schemeClr val="tx2"/>
                </a:solidFill>
              </a:defRPr>
            </a:lvl1pPr>
          </a:lstStyle>
          <a:p>
            <a:pPr>
              <a:defRPr/>
            </a:pPr>
            <a:endParaRPr lang="en-US"/>
          </a:p>
        </p:txBody>
      </p:sp>
      <p:sp>
        <p:nvSpPr>
          <p:cNvPr id="5" name="Footer Placeholder 4"/>
          <p:cNvSpPr>
            <a:spLocks noGrp="1"/>
          </p:cNvSpPr>
          <p:nvPr>
            <p:ph type="ftr" sz="quarter" idx="11"/>
          </p:nvPr>
        </p:nvSpPr>
        <p:spPr>
          <a:xfrm>
            <a:off x="2209800" y="6275294"/>
            <a:ext cx="5638800" cy="365125"/>
          </a:xfrm>
        </p:spPr>
        <p:txBody>
          <a:bodyPr/>
          <a:lstStyle>
            <a:lvl1pPr algn="l">
              <a:defRPr sz="1100">
                <a:solidFill>
                  <a:schemeClr val="tx2"/>
                </a:solidFill>
              </a:defRPr>
            </a:lvl1pPr>
          </a:lstStyle>
          <a:p>
            <a:pPr>
              <a:defRPr/>
            </a:pPr>
            <a:r>
              <a:rPr lang="en-US" smtClean="0"/>
              <a:t>Confidential and Proprietary</a:t>
            </a:r>
            <a:endParaRPr lang="en-US"/>
          </a:p>
        </p:txBody>
      </p:sp>
      <p:sp>
        <p:nvSpPr>
          <p:cNvPr id="6" name="Slide Number Placeholder 5"/>
          <p:cNvSpPr>
            <a:spLocks noGrp="1"/>
          </p:cNvSpPr>
          <p:nvPr>
            <p:ph type="sldNum" sz="quarter" idx="12"/>
          </p:nvPr>
        </p:nvSpPr>
        <p:spPr>
          <a:xfrm>
            <a:off x="8077200" y="6275294"/>
            <a:ext cx="609600" cy="365125"/>
          </a:xfrm>
        </p:spPr>
        <p:txBody>
          <a:bodyPr/>
          <a:lstStyle>
            <a:lvl1pPr>
              <a:defRPr sz="1400">
                <a:solidFill>
                  <a:schemeClr val="tx2"/>
                </a:solidFill>
              </a:defRPr>
            </a:lvl1pPr>
          </a:lstStyle>
          <a:p>
            <a:fld id="{4F59604A-DDD4-4BE5-9F0F-C50D317D165F}"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1823" y="1227427"/>
            <a:ext cx="3657600" cy="566738"/>
          </a:xfrm>
        </p:spPr>
        <p:txBody>
          <a:bodyPr anchor="b">
            <a:noAutofit/>
          </a:bodyPr>
          <a:lstStyle>
            <a:lvl1pPr algn="l">
              <a:defRPr sz="3600" b="0"/>
            </a:lvl1pPr>
          </a:lstStyle>
          <a:p>
            <a:r>
              <a:rPr lang="en-US" smtClean="0"/>
              <a:t>Click to edit Master title style</a:t>
            </a:r>
            <a:endParaRPr/>
          </a:p>
        </p:txBody>
      </p:sp>
      <p:sp>
        <p:nvSpPr>
          <p:cNvPr id="3" name="Picture Placeholder 2"/>
          <p:cNvSpPr>
            <a:spLocks noGrp="1"/>
          </p:cNvSpPr>
          <p:nvPr>
            <p:ph type="pic" idx="1"/>
          </p:nvPr>
        </p:nvSpPr>
        <p:spPr>
          <a:xfrm rot="194096">
            <a:off x="4845353" y="975801"/>
            <a:ext cx="3496570" cy="4747249"/>
          </a:xfrm>
          <a:prstGeom prst="rect">
            <a:avLst/>
          </a:prstGeom>
          <a:noFill/>
          <a:ln w="177800" cap="sq">
            <a:solidFill>
              <a:schemeClr val="tx1"/>
            </a:solidFill>
            <a:miter lim="800000"/>
          </a:ln>
          <a:effectLst>
            <a:outerShdw blurRad="50800" dist="38100" dir="2700000" algn="tl" rotWithShape="0">
              <a:prstClr val="black">
                <a:alpha val="40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631823" y="1799793"/>
            <a:ext cx="3657600" cy="3991408"/>
          </a:xfrm>
        </p:spPr>
        <p:txBody>
          <a:bodyPr>
            <a:normAutofit/>
          </a:bodyPr>
          <a:lstStyle>
            <a:lvl1pPr marL="0" indent="0" algn="l">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smtClean="0"/>
              <a:t>Confidential and Proprietary</a:t>
            </a:r>
            <a:endParaRPr lang="en-US"/>
          </a:p>
        </p:txBody>
      </p:sp>
      <p:sp>
        <p:nvSpPr>
          <p:cNvPr id="7" name="Slide Number Placeholder 6"/>
          <p:cNvSpPr>
            <a:spLocks noGrp="1"/>
          </p:cNvSpPr>
          <p:nvPr>
            <p:ph type="sldNum" sz="quarter" idx="12"/>
          </p:nvPr>
        </p:nvSpPr>
        <p:spPr/>
        <p:txBody>
          <a:bodyPr/>
          <a:lstStyle/>
          <a:p>
            <a:pPr>
              <a:defRPr/>
            </a:pPr>
            <a:fld id="{9956F63F-B216-4A44-8073-3AE936CEADB9}" type="slidenum">
              <a:rPr lang="en-US" smtClean="0"/>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Picture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632011" y="4329953"/>
            <a:ext cx="7907151" cy="927847"/>
          </a:xfrm>
        </p:spPr>
        <p:txBody>
          <a:bodyPr anchor="b" anchorCtr="0">
            <a:noAutofit/>
          </a:bodyPr>
          <a:lstStyle>
            <a:lvl1pPr algn="l">
              <a:defRPr sz="3600"/>
            </a:lvl1pPr>
          </a:lstStyle>
          <a:p>
            <a:r>
              <a:rPr lang="en-US" smtClean="0"/>
              <a:t>Click to edit Master title style</a:t>
            </a:r>
            <a:endParaRP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r>
              <a:rPr lang="en-US" smtClean="0"/>
              <a:t>Confidential and Proprietary</a:t>
            </a:r>
            <a:endParaRPr lang="en-US"/>
          </a:p>
        </p:txBody>
      </p:sp>
      <p:sp>
        <p:nvSpPr>
          <p:cNvPr id="5" name="Slide Number Placeholder 4"/>
          <p:cNvSpPr>
            <a:spLocks noGrp="1"/>
          </p:cNvSpPr>
          <p:nvPr>
            <p:ph type="sldNum" sz="quarter" idx="12"/>
          </p:nvPr>
        </p:nvSpPr>
        <p:spPr/>
        <p:txBody>
          <a:bodyPr/>
          <a:lstStyle/>
          <a:p>
            <a:pPr>
              <a:defRPr/>
            </a:pPr>
            <a:fld id="{1497E997-5EA4-3645-BFDB-27C777C55DA4}" type="slidenum">
              <a:rPr lang="en-US" smtClean="0"/>
              <a:pPr>
                <a:defRPr/>
              </a:pPr>
              <a:t>‹#›</a:t>
            </a:fld>
            <a:endParaRPr lang="en-US"/>
          </a:p>
        </p:txBody>
      </p:sp>
      <p:sp>
        <p:nvSpPr>
          <p:cNvPr id="7" name="Text Placeholder 6"/>
          <p:cNvSpPr>
            <a:spLocks noGrp="1"/>
          </p:cNvSpPr>
          <p:nvPr>
            <p:ph type="body" sz="quarter" idx="13"/>
          </p:nvPr>
        </p:nvSpPr>
        <p:spPr>
          <a:xfrm>
            <a:off x="634196" y="5257800"/>
            <a:ext cx="7904950" cy="990600"/>
          </a:xfrm>
        </p:spPr>
        <p:txBody>
          <a:bodyPr>
            <a:normAutofit/>
          </a:bodyPr>
          <a:lstStyle>
            <a:lvl1pPr marL="0" indent="0">
              <a:buNone/>
              <a:defRPr sz="1800"/>
            </a:lvl1pPr>
            <a:lvl2pPr marL="0" indent="0">
              <a:buNone/>
              <a:defRPr sz="1800"/>
            </a:lvl2pPr>
            <a:lvl3pPr marL="0" indent="0">
              <a:buNone/>
              <a:defRPr sz="1800"/>
            </a:lvl3pPr>
            <a:lvl4pPr marL="0" indent="0">
              <a:buNone/>
              <a:defRPr sz="1800"/>
            </a:lvl4pPr>
            <a:lvl5pPr marL="0"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8" name="Picture Placeholder 2"/>
          <p:cNvSpPr>
            <a:spLocks noGrp="1"/>
          </p:cNvSpPr>
          <p:nvPr>
            <p:ph type="pic" idx="1"/>
          </p:nvPr>
        </p:nvSpPr>
        <p:spPr>
          <a:xfrm rot="319004">
            <a:off x="2075968" y="741009"/>
            <a:ext cx="4914362" cy="3240064"/>
          </a:xfrm>
          <a:prstGeom prst="rect">
            <a:avLst/>
          </a:prstGeom>
          <a:noFill/>
          <a:ln w="177800" cap="sq">
            <a:solidFill>
              <a:schemeClr val="tx1"/>
            </a:solidFill>
            <a:miter lim="800000"/>
          </a:ln>
          <a:effectLst>
            <a:outerShdw blurRad="50800" dist="38100" dir="2700000" algn="tl" rotWithShape="0">
              <a:prstClr val="black">
                <a:alpha val="40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2 Pictures with Caption">
    <p:spTree>
      <p:nvGrpSpPr>
        <p:cNvPr id="1" name=""/>
        <p:cNvGrpSpPr/>
        <p:nvPr/>
      </p:nvGrpSpPr>
      <p:grpSpPr>
        <a:xfrm>
          <a:off x="0" y="0"/>
          <a:ext cx="0" cy="0"/>
          <a:chOff x="0" y="0"/>
          <a:chExt cx="0" cy="0"/>
        </a:xfrm>
      </p:grpSpPr>
      <p:sp>
        <p:nvSpPr>
          <p:cNvPr id="9" name="Picture Placeholder 2"/>
          <p:cNvSpPr>
            <a:spLocks noGrp="1"/>
          </p:cNvSpPr>
          <p:nvPr>
            <p:ph type="pic" idx="14"/>
          </p:nvPr>
        </p:nvSpPr>
        <p:spPr>
          <a:xfrm rot="21346724">
            <a:off x="436037" y="494284"/>
            <a:ext cx="4663440" cy="3030003"/>
          </a:xfrm>
          <a:prstGeom prst="rect">
            <a:avLst/>
          </a:prstGeom>
          <a:noFill/>
          <a:ln w="177800" cap="sq">
            <a:solidFill>
              <a:schemeClr val="tx1"/>
            </a:solidFill>
            <a:miter lim="800000"/>
          </a:ln>
          <a:effectLst>
            <a:outerShdw blurRad="50800" dist="38100" dir="2700000" algn="tl" rotWithShape="0">
              <a:prstClr val="black">
                <a:alpha val="40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2" name="Title 1"/>
          <p:cNvSpPr>
            <a:spLocks noGrp="1"/>
          </p:cNvSpPr>
          <p:nvPr>
            <p:ph type="title"/>
          </p:nvPr>
        </p:nvSpPr>
        <p:spPr>
          <a:xfrm>
            <a:off x="632011" y="4329953"/>
            <a:ext cx="7907151" cy="927847"/>
          </a:xfrm>
        </p:spPr>
        <p:txBody>
          <a:bodyPr anchor="b" anchorCtr="0">
            <a:noAutofit/>
          </a:bodyPr>
          <a:lstStyle>
            <a:lvl1pPr algn="l">
              <a:defRPr sz="3600"/>
            </a:lvl1pPr>
          </a:lstStyle>
          <a:p>
            <a:r>
              <a:rPr lang="en-US" smtClean="0"/>
              <a:t>Click to edit Master title style</a:t>
            </a:r>
            <a:endParaRP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r>
              <a:rPr lang="en-US" smtClean="0"/>
              <a:t>Confidential and Proprietary</a:t>
            </a:r>
            <a:endParaRPr lang="en-US"/>
          </a:p>
        </p:txBody>
      </p:sp>
      <p:sp>
        <p:nvSpPr>
          <p:cNvPr id="5" name="Slide Number Placeholder 4"/>
          <p:cNvSpPr>
            <a:spLocks noGrp="1"/>
          </p:cNvSpPr>
          <p:nvPr>
            <p:ph type="sldNum" sz="quarter" idx="12"/>
          </p:nvPr>
        </p:nvSpPr>
        <p:spPr/>
        <p:txBody>
          <a:bodyPr/>
          <a:lstStyle/>
          <a:p>
            <a:pPr>
              <a:defRPr/>
            </a:pPr>
            <a:fld id="{1497E997-5EA4-3645-BFDB-27C777C55DA4}" type="slidenum">
              <a:rPr lang="en-US" smtClean="0"/>
              <a:pPr>
                <a:defRPr/>
              </a:pPr>
              <a:t>‹#›</a:t>
            </a:fld>
            <a:endParaRPr lang="en-US"/>
          </a:p>
        </p:txBody>
      </p:sp>
      <p:sp>
        <p:nvSpPr>
          <p:cNvPr id="7" name="Text Placeholder 6"/>
          <p:cNvSpPr>
            <a:spLocks noGrp="1"/>
          </p:cNvSpPr>
          <p:nvPr>
            <p:ph type="body" sz="quarter" idx="13"/>
          </p:nvPr>
        </p:nvSpPr>
        <p:spPr>
          <a:xfrm>
            <a:off x="634196" y="5257800"/>
            <a:ext cx="7904950" cy="990600"/>
          </a:xfrm>
        </p:spPr>
        <p:txBody>
          <a:bodyPr>
            <a:normAutofit/>
          </a:bodyPr>
          <a:lstStyle>
            <a:lvl1pPr marL="0" indent="0">
              <a:buNone/>
              <a:defRPr sz="1800"/>
            </a:lvl1pPr>
            <a:lvl2pPr marL="0" indent="0">
              <a:buNone/>
              <a:defRPr sz="1800"/>
            </a:lvl2pPr>
            <a:lvl3pPr marL="0" indent="0">
              <a:buNone/>
              <a:defRPr sz="1800"/>
            </a:lvl3pPr>
            <a:lvl4pPr marL="0" indent="0">
              <a:buNone/>
              <a:defRPr sz="1800"/>
            </a:lvl4pPr>
            <a:lvl5pPr marL="0"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8" name="Picture Placeholder 2"/>
          <p:cNvSpPr>
            <a:spLocks noGrp="1"/>
          </p:cNvSpPr>
          <p:nvPr>
            <p:ph type="pic" idx="1"/>
          </p:nvPr>
        </p:nvSpPr>
        <p:spPr>
          <a:xfrm rot="152337">
            <a:off x="4118577" y="735553"/>
            <a:ext cx="4663440" cy="3030003"/>
          </a:xfrm>
          <a:prstGeom prst="rect">
            <a:avLst/>
          </a:prstGeom>
          <a:noFill/>
          <a:ln w="177800" cap="sq">
            <a:solidFill>
              <a:schemeClr val="tx1"/>
            </a:solidFill>
            <a:miter lim="800000"/>
          </a:ln>
          <a:effectLst>
            <a:outerShdw blurRad="50800" dist="38100" dir="2700000" algn="tl" rotWithShape="0">
              <a:prstClr val="black">
                <a:alpha val="40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normAutofit/>
          </a:bodyPr>
          <a:lstStyle>
            <a:lvl1pPr>
              <a:spcBef>
                <a:spcPts val="2000"/>
              </a:spcBef>
              <a:defRPr/>
            </a:lvl1pPr>
            <a:lvl2pPr>
              <a:spcBef>
                <a:spcPts val="600"/>
              </a:spcBef>
              <a:defRPr/>
            </a:lvl2pPr>
            <a:lvl3pPr>
              <a:spcBef>
                <a:spcPts val="600"/>
              </a:spcBef>
              <a:defRPr/>
            </a:lvl3pPr>
            <a:lvl4pPr>
              <a:spcBef>
                <a:spcPts val="600"/>
              </a:spcBef>
              <a:defRPr/>
            </a:lvl4pPr>
            <a:lvl5pPr>
              <a:spcBef>
                <a:spcPts val="600"/>
              </a:spcBef>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smtClean="0"/>
              <a:t>Confidential and Proprietary</a:t>
            </a:r>
            <a:endParaRPr lang="en-US"/>
          </a:p>
        </p:txBody>
      </p:sp>
      <p:sp>
        <p:nvSpPr>
          <p:cNvPr id="6" name="Slide Number Placeholder 5"/>
          <p:cNvSpPr>
            <a:spLocks noGrp="1"/>
          </p:cNvSpPr>
          <p:nvPr>
            <p:ph type="sldNum" sz="quarter" idx="12"/>
          </p:nvPr>
        </p:nvSpPr>
        <p:spPr/>
        <p:txBody>
          <a:bodyPr/>
          <a:lstStyle/>
          <a:p>
            <a:pPr>
              <a:defRPr/>
            </a:pPr>
            <a:fld id="{B9E2AA91-3B82-CC47-8F60-0D80DDA4CB40}" type="slidenum">
              <a:rPr lang="en-US" smtClean="0"/>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772400" y="685801"/>
            <a:ext cx="757518" cy="5440680"/>
          </a:xfrm>
        </p:spPr>
        <p:txBody>
          <a:bodyPr vert="eaVert">
            <a:noAutofit/>
          </a:bodyPr>
          <a:lstStyle/>
          <a:p>
            <a:r>
              <a:rPr lang="en-US" smtClean="0"/>
              <a:t>Click to edit Master title style</a:t>
            </a:r>
            <a:endParaRPr/>
          </a:p>
        </p:txBody>
      </p:sp>
      <p:sp>
        <p:nvSpPr>
          <p:cNvPr id="3" name="Vertical Text Placeholder 2"/>
          <p:cNvSpPr>
            <a:spLocks noGrp="1"/>
          </p:cNvSpPr>
          <p:nvPr>
            <p:ph type="body" orient="vert" idx="1"/>
          </p:nvPr>
        </p:nvSpPr>
        <p:spPr>
          <a:xfrm>
            <a:off x="631825" y="685801"/>
            <a:ext cx="6561137" cy="5440680"/>
          </a:xfrm>
        </p:spPr>
        <p:txBody>
          <a:bodyPr vert="eaVe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smtClean="0"/>
              <a:t>Confidential and Proprietary</a:t>
            </a:r>
            <a:endParaRPr lang="en-US"/>
          </a:p>
        </p:txBody>
      </p:sp>
      <p:sp>
        <p:nvSpPr>
          <p:cNvPr id="6" name="Slide Number Placeholder 5"/>
          <p:cNvSpPr>
            <a:spLocks noGrp="1"/>
          </p:cNvSpPr>
          <p:nvPr>
            <p:ph type="sldNum" sz="quarter" idx="12"/>
          </p:nvPr>
        </p:nvSpPr>
        <p:spPr/>
        <p:txBody>
          <a:bodyPr/>
          <a:lstStyle/>
          <a:p>
            <a:pPr>
              <a:defRPr/>
            </a:pPr>
            <a:fld id="{8290A654-348A-7448-A8FD-00F9C31B4551}" type="slidenum">
              <a:rPr lang="en-US" smtClean="0"/>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normAutofit/>
          </a:bodyPr>
          <a:lstStyle>
            <a:lvl1pPr>
              <a:spcBef>
                <a:spcPts val="2200"/>
              </a:spcBef>
              <a:defRPr/>
            </a:lvl1pPr>
            <a:lvl2pPr>
              <a:spcBef>
                <a:spcPts val="600"/>
              </a:spcBef>
              <a:defRPr/>
            </a:lvl2pPr>
            <a:lvl3pPr>
              <a:spcBef>
                <a:spcPts val="600"/>
              </a:spcBef>
              <a:defRPr/>
            </a:lvl3pPr>
            <a:lvl4pPr>
              <a:spcBef>
                <a:spcPts val="600"/>
              </a:spcBef>
              <a:defRPr/>
            </a:lvl4pPr>
            <a:lvl5pPr>
              <a:spcBef>
                <a:spcPts val="600"/>
              </a:spcBef>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smtClean="0"/>
              <a:t>Confidential and Proprietary</a:t>
            </a:r>
            <a:endParaRPr lang="en-US"/>
          </a:p>
        </p:txBody>
      </p:sp>
      <p:sp>
        <p:nvSpPr>
          <p:cNvPr id="6" name="Slide Number Placeholder 5"/>
          <p:cNvSpPr>
            <a:spLocks noGrp="1"/>
          </p:cNvSpPr>
          <p:nvPr>
            <p:ph type="sldNum" sz="quarter" idx="12"/>
          </p:nvPr>
        </p:nvSpPr>
        <p:spPr/>
        <p:txBody>
          <a:bodyPr/>
          <a:lstStyle/>
          <a:p>
            <a:pPr>
              <a:defRPr/>
            </a:pPr>
            <a:fld id="{B322E9D0-08F6-774A-B401-EA10136AF86B}" type="slidenum">
              <a:rPr lang="en-US" smtClean="0"/>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02151" y="4822206"/>
            <a:ext cx="8511989" cy="1446975"/>
          </a:xfrm>
        </p:spPr>
        <p:txBody>
          <a:bodyPr lIns="0" tIns="0" rIns="0" bIns="0" anchor="t">
            <a:noAutofit/>
          </a:bodyPr>
          <a:lstStyle>
            <a:lvl1pPr algn="l">
              <a:lnSpc>
                <a:spcPts val="13800"/>
              </a:lnSpc>
              <a:defRPr sz="7200" b="1" cap="none" spc="-250" baseline="0">
                <a:solidFill>
                  <a:schemeClr val="tx2"/>
                </a:solidFill>
              </a:defRPr>
            </a:lvl1pPr>
          </a:lstStyle>
          <a:p>
            <a:r>
              <a:rPr lang="en-US" dirty="0" smtClean="0"/>
              <a:t>Click to edit Master title style</a:t>
            </a:r>
            <a:endParaRPr dirty="0"/>
          </a:p>
        </p:txBody>
      </p:sp>
      <p:sp>
        <p:nvSpPr>
          <p:cNvPr id="3" name="Text Placeholder 2"/>
          <p:cNvSpPr>
            <a:spLocks noGrp="1"/>
          </p:cNvSpPr>
          <p:nvPr>
            <p:ph type="body" idx="1"/>
          </p:nvPr>
        </p:nvSpPr>
        <p:spPr>
          <a:xfrm>
            <a:off x="384874" y="3525980"/>
            <a:ext cx="8355714" cy="1270752"/>
          </a:xfrm>
        </p:spPr>
        <p:txBody>
          <a:bodyPr lIns="0" tIns="0" rIns="0" bIns="0" anchor="b">
            <a:normAutofit/>
          </a:bodyPr>
          <a:lstStyle>
            <a:lvl1pPr marL="0" indent="0" algn="l">
              <a:buNone/>
              <a:defRPr sz="4200">
                <a:solidFill>
                  <a:srgbClr val="FF6600"/>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2"/>
          </p:nvPr>
        </p:nvSpPr>
        <p:spPr>
          <a:xfrm>
            <a:off x="457200" y="6275294"/>
            <a:ext cx="1600200" cy="365125"/>
          </a:xfrm>
          <a:prstGeom prst="rect">
            <a:avLst/>
          </a:prstGeom>
        </p:spPr>
        <p:txBody>
          <a:bodyPr vert="horz" lIns="91440" tIns="45720" rIns="91440" bIns="45720" rtlCol="0" anchor="ctr"/>
          <a:lstStyle>
            <a:lvl1pPr algn="l">
              <a:defRPr sz="1100">
                <a:solidFill>
                  <a:schemeClr val="tx2"/>
                </a:solidFill>
              </a:defRPr>
            </a:lvl1pPr>
          </a:lstStyle>
          <a:p>
            <a:pPr>
              <a:defRPr/>
            </a:pPr>
            <a:endParaRPr lang="en-US" dirty="0"/>
          </a:p>
        </p:txBody>
      </p:sp>
      <p:sp>
        <p:nvSpPr>
          <p:cNvPr id="5" name="Footer Placeholder 4"/>
          <p:cNvSpPr>
            <a:spLocks noGrp="1"/>
          </p:cNvSpPr>
          <p:nvPr>
            <p:ph type="ftr" sz="quarter" idx="3"/>
          </p:nvPr>
        </p:nvSpPr>
        <p:spPr>
          <a:xfrm>
            <a:off x="2205318" y="6275294"/>
            <a:ext cx="5643282" cy="365125"/>
          </a:xfrm>
          <a:prstGeom prst="rect">
            <a:avLst/>
          </a:prstGeom>
        </p:spPr>
        <p:txBody>
          <a:bodyPr vert="horz" lIns="91440" tIns="45720" rIns="91440" bIns="45720" rtlCol="0" anchor="ctr"/>
          <a:lstStyle>
            <a:lvl1pPr algn="l">
              <a:defRPr sz="1100">
                <a:solidFill>
                  <a:schemeClr val="tx2"/>
                </a:solidFill>
              </a:defRPr>
            </a:lvl1pPr>
          </a:lstStyle>
          <a:p>
            <a:pPr>
              <a:defRPr/>
            </a:pPr>
            <a:r>
              <a:rPr lang="en-US" smtClean="0"/>
              <a:t>Confidential and Proprietary</a:t>
            </a:r>
            <a:endParaRPr lang="en-US"/>
          </a:p>
        </p:txBody>
      </p:sp>
      <p:sp>
        <p:nvSpPr>
          <p:cNvPr id="6" name="Slide Number Placeholder 5"/>
          <p:cNvSpPr>
            <a:spLocks noGrp="1"/>
          </p:cNvSpPr>
          <p:nvPr>
            <p:ph type="sldNum" sz="quarter" idx="4"/>
          </p:nvPr>
        </p:nvSpPr>
        <p:spPr>
          <a:xfrm>
            <a:off x="8077200" y="6275294"/>
            <a:ext cx="609600" cy="365125"/>
          </a:xfrm>
          <a:prstGeom prst="rect">
            <a:avLst/>
          </a:prstGeom>
        </p:spPr>
        <p:txBody>
          <a:bodyPr vert="horz" lIns="91440" tIns="45720" rIns="91440" bIns="45720" rtlCol="0" anchor="ctr"/>
          <a:lstStyle>
            <a:lvl1pPr algn="r">
              <a:defRPr sz="1400">
                <a:solidFill>
                  <a:schemeClr val="tx2"/>
                </a:solidFill>
              </a:defRPr>
            </a:lvl1pPr>
          </a:lstStyle>
          <a:p>
            <a:pPr>
              <a:defRPr/>
            </a:pPr>
            <a:fld id="{1497E997-5EA4-3645-BFDB-27C777C55DA4}" type="slidenum">
              <a:rPr lang="en-US" smtClean="0"/>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Section with Picture">
    <p:spTree>
      <p:nvGrpSpPr>
        <p:cNvPr id="1" name=""/>
        <p:cNvGrpSpPr/>
        <p:nvPr/>
      </p:nvGrpSpPr>
      <p:grpSpPr>
        <a:xfrm>
          <a:off x="0" y="0"/>
          <a:ext cx="0" cy="0"/>
          <a:chOff x="0" y="0"/>
          <a:chExt cx="0" cy="0"/>
        </a:xfrm>
      </p:grpSpPr>
      <p:sp>
        <p:nvSpPr>
          <p:cNvPr id="2" name="Title 1"/>
          <p:cNvSpPr>
            <a:spLocks noGrp="1"/>
          </p:cNvSpPr>
          <p:nvPr>
            <p:ph type="title"/>
          </p:nvPr>
        </p:nvSpPr>
        <p:spPr>
          <a:xfrm>
            <a:off x="302151" y="4822206"/>
            <a:ext cx="8511989" cy="1446975"/>
          </a:xfrm>
        </p:spPr>
        <p:txBody>
          <a:bodyPr lIns="0" tIns="0" rIns="0" bIns="0" anchor="t">
            <a:noAutofit/>
          </a:bodyPr>
          <a:lstStyle>
            <a:lvl1pPr algn="l">
              <a:lnSpc>
                <a:spcPts val="13800"/>
              </a:lnSpc>
              <a:defRPr sz="13500" b="1" cap="none" spc="-250" baseline="0">
                <a:solidFill>
                  <a:schemeClr val="tx2"/>
                </a:solidFill>
              </a:defRPr>
            </a:lvl1pPr>
          </a:lstStyle>
          <a:p>
            <a:r>
              <a:rPr lang="en-US" smtClean="0"/>
              <a:t>Click to edit Master title style</a:t>
            </a:r>
            <a:endParaRPr/>
          </a:p>
        </p:txBody>
      </p:sp>
      <p:sp>
        <p:nvSpPr>
          <p:cNvPr id="3" name="Text Placeholder 2"/>
          <p:cNvSpPr>
            <a:spLocks noGrp="1"/>
          </p:cNvSpPr>
          <p:nvPr>
            <p:ph type="body" idx="1"/>
          </p:nvPr>
        </p:nvSpPr>
        <p:spPr>
          <a:xfrm>
            <a:off x="384874" y="3525980"/>
            <a:ext cx="4428426" cy="1270752"/>
          </a:xfrm>
        </p:spPr>
        <p:txBody>
          <a:bodyPr lIns="0" tIns="0" rIns="0" bIns="0" anchor="b">
            <a:normAutofit/>
          </a:bodyPr>
          <a:lstStyle>
            <a:lvl1pPr marL="0" indent="0" algn="l">
              <a:buNone/>
              <a:defRPr sz="4200">
                <a:solidFill>
                  <a:srgbClr val="FF6600"/>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7" name="Picture Placeholder 2"/>
          <p:cNvSpPr>
            <a:spLocks noGrp="1"/>
          </p:cNvSpPr>
          <p:nvPr>
            <p:ph type="pic" idx="13"/>
          </p:nvPr>
        </p:nvSpPr>
        <p:spPr>
          <a:xfrm rot="21263043">
            <a:off x="5231118" y="261015"/>
            <a:ext cx="3433660" cy="4204035"/>
          </a:xfrm>
          <a:prstGeom prst="rect">
            <a:avLst/>
          </a:prstGeom>
          <a:noFill/>
          <a:ln w="177800" cap="sq">
            <a:solidFill>
              <a:schemeClr val="tx1"/>
            </a:solidFill>
            <a:miter lim="800000"/>
          </a:ln>
          <a:effectLst>
            <a:outerShdw blurRad="50800" dist="38100" dir="2700000" algn="tl" rotWithShape="0">
              <a:prstClr val="black">
                <a:alpha val="40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mtClean="0"/>
              <a:t>Click to edit Master title style</a:t>
            </a:r>
            <a:endParaRPr/>
          </a:p>
        </p:txBody>
      </p:sp>
      <p:sp>
        <p:nvSpPr>
          <p:cNvPr id="3" name="Content Placeholder 2"/>
          <p:cNvSpPr>
            <a:spLocks noGrp="1"/>
          </p:cNvSpPr>
          <p:nvPr>
            <p:ph sz="half" idx="1"/>
          </p:nvPr>
        </p:nvSpPr>
        <p:spPr>
          <a:xfrm>
            <a:off x="632012" y="2057400"/>
            <a:ext cx="3863788" cy="4068763"/>
          </a:xfrm>
        </p:spPr>
        <p:txBody>
          <a:bodyPr>
            <a:normAutofit/>
          </a:bodyPr>
          <a:lstStyle>
            <a:lvl1pPr>
              <a:spcBef>
                <a:spcPts val="2000"/>
              </a:spcBef>
              <a:defRPr sz="2000"/>
            </a:lvl1pPr>
            <a:lvl2pPr>
              <a:spcBef>
                <a:spcPts val="600"/>
              </a:spcBef>
              <a:defRPr sz="1800"/>
            </a:lvl2pPr>
            <a:lvl3pPr>
              <a:spcBef>
                <a:spcPts val="600"/>
              </a:spcBef>
              <a:defRPr sz="1800"/>
            </a:lvl3pPr>
            <a:lvl4pPr>
              <a:spcBef>
                <a:spcPts val="600"/>
              </a:spcBef>
              <a:defRPr sz="1800"/>
            </a:lvl4pPr>
            <a:lvl5pPr>
              <a:spcBef>
                <a:spcPts val="600"/>
              </a:spcBef>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661646" y="2057400"/>
            <a:ext cx="3867912" cy="4068763"/>
          </a:xfrm>
        </p:spPr>
        <p:txBody>
          <a:bodyPr>
            <a:normAutofit/>
          </a:bodyPr>
          <a:lstStyle>
            <a:lvl1pPr>
              <a:spcBef>
                <a:spcPts val="2000"/>
              </a:spcBef>
              <a:defRPr sz="2000"/>
            </a:lvl1pPr>
            <a:lvl2pPr>
              <a:spcBef>
                <a:spcPts val="600"/>
              </a:spcBef>
              <a:defRPr sz="1800"/>
            </a:lvl2pPr>
            <a:lvl3pPr>
              <a:spcBef>
                <a:spcPts val="600"/>
              </a:spcBef>
              <a:defRPr sz="1800"/>
            </a:lvl3pPr>
            <a:lvl4pPr>
              <a:spcBef>
                <a:spcPts val="600"/>
              </a:spcBef>
              <a:defRPr sz="1800"/>
            </a:lvl4pPr>
            <a:lvl5pPr>
              <a:spcBef>
                <a:spcPts val="600"/>
              </a:spcBef>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smtClean="0"/>
              <a:t>Confidential and Proprietary</a:t>
            </a:r>
            <a:endParaRPr lang="en-US"/>
          </a:p>
        </p:txBody>
      </p:sp>
      <p:sp>
        <p:nvSpPr>
          <p:cNvPr id="7" name="Slide Number Placeholder 6"/>
          <p:cNvSpPr>
            <a:spLocks noGrp="1"/>
          </p:cNvSpPr>
          <p:nvPr>
            <p:ph type="sldNum" sz="quarter" idx="12"/>
          </p:nvPr>
        </p:nvSpPr>
        <p:spPr/>
        <p:txBody>
          <a:bodyPr/>
          <a:lstStyle/>
          <a:p>
            <a:pPr>
              <a:defRPr/>
            </a:pPr>
            <a:fld id="{25D99449-BA79-BD45-96A3-450D57B66C05}" type="slidenum">
              <a:rPr lang="en-US" smtClean="0"/>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12775" y="582706"/>
            <a:ext cx="7918450" cy="788894"/>
          </a:xfrm>
        </p:spPr>
        <p:txBody>
          <a:bodyPr>
            <a:noAutofit/>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635545" y="1546412"/>
            <a:ext cx="3867912" cy="464950"/>
          </a:xfrm>
        </p:spPr>
        <p:txBody>
          <a:bodyPr anchor="b">
            <a:noAutofit/>
          </a:bodyPr>
          <a:lstStyle>
            <a:lvl1pPr marL="0" indent="0" algn="ctr">
              <a:buNone/>
              <a:defRPr sz="26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936" y="2147887"/>
            <a:ext cx="3867912" cy="3951288"/>
          </a:xfrm>
        </p:spPr>
        <p:txBody>
          <a:bodyPr>
            <a:normAutofit/>
          </a:bodyPr>
          <a:lstStyle>
            <a:lvl1pPr>
              <a:spcBef>
                <a:spcPts val="2000"/>
              </a:spcBef>
              <a:defRPr sz="2000"/>
            </a:lvl1pPr>
            <a:lvl2pPr>
              <a:spcBef>
                <a:spcPts val="600"/>
              </a:spcBef>
              <a:defRPr sz="1800"/>
            </a:lvl2pPr>
            <a:lvl3pPr>
              <a:spcBef>
                <a:spcPts val="600"/>
              </a:spcBef>
              <a:defRPr sz="1800"/>
            </a:lvl3pPr>
            <a:lvl4pPr>
              <a:spcBef>
                <a:spcPts val="600"/>
              </a:spcBef>
              <a:defRPr sz="1800"/>
            </a:lvl4pPr>
            <a:lvl5pPr>
              <a:spcBef>
                <a:spcPts val="600"/>
              </a:spcBef>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4663313" y="1545018"/>
            <a:ext cx="3867912" cy="466344"/>
          </a:xfrm>
        </p:spPr>
        <p:txBody>
          <a:bodyPr anchor="b">
            <a:noAutofit/>
          </a:bodyPr>
          <a:lstStyle>
            <a:lvl1pPr marL="0" indent="0" algn="ctr">
              <a:buNone/>
              <a:defRPr sz="26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63313" y="2147887"/>
            <a:ext cx="3867912" cy="3951288"/>
          </a:xfrm>
        </p:spPr>
        <p:txBody>
          <a:bodyPr>
            <a:normAutofit/>
          </a:bodyPr>
          <a:lstStyle>
            <a:lvl1pPr>
              <a:spcBef>
                <a:spcPts val="2000"/>
              </a:spcBef>
              <a:defRPr sz="2000"/>
            </a:lvl1pPr>
            <a:lvl2pPr>
              <a:spcBef>
                <a:spcPts val="600"/>
              </a:spcBef>
              <a:defRPr sz="1800"/>
            </a:lvl2pPr>
            <a:lvl3pPr>
              <a:spcBef>
                <a:spcPts val="600"/>
              </a:spcBef>
              <a:defRPr sz="1800"/>
            </a:lvl3pPr>
            <a:lvl4pPr>
              <a:spcBef>
                <a:spcPts val="600"/>
              </a:spcBef>
              <a:defRPr sz="1800"/>
            </a:lvl4pPr>
            <a:lvl5pPr>
              <a:spcBef>
                <a:spcPts val="600"/>
              </a:spcBef>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r>
              <a:rPr lang="en-US" smtClean="0"/>
              <a:t>Confidential and Proprietary</a:t>
            </a:r>
            <a:endParaRPr lang="en-US"/>
          </a:p>
        </p:txBody>
      </p:sp>
      <p:sp>
        <p:nvSpPr>
          <p:cNvPr id="9" name="Slide Number Placeholder 8"/>
          <p:cNvSpPr>
            <a:spLocks noGrp="1"/>
          </p:cNvSpPr>
          <p:nvPr>
            <p:ph type="sldNum" sz="quarter" idx="12"/>
          </p:nvPr>
        </p:nvSpPr>
        <p:spPr/>
        <p:txBody>
          <a:bodyPr/>
          <a:lstStyle/>
          <a:p>
            <a:pPr>
              <a:defRPr/>
            </a:pPr>
            <a:fld id="{9E314BF3-81D2-5A4A-B363-AA736550B114}" type="slidenum">
              <a:rPr lang="en-US" smtClean="0"/>
              <a:pPr>
                <a:defRPr/>
              </a:pPr>
              <a:t>‹#›</a:t>
            </a:fld>
            <a:endParaRPr lang="en-US"/>
          </a:p>
        </p:txBody>
      </p:sp>
      <p:sp>
        <p:nvSpPr>
          <p:cNvPr id="12" name="Rectangle 11"/>
          <p:cNvSpPr/>
          <p:nvPr/>
        </p:nvSpPr>
        <p:spPr>
          <a:xfrm flipH="1">
            <a:off x="4574241" y="1694516"/>
            <a:ext cx="18288" cy="4389120"/>
          </a:xfrm>
          <a:prstGeom prst="rect">
            <a:avLst/>
          </a:prstGeom>
          <a:gradFill flip="none" rotWithShape="1">
            <a:gsLst>
              <a:gs pos="0">
                <a:schemeClr val="tx2">
                  <a:lumMod val="75000"/>
                </a:schemeClr>
              </a:gs>
              <a:gs pos="100000">
                <a:schemeClr val="tx2"/>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flipH="1">
            <a:off x="4574241" y="1694516"/>
            <a:ext cx="18288" cy="4389120"/>
          </a:xfrm>
          <a:prstGeom prst="rect">
            <a:avLst/>
          </a:prstGeom>
          <a:gradFill flip="none" rotWithShape="1">
            <a:gsLst>
              <a:gs pos="0">
                <a:schemeClr val="tx2">
                  <a:lumMod val="75000"/>
                </a:schemeClr>
              </a:gs>
              <a:gs pos="100000">
                <a:schemeClr val="tx2"/>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Rectangle 12"/>
          <p:cNvSpPr/>
          <p:nvPr/>
        </p:nvSpPr>
        <p:spPr>
          <a:xfrm flipH="1">
            <a:off x="4574241" y="1694516"/>
            <a:ext cx="18288" cy="4389120"/>
          </a:xfrm>
          <a:prstGeom prst="rect">
            <a:avLst/>
          </a:prstGeom>
          <a:gradFill flip="none" rotWithShape="1">
            <a:gsLst>
              <a:gs pos="0">
                <a:schemeClr val="tx2">
                  <a:lumMod val="75000"/>
                </a:schemeClr>
              </a:gs>
              <a:gs pos="100000">
                <a:schemeClr val="tx2"/>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4" name="Rectangle 13"/>
          <p:cNvSpPr/>
          <p:nvPr/>
        </p:nvSpPr>
        <p:spPr>
          <a:xfrm flipH="1">
            <a:off x="4574241" y="1694516"/>
            <a:ext cx="18288" cy="4389120"/>
          </a:xfrm>
          <a:prstGeom prst="rect">
            <a:avLst/>
          </a:prstGeom>
          <a:gradFill flip="none" rotWithShape="1">
            <a:gsLst>
              <a:gs pos="0">
                <a:schemeClr val="tx2">
                  <a:lumMod val="75000"/>
                </a:schemeClr>
              </a:gs>
              <a:gs pos="100000">
                <a:schemeClr val="tx2"/>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r>
              <a:rPr lang="en-US" smtClean="0"/>
              <a:t>Confidential and Proprietary</a:t>
            </a:r>
            <a:endParaRPr lang="en-US"/>
          </a:p>
        </p:txBody>
      </p:sp>
      <p:sp>
        <p:nvSpPr>
          <p:cNvPr id="5" name="Slide Number Placeholder 4"/>
          <p:cNvSpPr>
            <a:spLocks noGrp="1"/>
          </p:cNvSpPr>
          <p:nvPr>
            <p:ph type="sldNum" sz="quarter" idx="12"/>
          </p:nvPr>
        </p:nvSpPr>
        <p:spPr/>
        <p:txBody>
          <a:bodyPr/>
          <a:lstStyle/>
          <a:p>
            <a:pPr>
              <a:defRPr/>
            </a:pPr>
            <a:fld id="{64C5981B-1882-8942-AC82-362C9BC131BC}" type="slidenum">
              <a:rPr lang="en-US" smtClean="0"/>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r>
              <a:rPr lang="en-US" smtClean="0"/>
              <a:t>Confidential and Proprietary</a:t>
            </a:r>
            <a:endParaRPr lang="en-US"/>
          </a:p>
        </p:txBody>
      </p:sp>
      <p:sp>
        <p:nvSpPr>
          <p:cNvPr id="4" name="Slide Number Placeholder 3"/>
          <p:cNvSpPr>
            <a:spLocks noGrp="1"/>
          </p:cNvSpPr>
          <p:nvPr>
            <p:ph type="sldNum" sz="quarter" idx="12"/>
          </p:nvPr>
        </p:nvSpPr>
        <p:spPr/>
        <p:txBody>
          <a:bodyPr/>
          <a:lstStyle/>
          <a:p>
            <a:pPr>
              <a:defRPr/>
            </a:pPr>
            <a:fld id="{6899A9D9-0473-A742-9011-0BCBFBAFB2DB}" type="slidenum">
              <a:rPr lang="en-US" smtClean="0"/>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1825" y="1720103"/>
            <a:ext cx="3657600" cy="1162050"/>
          </a:xfrm>
        </p:spPr>
        <p:txBody>
          <a:bodyPr anchor="b">
            <a:noAutofit/>
          </a:bodyPr>
          <a:lstStyle>
            <a:lvl1pPr algn="ctr">
              <a:defRPr sz="3600" b="0"/>
            </a:lvl1pPr>
          </a:lstStyle>
          <a:p>
            <a:r>
              <a:rPr lang="en-US" smtClean="0"/>
              <a:t>Click to edit Master title style</a:t>
            </a:r>
            <a:endParaRPr/>
          </a:p>
        </p:txBody>
      </p:sp>
      <p:sp>
        <p:nvSpPr>
          <p:cNvPr id="3" name="Content Placeholder 2"/>
          <p:cNvSpPr>
            <a:spLocks noGrp="1"/>
          </p:cNvSpPr>
          <p:nvPr>
            <p:ph idx="1"/>
          </p:nvPr>
        </p:nvSpPr>
        <p:spPr>
          <a:xfrm>
            <a:off x="4692650" y="658906"/>
            <a:ext cx="3819338" cy="5467258"/>
          </a:xfrm>
        </p:spPr>
        <p:txBody>
          <a:bodyPr>
            <a:normAutofit/>
          </a:bodyPr>
          <a:lstStyle>
            <a:lvl1pPr>
              <a:spcBef>
                <a:spcPts val="2000"/>
              </a:spcBef>
              <a:defRPr sz="2000"/>
            </a:lvl1pPr>
            <a:lvl2pPr>
              <a:spcBef>
                <a:spcPts val="600"/>
              </a:spcBef>
              <a:defRPr sz="1800"/>
            </a:lvl2pPr>
            <a:lvl3pPr>
              <a:spcBef>
                <a:spcPts val="600"/>
              </a:spcBef>
              <a:defRPr sz="1800"/>
            </a:lvl3pPr>
            <a:lvl4pPr>
              <a:spcBef>
                <a:spcPts val="600"/>
              </a:spcBef>
              <a:defRPr sz="1800"/>
            </a:lvl4pPr>
            <a:lvl5pPr>
              <a:spcBef>
                <a:spcPts val="600"/>
              </a:spcBef>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631825" y="2877671"/>
            <a:ext cx="3657600" cy="2339788"/>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smtClean="0"/>
              <a:t>Confidential and Proprietary</a:t>
            </a:r>
            <a:endParaRPr lang="en-US"/>
          </a:p>
        </p:txBody>
      </p:sp>
      <p:sp>
        <p:nvSpPr>
          <p:cNvPr id="7" name="Slide Number Placeholder 6"/>
          <p:cNvSpPr>
            <a:spLocks noGrp="1"/>
          </p:cNvSpPr>
          <p:nvPr>
            <p:ph type="sldNum" sz="quarter" idx="12"/>
          </p:nvPr>
        </p:nvSpPr>
        <p:spPr/>
        <p:txBody>
          <a:bodyPr/>
          <a:lstStyle/>
          <a:p>
            <a:pPr>
              <a:defRPr/>
            </a:pPr>
            <a:fld id="{5944C1AA-569D-6249-88D4-3D674C60BC98}" type="slidenum">
              <a:rPr lang="en-US" smtClean="0"/>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457200" y="6275294"/>
            <a:ext cx="1600200" cy="365125"/>
          </a:xfrm>
          <a:prstGeom prst="rect">
            <a:avLst/>
          </a:prstGeom>
        </p:spPr>
        <p:txBody>
          <a:bodyPr vert="horz" lIns="91440" tIns="45720" rIns="91440" bIns="45720" rtlCol="0" anchor="ctr"/>
          <a:lstStyle>
            <a:lvl1pPr algn="l">
              <a:defRPr sz="1100">
                <a:solidFill>
                  <a:schemeClr val="tx2"/>
                </a:solidFill>
              </a:defRPr>
            </a:lvl1pPr>
          </a:lstStyle>
          <a:p>
            <a:pPr>
              <a:defRPr/>
            </a:pPr>
            <a:endParaRPr lang="en-US" dirty="0"/>
          </a:p>
        </p:txBody>
      </p:sp>
      <p:sp>
        <p:nvSpPr>
          <p:cNvPr id="5" name="Footer Placeholder 4"/>
          <p:cNvSpPr>
            <a:spLocks noGrp="1"/>
          </p:cNvSpPr>
          <p:nvPr>
            <p:ph type="ftr" sz="quarter" idx="3"/>
          </p:nvPr>
        </p:nvSpPr>
        <p:spPr>
          <a:xfrm>
            <a:off x="2205318" y="6275294"/>
            <a:ext cx="5643282" cy="365125"/>
          </a:xfrm>
          <a:prstGeom prst="rect">
            <a:avLst/>
          </a:prstGeom>
        </p:spPr>
        <p:txBody>
          <a:bodyPr vert="horz" lIns="91440" tIns="45720" rIns="91440" bIns="45720" rtlCol="0" anchor="ctr"/>
          <a:lstStyle>
            <a:lvl1pPr algn="l">
              <a:defRPr sz="1100">
                <a:solidFill>
                  <a:schemeClr val="tx2"/>
                </a:solidFill>
              </a:defRPr>
            </a:lvl1pPr>
          </a:lstStyle>
          <a:p>
            <a:pPr>
              <a:defRPr/>
            </a:pPr>
            <a:r>
              <a:rPr lang="en-US" smtClean="0"/>
              <a:t>Confidential and Proprietary</a:t>
            </a:r>
            <a:endParaRPr lang="en-US"/>
          </a:p>
        </p:txBody>
      </p:sp>
      <p:sp>
        <p:nvSpPr>
          <p:cNvPr id="6" name="Slide Number Placeholder 5"/>
          <p:cNvSpPr>
            <a:spLocks noGrp="1"/>
          </p:cNvSpPr>
          <p:nvPr>
            <p:ph type="sldNum" sz="quarter" idx="4"/>
          </p:nvPr>
        </p:nvSpPr>
        <p:spPr>
          <a:xfrm>
            <a:off x="8077200" y="6275294"/>
            <a:ext cx="609600" cy="365125"/>
          </a:xfrm>
          <a:prstGeom prst="rect">
            <a:avLst/>
          </a:prstGeom>
        </p:spPr>
        <p:txBody>
          <a:bodyPr vert="horz" lIns="91440" tIns="45720" rIns="91440" bIns="45720" rtlCol="0" anchor="ctr"/>
          <a:lstStyle>
            <a:lvl1pPr algn="r">
              <a:defRPr sz="1400">
                <a:solidFill>
                  <a:schemeClr val="tx2"/>
                </a:solidFill>
              </a:defRPr>
            </a:lvl1pPr>
          </a:lstStyle>
          <a:p>
            <a:pPr>
              <a:defRPr/>
            </a:pPr>
            <a:fld id="{1497E997-5EA4-3645-BFDB-27C777C55DA4}" type="slidenum">
              <a:rPr lang="en-US" smtClean="0"/>
              <a:pPr>
                <a:defRPr/>
              </a:pPr>
              <a:t>‹#›</a:t>
            </a:fld>
            <a:endParaRPr lang="en-US"/>
          </a:p>
        </p:txBody>
      </p:sp>
      <p:sp>
        <p:nvSpPr>
          <p:cNvPr id="3" name="Text Placeholder 2"/>
          <p:cNvSpPr>
            <a:spLocks noGrp="1"/>
          </p:cNvSpPr>
          <p:nvPr>
            <p:ph type="body" idx="1"/>
          </p:nvPr>
        </p:nvSpPr>
        <p:spPr>
          <a:xfrm>
            <a:off x="988358" y="2044700"/>
            <a:ext cx="7167284" cy="40814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2" name="Title Placeholder 1"/>
          <p:cNvSpPr>
            <a:spLocks noGrp="1"/>
          </p:cNvSpPr>
          <p:nvPr>
            <p:ph type="title"/>
          </p:nvPr>
        </p:nvSpPr>
        <p:spPr>
          <a:xfrm>
            <a:off x="612775" y="582706"/>
            <a:ext cx="7918450" cy="788894"/>
          </a:xfrm>
          <a:prstGeom prst="rect">
            <a:avLst/>
          </a:prstGeom>
        </p:spPr>
        <p:txBody>
          <a:bodyPr vert="horz" lIns="91440" tIns="45720" rIns="91440" bIns="45720" rtlCol="0" anchor="t" anchorCtr="0">
            <a:normAutofit/>
          </a:bodyPr>
          <a:lstStyle/>
          <a:p>
            <a:r>
              <a:rPr lang="en-US" smtClean="0"/>
              <a:t>Click to edit Master title style</a:t>
            </a:r>
            <a:endParaRPr dirty="0"/>
          </a:p>
        </p:txBody>
      </p:sp>
    </p:spTree>
  </p:cSld>
  <p:clrMap bg1="dk1" tx1="lt1" bg2="dk2" tx2="lt2" accent1="accent1" accent2="accent2" accent3="accent3" accent4="accent4" accent5="accent5" accent6="accent6" hlink="hlink" folHlink="folHlink"/>
  <p:sldLayoutIdLst>
    <p:sldLayoutId id="2147484089" r:id="rId1"/>
    <p:sldLayoutId id="2147484090" r:id="rId2"/>
    <p:sldLayoutId id="2147484091" r:id="rId3"/>
    <p:sldLayoutId id="2147484092" r:id="rId4"/>
    <p:sldLayoutId id="2147484093" r:id="rId5"/>
    <p:sldLayoutId id="2147484094" r:id="rId6"/>
    <p:sldLayoutId id="2147484095" r:id="rId7"/>
    <p:sldLayoutId id="2147484096" r:id="rId8"/>
    <p:sldLayoutId id="2147484097" r:id="rId9"/>
    <p:sldLayoutId id="2147484098" r:id="rId10"/>
    <p:sldLayoutId id="2147484099" r:id="rId11"/>
    <p:sldLayoutId id="2147484100" r:id="rId12"/>
    <p:sldLayoutId id="2147484101" r:id="rId13"/>
    <p:sldLayoutId id="2147484102" r:id="rId14"/>
  </p:sldLayoutIdLst>
  <p:hf sldNum="0" hdr="0" ftr="0" dt="0"/>
  <p:txStyles>
    <p:titleStyle>
      <a:lvl1pPr algn="ctr" defTabSz="914400" rtl="0" eaLnBrk="1" latinLnBrk="0" hangingPunct="1">
        <a:spcBef>
          <a:spcPct val="0"/>
        </a:spcBef>
        <a:buNone/>
        <a:defRPr sz="4200" kern="1200">
          <a:solidFill>
            <a:schemeClr val="accent6"/>
          </a:solidFill>
          <a:latin typeface="+mj-lt"/>
          <a:ea typeface="+mj-ea"/>
          <a:cs typeface="+mj-cs"/>
        </a:defRPr>
      </a:lvl1pPr>
    </p:titleStyle>
    <p:bodyStyle>
      <a:lvl1pPr marL="342900" indent="-342900" algn="l" defTabSz="914400" rtl="0" eaLnBrk="1" latinLnBrk="0" hangingPunct="1">
        <a:spcBef>
          <a:spcPct val="20000"/>
        </a:spcBef>
        <a:buClr>
          <a:schemeClr val="bg2"/>
        </a:buClr>
        <a:buSzPct val="90000"/>
        <a:buFont typeface="Wingdings 2" pitchFamily="18" charset="2"/>
        <a:buChar char="Ü"/>
        <a:defRPr sz="2200" kern="1200">
          <a:solidFill>
            <a:schemeClr val="tx1"/>
          </a:solidFill>
          <a:latin typeface="+mn-lt"/>
          <a:ea typeface="+mn-ea"/>
          <a:cs typeface="+mn-cs"/>
        </a:defRPr>
      </a:lvl1pPr>
      <a:lvl2pPr marL="685800" indent="-336550" algn="l" defTabSz="914400" rtl="0" eaLnBrk="1" latinLnBrk="0" hangingPunct="1">
        <a:spcBef>
          <a:spcPct val="20000"/>
        </a:spcBef>
        <a:buClr>
          <a:schemeClr val="bg2">
            <a:lumMod val="60000"/>
            <a:lumOff val="40000"/>
          </a:schemeClr>
        </a:buClr>
        <a:buSzPct val="90000"/>
        <a:buFont typeface="Wingdings 2" pitchFamily="18" charset="2"/>
        <a:buChar char="Ü"/>
        <a:defRPr sz="2000" kern="1200">
          <a:solidFill>
            <a:schemeClr val="tx1"/>
          </a:solidFill>
          <a:latin typeface="+mn-lt"/>
          <a:ea typeface="+mn-ea"/>
          <a:cs typeface="+mn-cs"/>
        </a:defRPr>
      </a:lvl2pPr>
      <a:lvl3pPr marL="1035050" indent="-349250" algn="l" defTabSz="914400" rtl="0" eaLnBrk="1" latinLnBrk="0" hangingPunct="1">
        <a:spcBef>
          <a:spcPct val="20000"/>
        </a:spcBef>
        <a:buClr>
          <a:schemeClr val="bg2"/>
        </a:buClr>
        <a:buSzPct val="90000"/>
        <a:buFont typeface="Wingdings 2" pitchFamily="18" charset="2"/>
        <a:buChar char="Ü"/>
        <a:defRPr sz="1800" kern="1200">
          <a:solidFill>
            <a:schemeClr val="tx1"/>
          </a:solidFill>
          <a:latin typeface="+mn-lt"/>
          <a:ea typeface="+mn-ea"/>
          <a:cs typeface="+mn-cs"/>
        </a:defRPr>
      </a:lvl3pPr>
      <a:lvl4pPr marL="1371600" indent="-336550" algn="l" defTabSz="914400" rtl="0" eaLnBrk="1" latinLnBrk="0" hangingPunct="1">
        <a:spcBef>
          <a:spcPct val="20000"/>
        </a:spcBef>
        <a:buClr>
          <a:schemeClr val="bg2">
            <a:lumMod val="60000"/>
            <a:lumOff val="40000"/>
          </a:schemeClr>
        </a:buClr>
        <a:buSzPct val="90000"/>
        <a:buFont typeface="Wingdings 2" pitchFamily="18" charset="2"/>
        <a:buChar char="Ü"/>
        <a:defRPr sz="1800" kern="1200">
          <a:solidFill>
            <a:schemeClr val="tx1"/>
          </a:solidFill>
          <a:latin typeface="+mn-lt"/>
          <a:ea typeface="+mn-ea"/>
          <a:cs typeface="+mn-cs"/>
        </a:defRPr>
      </a:lvl4pPr>
      <a:lvl5pPr marL="1720850" indent="-349250" algn="l" defTabSz="914400" rtl="0" eaLnBrk="1" latinLnBrk="0" hangingPunct="1">
        <a:spcBef>
          <a:spcPct val="20000"/>
        </a:spcBef>
        <a:buClr>
          <a:schemeClr val="bg2"/>
        </a:buClr>
        <a:buSzPct val="90000"/>
        <a:buFont typeface="Wingdings 2" pitchFamily="18" charset="2"/>
        <a:buChar char="Ü"/>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df"/><Relationship Id="rId4" Type="http://schemas.openxmlformats.org/officeDocument/2006/relationships/image" Target="../media/image41.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1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hyperlink" Target="mailto:eric@etectbio.com"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1" Type="http://schemas.openxmlformats.org/officeDocument/2006/relationships/image" Target="../media/image12.png"/><Relationship Id="rId12" Type="http://schemas.openxmlformats.org/officeDocument/2006/relationships/image" Target="../media/image13.png"/><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6.jpeg"/><Relationship Id="rId6" Type="http://schemas.openxmlformats.org/officeDocument/2006/relationships/image" Target="../media/image7.jpeg"/><Relationship Id="rId7" Type="http://schemas.openxmlformats.org/officeDocument/2006/relationships/image" Target="../media/image8.png"/><Relationship Id="rId8" Type="http://schemas.openxmlformats.org/officeDocument/2006/relationships/image" Target="../media/image9.png"/><Relationship Id="rId9" Type="http://schemas.openxmlformats.org/officeDocument/2006/relationships/image" Target="../media/image10.png"/><Relationship Id="rId10" Type="http://schemas.openxmlformats.org/officeDocument/2006/relationships/image" Target="../media/image1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5.jpeg"/><Relationship Id="rId5" Type="http://schemas.openxmlformats.org/officeDocument/2006/relationships/image" Target="../media/image16.jpeg"/><Relationship Id="rId6" Type="http://schemas.openxmlformats.org/officeDocument/2006/relationships/image" Target="../media/image17.jpeg"/><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spTree>
      <p:nvGrpSpPr>
        <p:cNvPr id="1" name=""/>
        <p:cNvGrpSpPr/>
        <p:nvPr/>
      </p:nvGrpSpPr>
      <p:grpSpPr>
        <a:xfrm>
          <a:off x="0" y="0"/>
          <a:ext cx="0" cy="0"/>
          <a:chOff x="0" y="0"/>
          <a:chExt cx="0" cy="0"/>
        </a:xfrm>
      </p:grpSpPr>
      <p:sp>
        <p:nvSpPr>
          <p:cNvPr id="18434" name="Rectangle 3"/>
          <p:cNvSpPr>
            <a:spLocks noGrp="1" noChangeArrowheads="1"/>
          </p:cNvSpPr>
          <p:nvPr>
            <p:ph type="subTitle" idx="1"/>
          </p:nvPr>
        </p:nvSpPr>
        <p:spPr>
          <a:xfrm>
            <a:off x="382588" y="1536700"/>
            <a:ext cx="6411912" cy="1552139"/>
          </a:xfrm>
        </p:spPr>
        <p:txBody>
          <a:bodyPr>
            <a:noAutofit/>
          </a:bodyPr>
          <a:lstStyle/>
          <a:p>
            <a:pPr eaLnBrk="1" hangingPunct="1">
              <a:lnSpc>
                <a:spcPct val="80000"/>
              </a:lnSpc>
            </a:pPr>
            <a:r>
              <a:rPr lang="en-US" sz="2800" dirty="0" smtClean="0"/>
              <a:t>State University System of Florida</a:t>
            </a:r>
          </a:p>
          <a:p>
            <a:pPr eaLnBrk="1" hangingPunct="1">
              <a:lnSpc>
                <a:spcPct val="80000"/>
              </a:lnSpc>
            </a:pPr>
            <a:r>
              <a:rPr lang="en-US" sz="2800" dirty="0" smtClean="0"/>
              <a:t>Board of Governors meeting</a:t>
            </a:r>
            <a:endParaRPr lang="en-US" sz="2400" dirty="0" smtClean="0"/>
          </a:p>
          <a:p>
            <a:pPr eaLnBrk="1" hangingPunct="1">
              <a:lnSpc>
                <a:spcPct val="80000"/>
              </a:lnSpc>
            </a:pPr>
            <a:endParaRPr lang="en-US" sz="2400" dirty="0" smtClean="0"/>
          </a:p>
        </p:txBody>
      </p:sp>
      <p:pic>
        <p:nvPicPr>
          <p:cNvPr id="6" name="Picture 5" descr="etect logo rev1.eps"/>
          <p:cNvPicPr>
            <a:picLocks noChangeAspect="1"/>
          </p:cNvPicPr>
          <p:nvPr/>
        </p:nvPicPr>
        <mc:AlternateContent xmlns:ma="http://schemas.microsoft.com/office/mac/drawingml/2008/main">
          <mc:Choice Requires="ma">
            <p:blipFill>
              <a:blip r:embed="rId3"/>
              <a:srcRect l="9512" t="15236" r="8221" b="16708"/>
              <a:stretch>
                <a:fillRect/>
              </a:stretch>
            </p:blipFill>
          </mc:Choice>
          <mc:Fallback xmlns:p="http://schemas.openxmlformats.org/presentationml/2006/main" xmlns:mv="urn:schemas-microsoft-com:mac:vml" xmlns:mc="http://schemas.openxmlformats.org/markup-compatibility/2006" xmlns:r="http://schemas.openxmlformats.org/officeDocument/2006/relationships" xmlns:a="http://schemas.openxmlformats.org/drawingml/2006/main" xmlns="" xmlns:ma="http://schemas.microsoft.com/office/mac/drawingml/2008/main">
            <p:blipFill>
              <a:blip r:embed="rId4"/>
              <a:srcRect l="9512" t="15236" r="8221" b="16708"/>
              <a:stretch>
                <a:fillRect/>
              </a:stretch>
            </p:blipFill>
          </mc:Fallback>
        </mc:AlternateContent>
        <p:spPr>
          <a:xfrm>
            <a:off x="119477" y="3564467"/>
            <a:ext cx="6687723" cy="3174125"/>
          </a:xfrm>
          <a:prstGeom prst="rect">
            <a:avLst/>
          </a:prstGeom>
        </p:spPr>
      </p:pic>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eaLnBrk="1" hangingPunct="1"/>
            <a:r>
              <a:rPr lang="en-US" sz="8400" dirty="0" smtClean="0"/>
              <a:t>Leadership</a:t>
            </a:r>
            <a:endParaRPr lang="en-US" sz="8400" dirty="0"/>
          </a:p>
        </p:txBody>
      </p:sp>
      <p:sp>
        <p:nvSpPr>
          <p:cNvPr id="8" name="Rectangle 3"/>
          <p:cNvSpPr>
            <a:spLocks noGrp="1" noChangeArrowheads="1"/>
          </p:cNvSpPr>
          <p:nvPr>
            <p:ph type="body" idx="1"/>
          </p:nvPr>
        </p:nvSpPr>
        <p:spPr>
          <a:xfrm>
            <a:off x="396874" y="2266992"/>
            <a:ext cx="8531225" cy="2720933"/>
          </a:xfrm>
        </p:spPr>
        <p:txBody>
          <a:bodyPr>
            <a:noAutofit/>
          </a:bodyPr>
          <a:lstStyle/>
          <a:p>
            <a:pPr>
              <a:lnSpc>
                <a:spcPct val="120000"/>
              </a:lnSpc>
              <a:spcBef>
                <a:spcPts val="0"/>
              </a:spcBef>
            </a:pPr>
            <a:r>
              <a:rPr lang="en-US" sz="1800" dirty="0" smtClean="0"/>
              <a:t>Neil </a:t>
            </a:r>
            <a:r>
              <a:rPr lang="en-US" sz="1800" dirty="0" err="1" smtClean="0"/>
              <a:t>Euliano</a:t>
            </a:r>
            <a:r>
              <a:rPr lang="en-US" sz="1800" dirty="0" smtClean="0"/>
              <a:t>, Ph.D. – CEO</a:t>
            </a:r>
          </a:p>
          <a:p>
            <a:pPr lvl="1"/>
            <a:r>
              <a:rPr lang="en-US" sz="1100" dirty="0" smtClean="0">
                <a:solidFill>
                  <a:schemeClr val="tx1"/>
                </a:solidFill>
              </a:rPr>
              <a:t>Founder and President of Convergent Engineering Inc., a Biomedical Engineering firm specializing in signal processing algorithms. Published over forty times, currently holds fourteen issued patents with approximately twenty pending patents, and has been the principal investigator for multiple programs for the National Institutes for Health, National Science Foundation, and industry sponsors. Ph.D. EE, University of Florida</a:t>
            </a:r>
          </a:p>
          <a:p>
            <a:pPr>
              <a:lnSpc>
                <a:spcPct val="80000"/>
              </a:lnSpc>
            </a:pPr>
            <a:r>
              <a:rPr lang="en-US" sz="1800" dirty="0" smtClean="0"/>
              <a:t>Eric Buffkin – President</a:t>
            </a:r>
          </a:p>
          <a:p>
            <a:pPr lvl="1"/>
            <a:r>
              <a:rPr lang="en-US" sz="1100" dirty="0" smtClean="0">
                <a:solidFill>
                  <a:srgbClr val="FFFFFF"/>
                </a:solidFill>
              </a:rPr>
              <a:t>Founder of Pelagic Group, Identity Stronghold, Indian River Silicon.  Former executive with </a:t>
            </a:r>
            <a:r>
              <a:rPr lang="en-US" sz="1100" dirty="0" err="1" smtClean="0">
                <a:solidFill>
                  <a:srgbClr val="FFFFFF"/>
                </a:solidFill>
              </a:rPr>
              <a:t>Intellon</a:t>
            </a:r>
            <a:r>
              <a:rPr lang="en-US" sz="1100" dirty="0" smtClean="0">
                <a:solidFill>
                  <a:srgbClr val="FFFFFF"/>
                </a:solidFill>
              </a:rPr>
              <a:t> Corp. and consulting executive to Entropic Communications. Over 20 years experience in integrated circuits market.  BSEE, University of Florida; MBA, Rollins College</a:t>
            </a:r>
          </a:p>
          <a:p>
            <a:pPr>
              <a:lnSpc>
                <a:spcPct val="80000"/>
              </a:lnSpc>
            </a:pPr>
            <a:r>
              <a:rPr lang="en-US" sz="1800" dirty="0" err="1" smtClean="0"/>
              <a:t>Rizwan</a:t>
            </a:r>
            <a:r>
              <a:rPr lang="en-US" sz="1800" dirty="0" smtClean="0"/>
              <a:t> </a:t>
            </a:r>
            <a:r>
              <a:rPr lang="en-US" sz="1800" dirty="0" err="1" smtClean="0"/>
              <a:t>Bashirullah</a:t>
            </a:r>
            <a:r>
              <a:rPr lang="en-US" sz="1800" dirty="0" smtClean="0"/>
              <a:t>, Ph.D. – Chief Science Officer</a:t>
            </a:r>
          </a:p>
          <a:p>
            <a:pPr lvl="1"/>
            <a:r>
              <a:rPr lang="en-US" sz="1100" dirty="0" smtClean="0">
                <a:solidFill>
                  <a:srgbClr val="FFFFFF"/>
                </a:solidFill>
              </a:rPr>
              <a:t>Assistant Professor, Electrical and Computer Engineering, University of Florida. Holds four issued patents.  Fields of research include biomedical circuits, in vivo wireless interfaces and low power analog/digital VLSI. Ph.D. EE, North Carolina State University</a:t>
            </a:r>
          </a:p>
          <a:p>
            <a:pPr>
              <a:lnSpc>
                <a:spcPct val="80000"/>
              </a:lnSpc>
            </a:pPr>
            <a:r>
              <a:rPr lang="en-US" sz="1800" dirty="0" smtClean="0"/>
              <a:t>Brent Myers, Ph.D. – Technical Lead</a:t>
            </a:r>
          </a:p>
          <a:p>
            <a:pPr lvl="1"/>
            <a:r>
              <a:rPr lang="en-US" sz="1100" dirty="0" smtClean="0">
                <a:solidFill>
                  <a:srgbClr val="FFFFFF"/>
                </a:solidFill>
              </a:rPr>
              <a:t>Wireless communications integrated circuits pioneer.  Leader of development teams responsible for shipment of over 400 million integrated circuits while at Harris Semiconductor, </a:t>
            </a:r>
            <a:r>
              <a:rPr lang="en-US" sz="1100" dirty="0" err="1" smtClean="0">
                <a:solidFill>
                  <a:srgbClr val="FFFFFF"/>
                </a:solidFill>
              </a:rPr>
              <a:t>Intersil</a:t>
            </a:r>
            <a:r>
              <a:rPr lang="en-US" sz="1100" dirty="0" smtClean="0">
                <a:solidFill>
                  <a:srgbClr val="FFFFFF"/>
                </a:solidFill>
              </a:rPr>
              <a:t>, and  </a:t>
            </a:r>
            <a:r>
              <a:rPr lang="en-US" sz="1100" dirty="0" err="1" smtClean="0">
                <a:solidFill>
                  <a:srgbClr val="FFFFFF"/>
                </a:solidFill>
              </a:rPr>
              <a:t>Conexant</a:t>
            </a:r>
            <a:r>
              <a:rPr lang="en-US" sz="1100" dirty="0" smtClean="0">
                <a:solidFill>
                  <a:srgbClr val="FFFFFF"/>
                </a:solidFill>
              </a:rPr>
              <a:t>.</a:t>
            </a:r>
            <a:br>
              <a:rPr lang="en-US" sz="1100" dirty="0" smtClean="0">
                <a:solidFill>
                  <a:srgbClr val="FFFFFF"/>
                </a:solidFill>
              </a:rPr>
            </a:br>
            <a:r>
              <a:rPr lang="en-US" sz="1100" dirty="0" smtClean="0">
                <a:solidFill>
                  <a:srgbClr val="FFFFFF"/>
                </a:solidFill>
              </a:rPr>
              <a:t>Ph.D. EE, Florida Institute of Technology</a:t>
            </a:r>
          </a:p>
          <a:p>
            <a:pPr>
              <a:lnSpc>
                <a:spcPct val="80000"/>
              </a:lnSpc>
            </a:pPr>
            <a:r>
              <a:rPr lang="en-US" sz="1800" dirty="0" smtClean="0"/>
              <a:t>Dan Robinson, </a:t>
            </a:r>
            <a:r>
              <a:rPr lang="en-US" sz="1800" dirty="0" err="1" smtClean="0"/>
              <a:t>Pharm.D</a:t>
            </a:r>
            <a:r>
              <a:rPr lang="en-US" sz="1800" dirty="0" smtClean="0"/>
              <a:t>., Chief </a:t>
            </a:r>
            <a:r>
              <a:rPr lang="en-US" sz="1800" dirty="0" err="1" smtClean="0"/>
              <a:t>Pharma</a:t>
            </a:r>
            <a:r>
              <a:rPr lang="en-US" sz="1800" dirty="0" smtClean="0"/>
              <a:t> Officer</a:t>
            </a:r>
          </a:p>
          <a:p>
            <a:pPr lvl="1"/>
            <a:r>
              <a:rPr lang="en-US" sz="1100" dirty="0" smtClean="0">
                <a:solidFill>
                  <a:srgbClr val="FFFFFF"/>
                </a:solidFill>
              </a:rPr>
              <a:t>Developer of multiple applications for improved pharmacy health care outcomes, </a:t>
            </a:r>
            <a:r>
              <a:rPr lang="en-US" sz="1100" dirty="0" err="1" smtClean="0">
                <a:solidFill>
                  <a:srgbClr val="FFFFFF"/>
                </a:solidFill>
              </a:rPr>
              <a:t>pharmacoeconomics</a:t>
            </a:r>
            <a:r>
              <a:rPr lang="en-US" sz="1100" dirty="0" smtClean="0">
                <a:solidFill>
                  <a:srgbClr val="FFFFFF"/>
                </a:solidFill>
              </a:rPr>
              <a:t>, pharmaceutical care reimbursement, adverse drug reactions, drug usage evaluation, disease state management, adherence improvement, and clinical monitoring.  BS in Pharmacy from the University of Georgia and a Ph.D. in Pharmacy from the University of Cincinnati.</a:t>
            </a:r>
          </a:p>
        </p:txBody>
      </p:sp>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6" name="Picture 5" descr="fourpillprogression_e_blk.png"/>
          <p:cNvPicPr>
            <a:picLocks noChangeAspect="1"/>
          </p:cNvPicPr>
          <p:nvPr/>
        </p:nvPicPr>
        <p:blipFill>
          <a:blip r:embed="rId3"/>
          <a:stretch>
            <a:fillRect/>
          </a:stretch>
        </p:blipFill>
        <p:spPr>
          <a:xfrm>
            <a:off x="492760" y="275983"/>
            <a:ext cx="7535332" cy="2105661"/>
          </a:xfrm>
          <a:prstGeom prst="rect">
            <a:avLst/>
          </a:prstGeom>
          <a:effectLst>
            <a:reflection blurRad="6350" stA="50000" endA="300" endPos="38500" dist="50800" dir="5400000" sy="-100000" algn="bl" rotWithShape="0"/>
          </a:effectLst>
        </p:spPr>
      </p:pic>
      <p:sp>
        <p:nvSpPr>
          <p:cNvPr id="2" name="Title 1"/>
          <p:cNvSpPr>
            <a:spLocks noGrp="1"/>
          </p:cNvSpPr>
          <p:nvPr>
            <p:ph type="title"/>
          </p:nvPr>
        </p:nvSpPr>
        <p:spPr>
          <a:xfrm>
            <a:off x="302151" y="4720606"/>
            <a:ext cx="8511989" cy="1446975"/>
          </a:xfrm>
        </p:spPr>
        <p:txBody>
          <a:bodyPr/>
          <a:lstStyle/>
          <a:p>
            <a:r>
              <a:rPr lang="en-US" sz="6200" dirty="0" smtClean="0"/>
              <a:t>Impact of SURCAG</a:t>
            </a:r>
            <a:endParaRPr lang="en-US" sz="6200" dirty="0"/>
          </a:p>
        </p:txBody>
      </p:sp>
      <p:sp>
        <p:nvSpPr>
          <p:cNvPr id="3" name="Content Placeholder 2"/>
          <p:cNvSpPr>
            <a:spLocks noGrp="1"/>
          </p:cNvSpPr>
          <p:nvPr>
            <p:ph type="body" idx="1"/>
          </p:nvPr>
        </p:nvSpPr>
        <p:spPr>
          <a:xfrm>
            <a:off x="377559" y="2797257"/>
            <a:ext cx="8460747" cy="2130343"/>
          </a:xfrm>
        </p:spPr>
        <p:txBody>
          <a:bodyPr>
            <a:normAutofit fontScale="62500" lnSpcReduction="20000"/>
          </a:bodyPr>
          <a:lstStyle/>
          <a:p>
            <a:r>
              <a:rPr lang="en-US" sz="4000" dirty="0" smtClean="0"/>
              <a:t>Immediate impact with prospective investors.</a:t>
            </a:r>
          </a:p>
          <a:p>
            <a:r>
              <a:rPr lang="en-US" sz="4000" dirty="0" smtClean="0"/>
              <a:t>Short term use of funds</a:t>
            </a:r>
          </a:p>
          <a:p>
            <a:pPr lvl="1"/>
            <a:r>
              <a:rPr lang="en-US" sz="2240" dirty="0" smtClean="0"/>
              <a:t>3.5 engineering positions</a:t>
            </a:r>
          </a:p>
          <a:p>
            <a:pPr lvl="1"/>
            <a:r>
              <a:rPr lang="en-US" sz="2240" dirty="0" smtClean="0"/>
              <a:t>Test and Prototyping equipment</a:t>
            </a:r>
            <a:endParaRPr lang="en-US" sz="2240" dirty="0" smtClean="0"/>
          </a:p>
          <a:p>
            <a:r>
              <a:rPr lang="en-US" dirty="0" smtClean="0"/>
              <a:t>Longer term impact</a:t>
            </a:r>
          </a:p>
          <a:p>
            <a:r>
              <a:rPr lang="en-US" sz="2286" dirty="0" smtClean="0">
                <a:solidFill>
                  <a:schemeClr val="tx1">
                    <a:tint val="75000"/>
                  </a:schemeClr>
                </a:solidFill>
              </a:rPr>
              <a:t>      Corporate HQ and </a:t>
            </a:r>
            <a:r>
              <a:rPr lang="en-US" sz="2240" dirty="0" smtClean="0">
                <a:solidFill>
                  <a:schemeClr val="tx1">
                    <a:tint val="75000"/>
                  </a:schemeClr>
                </a:solidFill>
              </a:rPr>
              <a:t>R</a:t>
            </a:r>
            <a:r>
              <a:rPr lang="en-US" sz="2240" dirty="0" smtClean="0">
                <a:solidFill>
                  <a:schemeClr val="tx1">
                    <a:tint val="75000"/>
                  </a:schemeClr>
                </a:solidFill>
              </a:rPr>
              <a:t>&amp;D Center with 20+ engineering </a:t>
            </a:r>
            <a:r>
              <a:rPr lang="en-US" sz="2240" dirty="0" smtClean="0">
                <a:solidFill>
                  <a:schemeClr val="tx1">
                    <a:tint val="75000"/>
                  </a:schemeClr>
                </a:solidFill>
              </a:rPr>
              <a:t>positions</a:t>
            </a:r>
          </a:p>
          <a:p>
            <a:r>
              <a:rPr lang="en-US" sz="2240" dirty="0" smtClean="0">
                <a:solidFill>
                  <a:schemeClr val="tx1">
                    <a:tint val="75000"/>
                  </a:schemeClr>
                </a:solidFill>
              </a:rPr>
              <a:t>       Tag production – light &amp; clean manufacturing</a:t>
            </a:r>
            <a:endParaRPr lang="en-US" sz="2240" dirty="0" smtClean="0">
              <a:solidFill>
                <a:schemeClr val="tx1">
                  <a:tint val="75000"/>
                </a:schemeClr>
              </a:solidFill>
            </a:endParaRPr>
          </a:p>
        </p:txBody>
      </p:sp>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8400" dirty="0" smtClean="0"/>
              <a:t>Contact Info</a:t>
            </a:r>
            <a:endParaRPr lang="en-US" sz="8400" dirty="0"/>
          </a:p>
        </p:txBody>
      </p:sp>
      <p:sp>
        <p:nvSpPr>
          <p:cNvPr id="5" name="Text Placeholder 4"/>
          <p:cNvSpPr>
            <a:spLocks noGrp="1"/>
          </p:cNvSpPr>
          <p:nvPr>
            <p:ph type="body" idx="1"/>
          </p:nvPr>
        </p:nvSpPr>
        <p:spPr>
          <a:xfrm>
            <a:off x="384874" y="1963629"/>
            <a:ext cx="8355714" cy="2833104"/>
          </a:xfrm>
        </p:spPr>
        <p:txBody>
          <a:bodyPr>
            <a:normAutofit fontScale="40000" lnSpcReduction="20000"/>
          </a:bodyPr>
          <a:lstStyle/>
          <a:p>
            <a:endParaRPr lang="en-US" dirty="0" smtClean="0"/>
          </a:p>
          <a:p>
            <a:r>
              <a:rPr lang="en-US" dirty="0" smtClean="0"/>
              <a:t>Eric Buffkin</a:t>
            </a:r>
          </a:p>
          <a:p>
            <a:r>
              <a:rPr lang="en-US" dirty="0" smtClean="0"/>
              <a:t>President</a:t>
            </a:r>
          </a:p>
          <a:p>
            <a:endParaRPr lang="en-US" dirty="0" smtClean="0"/>
          </a:p>
          <a:p>
            <a:r>
              <a:rPr lang="en-US" dirty="0" smtClean="0"/>
              <a:t>eTect, LLC</a:t>
            </a:r>
          </a:p>
          <a:p>
            <a:r>
              <a:rPr lang="en-US" dirty="0" smtClean="0"/>
              <a:t>4817 SW 34th St,</a:t>
            </a:r>
          </a:p>
          <a:p>
            <a:r>
              <a:rPr lang="en-US" dirty="0" smtClean="0"/>
              <a:t>Suite 4</a:t>
            </a:r>
          </a:p>
          <a:p>
            <a:r>
              <a:rPr lang="en-US" dirty="0" smtClean="0"/>
              <a:t>Gainesville FL 32608</a:t>
            </a:r>
          </a:p>
          <a:p>
            <a:r>
              <a:rPr lang="en-US" dirty="0" smtClean="0"/>
              <a:t>352-367-8328 x102 phone</a:t>
            </a:r>
          </a:p>
          <a:p>
            <a:r>
              <a:rPr lang="en-US" dirty="0" smtClean="0"/>
              <a:t>352-262-8947 cell</a:t>
            </a:r>
          </a:p>
          <a:p>
            <a:r>
              <a:rPr lang="en-US" dirty="0" smtClean="0">
                <a:hlinkClick r:id="rId3"/>
              </a:rPr>
              <a:t>eric@etectbio.com</a:t>
            </a:r>
            <a:endParaRPr lang="en-US" dirty="0" smtClean="0"/>
          </a:p>
        </p:txBody>
      </p:sp>
      <p:sp>
        <p:nvSpPr>
          <p:cNvPr id="6" name="TextBox 5"/>
          <p:cNvSpPr txBox="1"/>
          <p:nvPr/>
        </p:nvSpPr>
        <p:spPr>
          <a:xfrm>
            <a:off x="3169407" y="2022953"/>
            <a:ext cx="184666" cy="830997"/>
          </a:xfrm>
          <a:prstGeom prst="rect">
            <a:avLst/>
          </a:prstGeom>
          <a:noFill/>
        </p:spPr>
        <p:txBody>
          <a:bodyPr wrap="none" rtlCol="0">
            <a:spAutoFit/>
          </a:bodyPr>
          <a:lstStyle/>
          <a:p>
            <a:endParaRPr lang="en-US" dirty="0" smtClean="0"/>
          </a:p>
          <a:p>
            <a:endParaRPr lang="en-US" dirty="0" smtClean="0"/>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itle 4"/>
          <p:cNvSpPr>
            <a:spLocks noGrp="1"/>
          </p:cNvSpPr>
          <p:nvPr>
            <p:ph type="title"/>
          </p:nvPr>
        </p:nvSpPr>
        <p:spPr>
          <a:xfrm>
            <a:off x="270795" y="4571327"/>
            <a:ext cx="8511989" cy="1446975"/>
          </a:xfrm>
        </p:spPr>
        <p:txBody>
          <a:bodyPr/>
          <a:lstStyle/>
          <a:p>
            <a:r>
              <a:rPr lang="en-US" sz="8000" dirty="0" smtClean="0"/>
              <a:t>Drug Adherence</a:t>
            </a:r>
            <a:endParaRPr lang="en-US" sz="8000" dirty="0"/>
          </a:p>
        </p:txBody>
      </p:sp>
      <p:sp>
        <p:nvSpPr>
          <p:cNvPr id="6" name="Text Placeholder 5"/>
          <p:cNvSpPr>
            <a:spLocks noGrp="1"/>
          </p:cNvSpPr>
          <p:nvPr>
            <p:ph type="body" idx="1"/>
          </p:nvPr>
        </p:nvSpPr>
        <p:spPr>
          <a:xfrm>
            <a:off x="355600" y="2425700"/>
            <a:ext cx="8384988" cy="1884955"/>
          </a:xfrm>
        </p:spPr>
        <p:txBody>
          <a:bodyPr>
            <a:normAutofit fontScale="85000" lnSpcReduction="20000"/>
          </a:bodyPr>
          <a:lstStyle/>
          <a:p>
            <a:r>
              <a:rPr lang="en-US" dirty="0" smtClean="0"/>
              <a:t>eTect has an innovative solution to address a problem responsible for an estimated </a:t>
            </a:r>
            <a:r>
              <a:rPr lang="en-US" i="1" dirty="0" smtClean="0">
                <a:solidFill>
                  <a:schemeClr val="accent2"/>
                </a:solidFill>
              </a:rPr>
              <a:t>$290 billion per year </a:t>
            </a:r>
            <a:r>
              <a:rPr lang="en-US" dirty="0" smtClean="0"/>
              <a:t>in health care costs.</a:t>
            </a:r>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itle 4"/>
          <p:cNvSpPr>
            <a:spLocks noGrp="1"/>
          </p:cNvSpPr>
          <p:nvPr>
            <p:ph type="title"/>
          </p:nvPr>
        </p:nvSpPr>
        <p:spPr>
          <a:xfrm>
            <a:off x="302151" y="4602687"/>
            <a:ext cx="8511989" cy="1446975"/>
          </a:xfrm>
        </p:spPr>
        <p:txBody>
          <a:bodyPr/>
          <a:lstStyle/>
          <a:p>
            <a:r>
              <a:rPr lang="en-US" sz="8800" dirty="0" smtClean="0"/>
              <a:t>No one knows</a:t>
            </a:r>
            <a:endParaRPr lang="en-US" dirty="0"/>
          </a:p>
        </p:txBody>
      </p:sp>
      <p:sp>
        <p:nvSpPr>
          <p:cNvPr id="6" name="Text Placeholder 5"/>
          <p:cNvSpPr>
            <a:spLocks noGrp="1"/>
          </p:cNvSpPr>
          <p:nvPr>
            <p:ph type="body" idx="1"/>
          </p:nvPr>
        </p:nvSpPr>
        <p:spPr>
          <a:xfrm>
            <a:off x="400551" y="873676"/>
            <a:ext cx="8355714" cy="1196424"/>
          </a:xfrm>
        </p:spPr>
        <p:txBody>
          <a:bodyPr>
            <a:normAutofit lnSpcReduction="10000"/>
          </a:bodyPr>
          <a:lstStyle/>
          <a:p>
            <a:pPr lvl="0"/>
            <a:r>
              <a:rPr lang="en-US" sz="2800" dirty="0" smtClean="0"/>
              <a:t>Over 8 million people participated in a clinical drug trial in 2009 at an average cost of $8000 per person.</a:t>
            </a:r>
            <a:endParaRPr lang="en-US" sz="2800" dirty="0"/>
          </a:p>
        </p:txBody>
      </p:sp>
      <p:sp>
        <p:nvSpPr>
          <p:cNvPr id="7" name="Text Placeholder 5"/>
          <p:cNvSpPr txBox="1">
            <a:spLocks/>
          </p:cNvSpPr>
          <p:nvPr/>
        </p:nvSpPr>
        <p:spPr>
          <a:xfrm>
            <a:off x="396175" y="3302470"/>
            <a:ext cx="8355714" cy="970834"/>
          </a:xfrm>
          <a:prstGeom prst="rect">
            <a:avLst/>
          </a:prstGeom>
        </p:spPr>
        <p:txBody>
          <a:bodyPr vert="horz" lIns="0" tIns="0" rIns="0" bIns="0" rtlCol="0" anchor="b">
            <a:normAutofit/>
          </a:bodyPr>
          <a:lstStyle/>
          <a:p>
            <a:pPr marL="0" marR="0" lvl="0" indent="0" algn="l" defTabSz="914400" rtl="0" eaLnBrk="1" fontAlgn="auto" latinLnBrk="0" hangingPunct="1">
              <a:lnSpc>
                <a:spcPct val="100000"/>
              </a:lnSpc>
              <a:spcBef>
                <a:spcPct val="20000"/>
              </a:spcBef>
              <a:spcAft>
                <a:spcPts val="0"/>
              </a:spcAft>
              <a:buClr>
                <a:schemeClr val="bg2"/>
              </a:buClr>
              <a:buSzPct val="90000"/>
              <a:buFont typeface="Wingdings 2" pitchFamily="18" charset="2"/>
              <a:buNone/>
              <a:tabLst/>
              <a:defRPr/>
            </a:pPr>
            <a:r>
              <a:rPr lang="en-US" sz="2800" dirty="0" smtClean="0">
                <a:solidFill>
                  <a:srgbClr val="FF6600"/>
                </a:solidFill>
                <a:latin typeface="+mn-lt"/>
                <a:ea typeface="+mn-ea"/>
                <a:cs typeface="+mn-cs"/>
              </a:rPr>
              <a:t>Poor adherence results in poor outcomes.</a:t>
            </a:r>
            <a:endParaRPr kumimoji="0" lang="en-US" sz="2800" b="0" i="0" u="none" strike="noStrike" kern="1200" cap="none" spc="0" normalizeH="0" baseline="0" noProof="0" dirty="0">
              <a:ln>
                <a:noFill/>
              </a:ln>
              <a:solidFill>
                <a:srgbClr val="FF6600"/>
              </a:solidFill>
              <a:effectLst/>
              <a:uLnTx/>
              <a:uFillTx/>
              <a:latin typeface="+mn-lt"/>
              <a:ea typeface="+mn-ea"/>
              <a:cs typeface="+mn-cs"/>
            </a:endParaRPr>
          </a:p>
        </p:txBody>
      </p:sp>
      <p:sp>
        <p:nvSpPr>
          <p:cNvPr id="8" name="Text Placeholder 5"/>
          <p:cNvSpPr txBox="1">
            <a:spLocks/>
          </p:cNvSpPr>
          <p:nvPr/>
        </p:nvSpPr>
        <p:spPr>
          <a:xfrm>
            <a:off x="407476" y="2298064"/>
            <a:ext cx="8355714" cy="1339216"/>
          </a:xfrm>
          <a:prstGeom prst="rect">
            <a:avLst/>
          </a:prstGeom>
        </p:spPr>
        <p:txBody>
          <a:bodyPr vert="horz" lIns="0" tIns="0" rIns="0" bIns="0" rtlCol="0" anchor="b">
            <a:normAutofit/>
          </a:bodyPr>
          <a:lstStyle/>
          <a:p>
            <a:pPr lvl="0" fontAlgn="auto">
              <a:spcBef>
                <a:spcPct val="20000"/>
              </a:spcBef>
              <a:spcAft>
                <a:spcPts val="0"/>
              </a:spcAft>
              <a:buClr>
                <a:schemeClr val="bg2"/>
              </a:buClr>
              <a:buSzPct val="90000"/>
              <a:defRPr/>
            </a:pPr>
            <a:r>
              <a:rPr lang="en-US" sz="2800" dirty="0" smtClean="0">
                <a:solidFill>
                  <a:srgbClr val="FF6600"/>
                </a:solidFill>
                <a:latin typeface="+mn-lt"/>
                <a:ea typeface="+mn-ea"/>
                <a:cs typeface="+mn-cs"/>
              </a:rPr>
              <a:t>More than one-third of patients do not take drugs as prescribed.  Chronically ill patients are even less adherent. </a:t>
            </a:r>
            <a:endParaRPr kumimoji="0" lang="en-US" sz="2800" b="0" i="0" u="none" strike="noStrike" kern="1200" cap="none" spc="0" normalizeH="0" baseline="0" noProof="0" dirty="0">
              <a:ln>
                <a:noFill/>
              </a:ln>
              <a:solidFill>
                <a:srgbClr val="FF6600"/>
              </a:solidFill>
              <a:effectLst/>
              <a:uLnTx/>
              <a:uFillTx/>
              <a:latin typeface="+mn-lt"/>
              <a:ea typeface="+mn-ea"/>
              <a:cs typeface="+mn-cs"/>
            </a:endParaRPr>
          </a:p>
        </p:txBody>
      </p:sp>
      <p:sp>
        <p:nvSpPr>
          <p:cNvPr id="9" name="Text Placeholder 5"/>
          <p:cNvSpPr txBox="1">
            <a:spLocks/>
          </p:cNvSpPr>
          <p:nvPr/>
        </p:nvSpPr>
        <p:spPr>
          <a:xfrm>
            <a:off x="387422" y="4000859"/>
            <a:ext cx="8355714" cy="850541"/>
          </a:xfrm>
          <a:prstGeom prst="rect">
            <a:avLst/>
          </a:prstGeom>
        </p:spPr>
        <p:txBody>
          <a:bodyPr vert="horz" lIns="0" tIns="0" rIns="0" bIns="0" rtlCol="0" anchor="b">
            <a:normAutofit/>
          </a:bodyPr>
          <a:lstStyle/>
          <a:p>
            <a:pPr marL="0" marR="0" lvl="0" indent="0" algn="l" defTabSz="914400" rtl="0" eaLnBrk="1" fontAlgn="auto" latinLnBrk="0" hangingPunct="1">
              <a:lnSpc>
                <a:spcPct val="100000"/>
              </a:lnSpc>
              <a:spcBef>
                <a:spcPct val="20000"/>
              </a:spcBef>
              <a:spcAft>
                <a:spcPts val="0"/>
              </a:spcAft>
              <a:buClr>
                <a:schemeClr val="bg2"/>
              </a:buClr>
              <a:buSzPct val="90000"/>
              <a:buFont typeface="Wingdings 2" pitchFamily="18" charset="2"/>
              <a:buNone/>
              <a:tabLst/>
              <a:defRPr/>
            </a:pPr>
            <a:r>
              <a:rPr lang="en-US" sz="2800" dirty="0" smtClean="0">
                <a:solidFill>
                  <a:srgbClr val="FF6600"/>
                </a:solidFill>
                <a:latin typeface="+mn-lt"/>
                <a:ea typeface="+mn-ea"/>
                <a:cs typeface="+mn-cs"/>
              </a:rPr>
              <a:t>Who takes their drugs as prescribed?</a:t>
            </a:r>
            <a:endParaRPr kumimoji="0" lang="en-US" sz="2800" b="0" i="0" u="none" strike="noStrike" kern="1200" cap="none" spc="0" normalizeH="0" baseline="0" noProof="0" dirty="0">
              <a:ln>
                <a:noFill/>
              </a:ln>
              <a:solidFill>
                <a:srgbClr val="FF6600"/>
              </a:solidFill>
              <a:effectLst/>
              <a:uLnTx/>
              <a:uFillTx/>
              <a:latin typeface="+mn-lt"/>
              <a:ea typeface="+mn-ea"/>
              <a:cs typeface="+mn-cs"/>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childTnLst>
                                </p:cTn>
                              </p:par>
                            </p:childTnLst>
                          </p:cTn>
                        </p:par>
                        <p:par>
                          <p:cTn id="16" fill="hold">
                            <p:stCondLst>
                              <p:cond delay="3000"/>
                            </p:stCondLst>
                            <p:childTnLst>
                              <p:par>
                                <p:cTn id="17" presetID="10" presetClass="entr" presetSubtype="0" fill="hold" grpId="0"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p:bldP spid="9" grpId="0"/>
    </p:bld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itle 4"/>
          <p:cNvSpPr>
            <a:spLocks noGrp="1"/>
          </p:cNvSpPr>
          <p:nvPr>
            <p:ph type="title"/>
          </p:nvPr>
        </p:nvSpPr>
        <p:spPr>
          <a:xfrm>
            <a:off x="286473" y="4649727"/>
            <a:ext cx="8511989" cy="1446975"/>
          </a:xfrm>
        </p:spPr>
        <p:txBody>
          <a:bodyPr/>
          <a:lstStyle/>
          <a:p>
            <a:r>
              <a:rPr lang="en-US" sz="9600" dirty="0" smtClean="0"/>
              <a:t>In real time</a:t>
            </a:r>
            <a:endParaRPr lang="en-US" sz="9600" dirty="0"/>
          </a:p>
        </p:txBody>
      </p:sp>
      <p:sp>
        <p:nvSpPr>
          <p:cNvPr id="6" name="Text Placeholder 5"/>
          <p:cNvSpPr>
            <a:spLocks noGrp="1"/>
          </p:cNvSpPr>
          <p:nvPr>
            <p:ph type="body" idx="1"/>
          </p:nvPr>
        </p:nvSpPr>
        <p:spPr>
          <a:xfrm>
            <a:off x="369196" y="2665584"/>
            <a:ext cx="8355714" cy="1958669"/>
          </a:xfrm>
        </p:spPr>
        <p:txBody>
          <a:bodyPr>
            <a:normAutofit/>
          </a:bodyPr>
          <a:lstStyle/>
          <a:p>
            <a:r>
              <a:rPr lang="en-US" dirty="0" err="1" smtClean="0"/>
              <a:t>eTect’s</a:t>
            </a:r>
            <a:r>
              <a:rPr lang="en-US" dirty="0" smtClean="0"/>
              <a:t> ID-Cap system detects and reports when a patient </a:t>
            </a:r>
            <a:r>
              <a:rPr lang="en-US" i="1" dirty="0" smtClean="0">
                <a:solidFill>
                  <a:schemeClr val="accent2"/>
                </a:solidFill>
              </a:rPr>
              <a:t>ingests </a:t>
            </a:r>
            <a:r>
              <a:rPr lang="en-US" dirty="0" smtClean="0"/>
              <a:t>a pill or capsule</a:t>
            </a:r>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38" name="Group 37"/>
          <p:cNvGrpSpPr/>
          <p:nvPr/>
        </p:nvGrpSpPr>
        <p:grpSpPr>
          <a:xfrm>
            <a:off x="5604933" y="1479219"/>
            <a:ext cx="567267" cy="1090414"/>
            <a:chOff x="4470400" y="1045633"/>
            <a:chExt cx="762000" cy="1464734"/>
          </a:xfrm>
        </p:grpSpPr>
        <p:pic>
          <p:nvPicPr>
            <p:cNvPr id="39" name="Picture 30"/>
            <p:cNvPicPr>
              <a:picLocks noChangeAspect="1"/>
            </p:cNvPicPr>
            <p:nvPr/>
          </p:nvPicPr>
          <p:blipFill>
            <a:blip r:embed="rId3">
              <a:clrChange>
                <a:clrFrom>
                  <a:srgbClr val="FFFFFF"/>
                </a:clrFrom>
                <a:clrTo>
                  <a:srgbClr val="FFFFFF">
                    <a:alpha val="0"/>
                  </a:srgbClr>
                </a:clrTo>
              </a:clrChange>
            </a:blip>
            <a:srcRect l="3625" t="2233" r="3402" b="2712"/>
            <a:stretch>
              <a:fillRect/>
            </a:stretch>
          </p:blipFill>
          <p:spPr bwMode="auto">
            <a:xfrm>
              <a:off x="4470400" y="1045633"/>
              <a:ext cx="762000" cy="1464734"/>
            </a:xfrm>
            <a:prstGeom prst="rect">
              <a:avLst/>
            </a:prstGeom>
            <a:noFill/>
            <a:ln w="9525">
              <a:noFill/>
              <a:miter lim="800000"/>
              <a:headEnd/>
              <a:tailEnd/>
            </a:ln>
          </p:spPr>
        </p:pic>
        <p:pic>
          <p:nvPicPr>
            <p:cNvPr id="40" name="Picture 23" descr="Pill Detected.png"/>
            <p:cNvPicPr>
              <a:picLocks noChangeAspect="1"/>
            </p:cNvPicPr>
            <p:nvPr/>
          </p:nvPicPr>
          <p:blipFill>
            <a:blip r:embed="rId4"/>
            <a:srcRect l="26395" t="20833" r="26501" b="16904"/>
            <a:stretch>
              <a:fillRect/>
            </a:stretch>
          </p:blipFill>
          <p:spPr bwMode="auto">
            <a:xfrm>
              <a:off x="4551662" y="1246379"/>
              <a:ext cx="620672" cy="919179"/>
            </a:xfrm>
            <a:prstGeom prst="rect">
              <a:avLst/>
            </a:prstGeom>
            <a:noFill/>
            <a:ln w="9525">
              <a:noFill/>
              <a:miter lim="800000"/>
              <a:headEnd/>
              <a:tailEnd/>
            </a:ln>
          </p:spPr>
        </p:pic>
      </p:grpSp>
      <p:sp>
        <p:nvSpPr>
          <p:cNvPr id="2" name="Title 1"/>
          <p:cNvSpPr>
            <a:spLocks noGrp="1"/>
          </p:cNvSpPr>
          <p:nvPr>
            <p:ph type="title"/>
          </p:nvPr>
        </p:nvSpPr>
        <p:spPr/>
        <p:txBody>
          <a:bodyPr/>
          <a:lstStyle/>
          <a:p>
            <a:r>
              <a:rPr lang="en-US" sz="6800" dirty="0" smtClean="0"/>
              <a:t>The Solution: ID-Cap</a:t>
            </a:r>
            <a:endParaRPr lang="en-US" sz="6800" dirty="0"/>
          </a:p>
        </p:txBody>
      </p:sp>
      <p:sp>
        <p:nvSpPr>
          <p:cNvPr id="25" name="TextBox 34"/>
          <p:cNvSpPr txBox="1">
            <a:spLocks noChangeArrowheads="1"/>
          </p:cNvSpPr>
          <p:nvPr/>
        </p:nvSpPr>
        <p:spPr bwMode="auto">
          <a:xfrm>
            <a:off x="101599" y="2227263"/>
            <a:ext cx="1397001" cy="1107996"/>
          </a:xfrm>
          <a:prstGeom prst="rect">
            <a:avLst/>
          </a:prstGeom>
          <a:noFill/>
          <a:ln w="9525">
            <a:noFill/>
            <a:miter lim="800000"/>
            <a:headEnd/>
            <a:tailEnd/>
          </a:ln>
        </p:spPr>
        <p:txBody>
          <a:bodyPr wrap="square" lIns="0" tIns="0" rIns="0" bIns="0">
            <a:prstTxWarp prst="textNoShape">
              <a:avLst/>
            </a:prstTxWarp>
            <a:spAutoFit/>
          </a:bodyPr>
          <a:lstStyle/>
          <a:p>
            <a:r>
              <a:rPr lang="en-US" sz="1200" dirty="0">
                <a:latin typeface="Calibri" charset="0"/>
              </a:rPr>
              <a:t>The ID-Cap tag is applied to the medicine. It can be applied at the time of  manufacture or prior to distribution.  </a:t>
            </a:r>
            <a:r>
              <a:rPr lang="en-US" sz="1200" dirty="0" smtClean="0">
                <a:latin typeface="Calibri" charset="0"/>
              </a:rPr>
              <a:t> </a:t>
            </a:r>
            <a:endParaRPr lang="en-US" sz="1200" dirty="0">
              <a:latin typeface="Calibri" charset="0"/>
            </a:endParaRPr>
          </a:p>
        </p:txBody>
      </p:sp>
      <p:grpSp>
        <p:nvGrpSpPr>
          <p:cNvPr id="3" name="Group 19"/>
          <p:cNvGrpSpPr/>
          <p:nvPr/>
        </p:nvGrpSpPr>
        <p:grpSpPr>
          <a:xfrm flipH="1">
            <a:off x="1714499" y="508000"/>
            <a:ext cx="3209509" cy="3835399"/>
            <a:chOff x="2523067" y="753534"/>
            <a:chExt cx="3733800" cy="4461933"/>
          </a:xfrm>
        </p:grpSpPr>
        <p:pic>
          <p:nvPicPr>
            <p:cNvPr id="18" name="Picture 17" descr="Blue Man.jpg"/>
            <p:cNvPicPr>
              <a:picLocks noChangeAspect="1"/>
            </p:cNvPicPr>
            <p:nvPr/>
          </p:nvPicPr>
          <p:blipFill>
            <a:blip r:embed="rId5"/>
            <a:srcRect l="14152" t="3599" r="12318" b="30489"/>
            <a:stretch>
              <a:fillRect/>
            </a:stretch>
          </p:blipFill>
          <p:spPr>
            <a:xfrm>
              <a:off x="2523067" y="753534"/>
              <a:ext cx="3733800" cy="4461933"/>
            </a:xfrm>
            <a:prstGeom prst="rect">
              <a:avLst/>
            </a:prstGeom>
          </p:spPr>
        </p:pic>
        <p:sp>
          <p:nvSpPr>
            <p:cNvPr id="19" name="Stored Data 18"/>
            <p:cNvSpPr/>
            <p:nvPr/>
          </p:nvSpPr>
          <p:spPr>
            <a:xfrm rot="18531863">
              <a:off x="3056457" y="3492854"/>
              <a:ext cx="84668" cy="145513"/>
            </a:xfrm>
            <a:prstGeom prst="flowChartOnlineStorage">
              <a:avLst/>
            </a:prstGeom>
            <a:ln/>
          </p:spPr>
          <p:style>
            <a:lnRef idx="1">
              <a:schemeClr val="accent1"/>
            </a:lnRef>
            <a:fillRef idx="3">
              <a:schemeClr val="accent1"/>
            </a:fillRef>
            <a:effectRef idx="2">
              <a:schemeClr val="accent1"/>
            </a:effectRef>
            <a:fontRef idx="minor">
              <a:schemeClr val="lt1"/>
            </a:fontRef>
          </p:style>
        </p:sp>
      </p:grpSp>
      <p:pic>
        <p:nvPicPr>
          <p:cNvPr id="12" name="Picture 23" descr="Pill Detected.png"/>
          <p:cNvPicPr>
            <a:picLocks noChangeAspect="1"/>
          </p:cNvPicPr>
          <p:nvPr/>
        </p:nvPicPr>
        <p:blipFill>
          <a:blip r:embed="rId4"/>
          <a:srcRect/>
          <a:stretch>
            <a:fillRect/>
          </a:stretch>
        </p:blipFill>
        <p:spPr bwMode="auto">
          <a:xfrm>
            <a:off x="4849666" y="1600200"/>
            <a:ext cx="937130" cy="1049867"/>
          </a:xfrm>
          <a:prstGeom prst="rect">
            <a:avLst/>
          </a:prstGeom>
          <a:noFill/>
          <a:ln w="9525">
            <a:noFill/>
            <a:miter lim="800000"/>
            <a:headEnd/>
            <a:tailEnd/>
          </a:ln>
        </p:spPr>
      </p:pic>
      <p:grpSp>
        <p:nvGrpSpPr>
          <p:cNvPr id="4" name="Group 28"/>
          <p:cNvGrpSpPr>
            <a:grpSpLocks/>
          </p:cNvGrpSpPr>
          <p:nvPr/>
        </p:nvGrpSpPr>
        <p:grpSpPr bwMode="auto">
          <a:xfrm>
            <a:off x="5384800" y="1805292"/>
            <a:ext cx="377296" cy="1332138"/>
            <a:chOff x="5388697" y="1519497"/>
            <a:chExt cx="877455" cy="2895601"/>
          </a:xfrm>
        </p:grpSpPr>
        <p:pic>
          <p:nvPicPr>
            <p:cNvPr id="32" name="Picture 12" descr="JbugSimpleTextImage.jpg"/>
            <p:cNvPicPr>
              <a:picLocks noChangeAspect="1"/>
            </p:cNvPicPr>
            <p:nvPr/>
          </p:nvPicPr>
          <p:blipFill>
            <a:blip r:embed="rId6">
              <a:clrChange>
                <a:clrFrom>
                  <a:srgbClr val="FFFFFF"/>
                </a:clrFrom>
                <a:clrTo>
                  <a:srgbClr val="FFFFFF">
                    <a:alpha val="0"/>
                  </a:srgbClr>
                </a:clrTo>
              </a:clrChange>
            </a:blip>
            <a:srcRect/>
            <a:stretch>
              <a:fillRect/>
            </a:stretch>
          </p:blipFill>
          <p:spPr bwMode="auto">
            <a:xfrm>
              <a:off x="5388697" y="1519497"/>
              <a:ext cx="877455" cy="2895601"/>
            </a:xfrm>
            <a:prstGeom prst="rect">
              <a:avLst/>
            </a:prstGeom>
            <a:noFill/>
            <a:ln w="9525">
              <a:noFill/>
              <a:miter lim="800000"/>
              <a:headEnd/>
              <a:tailEnd/>
            </a:ln>
          </p:spPr>
        </p:pic>
        <p:pic>
          <p:nvPicPr>
            <p:cNvPr id="33" name="Picture 13" descr="JbugSimpleTextImage.jpg"/>
            <p:cNvPicPr>
              <a:picLocks noChangeAspect="1"/>
            </p:cNvPicPr>
            <p:nvPr/>
          </p:nvPicPr>
          <p:blipFill>
            <a:blip r:embed="rId6"/>
            <a:srcRect l="12303" t="54825" r="16776" b="7675"/>
            <a:stretch>
              <a:fillRect/>
            </a:stretch>
          </p:blipFill>
          <p:spPr bwMode="auto">
            <a:xfrm>
              <a:off x="5496647" y="3113347"/>
              <a:ext cx="622301" cy="1085850"/>
            </a:xfrm>
            <a:prstGeom prst="rect">
              <a:avLst/>
            </a:prstGeom>
            <a:noFill/>
            <a:ln w="9525">
              <a:noFill/>
              <a:miter lim="800000"/>
              <a:headEnd/>
              <a:tailEnd/>
            </a:ln>
          </p:spPr>
        </p:pic>
        <p:grpSp>
          <p:nvGrpSpPr>
            <p:cNvPr id="5" name="Group 27"/>
            <p:cNvGrpSpPr>
              <a:grpSpLocks/>
            </p:cNvGrpSpPr>
            <p:nvPr/>
          </p:nvGrpSpPr>
          <p:grpSpPr bwMode="auto">
            <a:xfrm>
              <a:off x="5555914" y="1980931"/>
              <a:ext cx="577851" cy="704851"/>
              <a:chOff x="823048" y="1849698"/>
              <a:chExt cx="577851" cy="704851"/>
            </a:xfrm>
          </p:grpSpPr>
          <p:pic>
            <p:nvPicPr>
              <p:cNvPr id="35" name="Picture 15" descr="JbugSimpleTextImage.jpg"/>
              <p:cNvPicPr>
                <a:picLocks noChangeAspect="1"/>
              </p:cNvPicPr>
              <p:nvPr/>
            </p:nvPicPr>
            <p:blipFill>
              <a:blip r:embed="rId6"/>
              <a:srcRect l="18816" t="16010" r="15329" b="59650"/>
              <a:stretch>
                <a:fillRect/>
              </a:stretch>
            </p:blipFill>
            <p:spPr bwMode="auto">
              <a:xfrm>
                <a:off x="823048" y="1849698"/>
                <a:ext cx="577851" cy="704851"/>
              </a:xfrm>
              <a:prstGeom prst="rect">
                <a:avLst/>
              </a:prstGeom>
              <a:noFill/>
              <a:ln w="9525">
                <a:noFill/>
                <a:miter lim="800000"/>
                <a:headEnd/>
                <a:tailEnd/>
              </a:ln>
            </p:spPr>
          </p:pic>
          <p:sp>
            <p:nvSpPr>
              <p:cNvPr id="36" name="Rectangle 35"/>
              <p:cNvSpPr/>
              <p:nvPr/>
            </p:nvSpPr>
            <p:spPr>
              <a:xfrm>
                <a:off x="871031" y="2069508"/>
                <a:ext cx="465710" cy="298901"/>
              </a:xfrm>
              <a:prstGeom prst="rect">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0" rIns="0"/>
              <a:lstStyle/>
              <a:p>
                <a:pPr algn="ctr" fontAlgn="auto">
                  <a:spcBef>
                    <a:spcPts val="0"/>
                  </a:spcBef>
                  <a:spcAft>
                    <a:spcPts val="0"/>
                  </a:spcAft>
                  <a:defRPr/>
                </a:pPr>
                <a:r>
                  <a:rPr lang="en-US" sz="700" b="1" dirty="0">
                    <a:solidFill>
                      <a:schemeClr val="bg1">
                        <a:lumMod val="50000"/>
                        <a:lumOff val="50000"/>
                      </a:schemeClr>
                    </a:solidFill>
                    <a:latin typeface="Arial"/>
                    <a:cs typeface="Arial"/>
                  </a:rPr>
                  <a:t>Pill Detected</a:t>
                </a:r>
              </a:p>
            </p:txBody>
          </p:sp>
        </p:grpSp>
      </p:grpSp>
      <p:pic>
        <p:nvPicPr>
          <p:cNvPr id="16" name="Picture 18" descr="pill_explosion.png"/>
          <p:cNvPicPr>
            <a:picLocks noChangeAspect="1"/>
          </p:cNvPicPr>
          <p:nvPr/>
        </p:nvPicPr>
        <p:blipFill>
          <a:blip r:embed="rId7"/>
          <a:srcRect/>
          <a:stretch>
            <a:fillRect/>
          </a:stretch>
        </p:blipFill>
        <p:spPr bwMode="auto">
          <a:xfrm>
            <a:off x="119063" y="793750"/>
            <a:ext cx="1144587" cy="1004888"/>
          </a:xfrm>
          <a:prstGeom prst="rect">
            <a:avLst/>
          </a:prstGeom>
          <a:noFill/>
          <a:ln w="9525">
            <a:noFill/>
            <a:miter lim="800000"/>
            <a:headEnd/>
            <a:tailEnd/>
          </a:ln>
        </p:spPr>
      </p:pic>
      <p:sp>
        <p:nvSpPr>
          <p:cNvPr id="22" name="Circular Arrow 21"/>
          <p:cNvSpPr/>
          <p:nvPr/>
        </p:nvSpPr>
        <p:spPr bwMode="auto">
          <a:xfrm>
            <a:off x="1997604" y="1600200"/>
            <a:ext cx="1549400" cy="1335088"/>
          </a:xfrm>
          <a:prstGeom prst="circularArrow">
            <a:avLst>
              <a:gd name="adj1" fmla="val 12500"/>
              <a:gd name="adj2" fmla="val 970674"/>
              <a:gd name="adj3" fmla="val 20457681"/>
              <a:gd name="adj4" fmla="val 11989549"/>
              <a:gd name="adj5" fmla="val 12500"/>
            </a:avLst>
          </a:prstGeom>
          <a:ln/>
        </p:spPr>
        <p:style>
          <a:lnRef idx="1">
            <a:schemeClr val="accent1"/>
          </a:lnRef>
          <a:fillRef idx="3">
            <a:schemeClr val="accent1"/>
          </a:fillRef>
          <a:effectRef idx="2">
            <a:schemeClr val="accent1"/>
          </a:effectRef>
          <a:fontRef idx="minor">
            <a:schemeClr val="lt1"/>
          </a:fontRef>
        </p:style>
      </p:sp>
      <p:cxnSp>
        <p:nvCxnSpPr>
          <p:cNvPr id="23" name="Straight Arrow Connector 22"/>
          <p:cNvCxnSpPr/>
          <p:nvPr/>
        </p:nvCxnSpPr>
        <p:spPr bwMode="auto">
          <a:xfrm>
            <a:off x="3445933" y="2531533"/>
            <a:ext cx="829734" cy="397934"/>
          </a:xfrm>
          <a:prstGeom prst="straightConnector1">
            <a:avLst/>
          </a:prstGeom>
          <a:ln w="25400" cap="flat" cmpd="sng" algn="ctr">
            <a:solidFill>
              <a:schemeClr val="accent1"/>
            </a:solidFill>
            <a:prstDash val="dash"/>
            <a:round/>
            <a:headEnd type="none" w="med" len="med"/>
            <a:tailEnd type="triangle" w="lg" len="lg"/>
          </a:ln>
        </p:spPr>
        <p:style>
          <a:lnRef idx="2">
            <a:schemeClr val="accent1"/>
          </a:lnRef>
          <a:fillRef idx="0">
            <a:schemeClr val="accent1"/>
          </a:fillRef>
          <a:effectRef idx="1">
            <a:schemeClr val="accent1"/>
          </a:effectRef>
          <a:fontRef idx="minor">
            <a:schemeClr val="tx1"/>
          </a:fontRef>
        </p:style>
      </p:cxnSp>
      <p:cxnSp>
        <p:nvCxnSpPr>
          <p:cNvPr id="24" name="Straight Arrow Connector 23"/>
          <p:cNvCxnSpPr/>
          <p:nvPr/>
        </p:nvCxnSpPr>
        <p:spPr bwMode="auto">
          <a:xfrm flipV="1">
            <a:off x="4563533" y="2298700"/>
            <a:ext cx="588433" cy="554567"/>
          </a:xfrm>
          <a:prstGeom prst="straightConnector1">
            <a:avLst/>
          </a:prstGeom>
          <a:ln w="25400" cap="flat" cmpd="sng" algn="ctr">
            <a:solidFill>
              <a:schemeClr val="accent1"/>
            </a:solidFill>
            <a:prstDash val="dash"/>
            <a:round/>
            <a:headEnd type="none" w="med" len="med"/>
            <a:tailEnd type="triangle" w="lg" len="lg"/>
          </a:ln>
        </p:spPr>
        <p:style>
          <a:lnRef idx="2">
            <a:schemeClr val="accent1"/>
          </a:lnRef>
          <a:fillRef idx="0">
            <a:schemeClr val="accent1"/>
          </a:fillRef>
          <a:effectRef idx="1">
            <a:schemeClr val="accent1"/>
          </a:effectRef>
          <a:fontRef idx="minor">
            <a:schemeClr val="tx1"/>
          </a:fontRef>
        </p:style>
      </p:cxnSp>
      <p:sp>
        <p:nvSpPr>
          <p:cNvPr id="26" name="TextBox 35"/>
          <p:cNvSpPr txBox="1">
            <a:spLocks noChangeArrowheads="1"/>
          </p:cNvSpPr>
          <p:nvPr/>
        </p:nvSpPr>
        <p:spPr bwMode="auto">
          <a:xfrm>
            <a:off x="1664229" y="1296988"/>
            <a:ext cx="1225550" cy="369332"/>
          </a:xfrm>
          <a:prstGeom prst="rect">
            <a:avLst/>
          </a:prstGeom>
          <a:noFill/>
          <a:ln w="9525">
            <a:noFill/>
            <a:miter lim="800000"/>
            <a:headEnd/>
            <a:tailEnd/>
          </a:ln>
        </p:spPr>
        <p:txBody>
          <a:bodyPr lIns="0" tIns="0" rIns="0" bIns="0">
            <a:prstTxWarp prst="textNoShape">
              <a:avLst/>
            </a:prstTxWarp>
            <a:spAutoFit/>
          </a:bodyPr>
          <a:lstStyle/>
          <a:p>
            <a:r>
              <a:rPr lang="en-US" sz="1200">
                <a:latin typeface="Calibri" charset="0"/>
              </a:rPr>
              <a:t>Patient ingests the tagged pill</a:t>
            </a:r>
          </a:p>
        </p:txBody>
      </p:sp>
      <p:sp>
        <p:nvSpPr>
          <p:cNvPr id="27" name="TextBox 36"/>
          <p:cNvSpPr txBox="1">
            <a:spLocks noChangeArrowheads="1"/>
          </p:cNvSpPr>
          <p:nvPr/>
        </p:nvSpPr>
        <p:spPr bwMode="auto">
          <a:xfrm>
            <a:off x="2504439" y="3245485"/>
            <a:ext cx="2129896" cy="1107996"/>
          </a:xfrm>
          <a:prstGeom prst="rect">
            <a:avLst/>
          </a:prstGeom>
          <a:noFill/>
          <a:ln w="9525">
            <a:noFill/>
            <a:miter lim="800000"/>
            <a:headEnd/>
            <a:tailEnd/>
          </a:ln>
        </p:spPr>
        <p:txBody>
          <a:bodyPr wrap="square" lIns="0" tIns="0" rIns="0" bIns="0">
            <a:prstTxWarp prst="textNoShape">
              <a:avLst/>
            </a:prstTxWarp>
            <a:spAutoFit/>
          </a:bodyPr>
          <a:lstStyle/>
          <a:p>
            <a:r>
              <a:rPr lang="en-US" sz="1200" dirty="0">
                <a:latin typeface="Calibri" charset="0"/>
              </a:rPr>
              <a:t>Upon ingestion, the tagged pill reports to a wristband reader. </a:t>
            </a:r>
            <a:r>
              <a:rPr lang="en-US" sz="1200" dirty="0" smtClean="0">
                <a:latin typeface="Calibri" charset="0"/>
              </a:rPr>
              <a:t> </a:t>
            </a:r>
          </a:p>
          <a:p>
            <a:r>
              <a:rPr lang="en-US" sz="1200" dirty="0" smtClean="0">
                <a:latin typeface="Calibri" charset="0"/>
              </a:rPr>
              <a:t>After entering the intestinal tract the tag breaks down into small particles and passes harmlessly through the body.</a:t>
            </a:r>
            <a:endParaRPr lang="en-US" sz="1200" dirty="0">
              <a:latin typeface="Calibri" charset="0"/>
            </a:endParaRPr>
          </a:p>
        </p:txBody>
      </p:sp>
      <p:sp>
        <p:nvSpPr>
          <p:cNvPr id="28" name="TextBox 37"/>
          <p:cNvSpPr txBox="1">
            <a:spLocks noChangeArrowheads="1"/>
          </p:cNvSpPr>
          <p:nvPr/>
        </p:nvSpPr>
        <p:spPr bwMode="auto">
          <a:xfrm>
            <a:off x="3776133" y="242889"/>
            <a:ext cx="2738437" cy="923330"/>
          </a:xfrm>
          <a:prstGeom prst="rect">
            <a:avLst/>
          </a:prstGeom>
          <a:noFill/>
          <a:ln w="9525">
            <a:noFill/>
            <a:miter lim="800000"/>
            <a:headEnd/>
            <a:tailEnd/>
          </a:ln>
        </p:spPr>
        <p:txBody>
          <a:bodyPr wrap="square" lIns="0" tIns="0" rIns="0" bIns="0">
            <a:prstTxWarp prst="textNoShape">
              <a:avLst/>
            </a:prstTxWarp>
            <a:spAutoFit/>
          </a:bodyPr>
          <a:lstStyle/>
          <a:p>
            <a:r>
              <a:rPr lang="en-US" sz="1200" dirty="0" smtClean="0">
                <a:latin typeface="Calibri" charset="0"/>
              </a:rPr>
              <a:t>The Patient’s cell phone is running </a:t>
            </a:r>
            <a:r>
              <a:rPr lang="en-US" sz="1200" dirty="0" err="1" smtClean="0">
                <a:latin typeface="Calibri" charset="0"/>
              </a:rPr>
              <a:t>eTect’s</a:t>
            </a:r>
            <a:r>
              <a:rPr lang="en-US" sz="1200" dirty="0" smtClean="0">
                <a:latin typeface="Calibri" charset="0"/>
              </a:rPr>
              <a:t> medication reminder  app.  The report from the tag is passed through the cellular service provider to the patient’s personal adherence record.</a:t>
            </a:r>
            <a:endParaRPr lang="en-US" sz="1200" dirty="0">
              <a:latin typeface="Calibri" charset="0"/>
            </a:endParaRPr>
          </a:p>
        </p:txBody>
      </p:sp>
      <p:pic>
        <p:nvPicPr>
          <p:cNvPr id="31" name="Picture 42" descr="redwhitecappedcovered.png"/>
          <p:cNvPicPr>
            <a:picLocks noChangeAspect="1"/>
          </p:cNvPicPr>
          <p:nvPr/>
        </p:nvPicPr>
        <p:blipFill>
          <a:blip r:embed="rId8"/>
          <a:srcRect/>
          <a:stretch>
            <a:fillRect/>
          </a:stretch>
        </p:blipFill>
        <p:spPr bwMode="auto">
          <a:xfrm>
            <a:off x="1424516" y="1773238"/>
            <a:ext cx="949325" cy="809625"/>
          </a:xfrm>
          <a:prstGeom prst="rect">
            <a:avLst/>
          </a:prstGeom>
          <a:noFill/>
          <a:ln w="9525">
            <a:noFill/>
            <a:miter lim="800000"/>
            <a:headEnd/>
            <a:tailEnd/>
          </a:ln>
        </p:spPr>
      </p:pic>
      <p:pic>
        <p:nvPicPr>
          <p:cNvPr id="37" name="Picture 42" descr="redwhitecappedcovered.png"/>
          <p:cNvPicPr>
            <a:picLocks noChangeAspect="1"/>
          </p:cNvPicPr>
          <p:nvPr/>
        </p:nvPicPr>
        <p:blipFill>
          <a:blip r:embed="rId8"/>
          <a:srcRect/>
          <a:stretch>
            <a:fillRect/>
          </a:stretch>
        </p:blipFill>
        <p:spPr bwMode="auto">
          <a:xfrm>
            <a:off x="3251200" y="2390915"/>
            <a:ext cx="155575" cy="132681"/>
          </a:xfrm>
          <a:prstGeom prst="rect">
            <a:avLst/>
          </a:prstGeom>
          <a:noFill/>
          <a:ln w="9525">
            <a:noFill/>
            <a:miter lim="800000"/>
            <a:headEnd/>
            <a:tailEnd/>
          </a:ln>
        </p:spPr>
      </p:pic>
      <p:pic>
        <p:nvPicPr>
          <p:cNvPr id="42" name="Picture 41"/>
          <p:cNvPicPr>
            <a:picLocks noChangeAspect="1"/>
          </p:cNvPicPr>
          <p:nvPr/>
        </p:nvPicPr>
        <p:blipFill>
          <a:blip r:embed="rId9"/>
          <a:srcRect/>
          <a:stretch>
            <a:fillRect/>
          </a:stretch>
        </p:blipFill>
        <p:spPr bwMode="auto">
          <a:xfrm flipH="1">
            <a:off x="7941263" y="1910237"/>
            <a:ext cx="618027" cy="614059"/>
          </a:xfrm>
          <a:prstGeom prst="roundRect">
            <a:avLst>
              <a:gd name="adj" fmla="val 8594"/>
            </a:avLst>
          </a:prstGeom>
          <a:solidFill>
            <a:srgbClr val="FFFFFF">
              <a:shade val="85000"/>
            </a:srgbClr>
          </a:solidFill>
          <a:ln>
            <a:noFill/>
          </a:ln>
          <a:effectLst/>
        </p:spPr>
      </p:pic>
      <p:sp>
        <p:nvSpPr>
          <p:cNvPr id="43" name="Cloud 42"/>
          <p:cNvSpPr/>
          <p:nvPr/>
        </p:nvSpPr>
        <p:spPr bwMode="auto">
          <a:xfrm>
            <a:off x="6162775" y="2616200"/>
            <a:ext cx="1346709" cy="1269443"/>
          </a:xfrm>
          <a:prstGeom prst="cloud">
            <a:avLst/>
          </a:prstGeom>
          <a:ln/>
        </p:spPr>
        <p:style>
          <a:lnRef idx="1">
            <a:schemeClr val="accent2"/>
          </a:lnRef>
          <a:fillRef idx="3">
            <a:schemeClr val="accent2"/>
          </a:fillRef>
          <a:effectRef idx="2">
            <a:schemeClr val="accent2"/>
          </a:effectRef>
          <a:fontRef idx="minor">
            <a:schemeClr val="lt1"/>
          </a:fontRef>
        </p:style>
        <p:txBody>
          <a:bodyPr lIns="0" rIns="0" anchor="ctr">
            <a:normAutofit/>
          </a:bodyPr>
          <a:lstStyle/>
          <a:p>
            <a:pPr algn="ctr">
              <a:defRPr/>
            </a:pPr>
            <a:r>
              <a:rPr lang="en-US" sz="1200" b="1" dirty="0" smtClean="0">
                <a:solidFill>
                  <a:schemeClr val="bg1"/>
                </a:solidFill>
              </a:rPr>
              <a:t>Personal Adherence Record</a:t>
            </a:r>
            <a:endParaRPr lang="en-US" sz="1200" b="1" dirty="0">
              <a:solidFill>
                <a:schemeClr val="bg1"/>
              </a:solidFill>
            </a:endParaRPr>
          </a:p>
        </p:txBody>
      </p:sp>
      <p:sp>
        <p:nvSpPr>
          <p:cNvPr id="44" name="TextBox 37"/>
          <p:cNvSpPr txBox="1">
            <a:spLocks noChangeArrowheads="1"/>
          </p:cNvSpPr>
          <p:nvPr/>
        </p:nvSpPr>
        <p:spPr bwMode="auto">
          <a:xfrm>
            <a:off x="6589865" y="854599"/>
            <a:ext cx="2444068" cy="1015663"/>
          </a:xfrm>
          <a:prstGeom prst="rect">
            <a:avLst/>
          </a:prstGeom>
          <a:noFill/>
          <a:ln w="9525">
            <a:noFill/>
            <a:miter lim="800000"/>
            <a:headEnd/>
            <a:tailEnd/>
          </a:ln>
        </p:spPr>
        <p:txBody>
          <a:bodyPr wrap="square" lIns="0" tIns="0" rIns="0" bIns="0">
            <a:prstTxWarp prst="textNoShape">
              <a:avLst/>
            </a:prstTxWarp>
            <a:spAutoFit/>
          </a:bodyPr>
          <a:lstStyle/>
          <a:p>
            <a:r>
              <a:rPr lang="en-US" sz="1100" dirty="0">
                <a:latin typeface="Calibri" charset="0"/>
              </a:rPr>
              <a:t>Medication event information is now available in real time to the constituents</a:t>
            </a:r>
            <a:r>
              <a:rPr lang="en-US" sz="1100" dirty="0" smtClean="0">
                <a:latin typeface="Calibri" charset="0"/>
              </a:rPr>
              <a:t> of the clinical research or healthcare team as appropriate: </a:t>
            </a:r>
            <a:r>
              <a:rPr lang="en-US" sz="1100" dirty="0" err="1" smtClean="0">
                <a:latin typeface="Calibri" charset="0"/>
              </a:rPr>
              <a:t>pharma</a:t>
            </a:r>
            <a:r>
              <a:rPr lang="en-US" sz="1100" dirty="0" smtClean="0">
                <a:latin typeface="Calibri" charset="0"/>
              </a:rPr>
              <a:t>, CRO, </a:t>
            </a:r>
            <a:r>
              <a:rPr lang="en-US" sz="1100" dirty="0">
                <a:latin typeface="Calibri" charset="0"/>
              </a:rPr>
              <a:t>healthcare providers, </a:t>
            </a:r>
            <a:r>
              <a:rPr lang="en-US" sz="1100" dirty="0" smtClean="0">
                <a:latin typeface="Calibri" charset="0"/>
              </a:rPr>
              <a:t>family, </a:t>
            </a:r>
            <a:r>
              <a:rPr lang="en-US" sz="1100" dirty="0">
                <a:latin typeface="Calibri" charset="0"/>
              </a:rPr>
              <a:t>pharmacists, benefits </a:t>
            </a:r>
            <a:r>
              <a:rPr lang="en-US" sz="1100" dirty="0" smtClean="0">
                <a:latin typeface="Calibri" charset="0"/>
              </a:rPr>
              <a:t>organizations, or others</a:t>
            </a:r>
            <a:r>
              <a:rPr lang="en-US" sz="1100" dirty="0">
                <a:latin typeface="Calibri" charset="0"/>
              </a:rPr>
              <a:t>.</a:t>
            </a:r>
          </a:p>
        </p:txBody>
      </p:sp>
      <p:pic>
        <p:nvPicPr>
          <p:cNvPr id="45" name="Picture 44"/>
          <p:cNvPicPr>
            <a:picLocks noChangeAspect="1"/>
          </p:cNvPicPr>
          <p:nvPr/>
        </p:nvPicPr>
        <p:blipFill>
          <a:blip r:embed="rId10">
            <a:duotone>
              <a:schemeClr val="accent6">
                <a:shade val="45000"/>
                <a:satMod val="135000"/>
              </a:schemeClr>
              <a:prstClr val="white"/>
            </a:duotone>
          </a:blip>
          <a:stretch>
            <a:fillRect/>
          </a:stretch>
        </p:blipFill>
        <p:spPr bwMode="auto">
          <a:xfrm>
            <a:off x="8025917" y="2810384"/>
            <a:ext cx="685756" cy="685795"/>
          </a:xfrm>
          <a:prstGeom prst="rect">
            <a:avLst/>
          </a:prstGeom>
        </p:spPr>
      </p:pic>
      <p:pic>
        <p:nvPicPr>
          <p:cNvPr id="46" name="Picture 45"/>
          <p:cNvPicPr>
            <a:picLocks noChangeAspect="1"/>
          </p:cNvPicPr>
          <p:nvPr/>
        </p:nvPicPr>
        <p:blipFill>
          <a:blip r:embed="rId11">
            <a:duotone>
              <a:schemeClr val="accent2"/>
              <a:srgbClr val="FFF1C1"/>
            </a:duotone>
          </a:blip>
          <a:stretch>
            <a:fillRect/>
          </a:stretch>
        </p:blipFill>
        <p:spPr bwMode="auto">
          <a:xfrm>
            <a:off x="7695750" y="3580846"/>
            <a:ext cx="753485" cy="753528"/>
          </a:xfrm>
          <a:prstGeom prst="rect">
            <a:avLst/>
          </a:prstGeom>
        </p:spPr>
      </p:pic>
      <p:pic>
        <p:nvPicPr>
          <p:cNvPr id="47" name="Picture 44"/>
          <p:cNvPicPr>
            <a:picLocks noChangeAspect="1"/>
          </p:cNvPicPr>
          <p:nvPr/>
        </p:nvPicPr>
        <p:blipFill>
          <a:blip r:embed="rId12"/>
          <a:srcRect l="23334" r="30000" b="28719"/>
          <a:stretch>
            <a:fillRect/>
          </a:stretch>
        </p:blipFill>
        <p:spPr bwMode="auto">
          <a:xfrm>
            <a:off x="7148691" y="4122710"/>
            <a:ext cx="571311" cy="567262"/>
          </a:xfrm>
          <a:prstGeom prst="rect">
            <a:avLst/>
          </a:prstGeom>
          <a:noFill/>
          <a:ln w="9525">
            <a:noFill/>
            <a:miter lim="800000"/>
            <a:headEnd/>
            <a:tailEnd/>
          </a:ln>
        </p:spPr>
      </p:pic>
      <p:cxnSp>
        <p:nvCxnSpPr>
          <p:cNvPr id="48" name="Straight Arrow Connector 47"/>
          <p:cNvCxnSpPr/>
          <p:nvPr/>
        </p:nvCxnSpPr>
        <p:spPr bwMode="auto">
          <a:xfrm rot="10800000">
            <a:off x="7374467" y="3496733"/>
            <a:ext cx="550334" cy="372006"/>
          </a:xfrm>
          <a:prstGeom prst="straightConnector1">
            <a:avLst/>
          </a:prstGeom>
          <a:ln w="25400" cap="flat" cmpd="sng" algn="ctr">
            <a:solidFill>
              <a:schemeClr val="accent1"/>
            </a:solidFill>
            <a:prstDash val="sysDash"/>
            <a:round/>
            <a:headEnd type="triangle" w="med" len="med"/>
            <a:tailEnd type="triangle" w="med" len="med"/>
          </a:ln>
        </p:spPr>
        <p:style>
          <a:lnRef idx="2">
            <a:schemeClr val="accent1"/>
          </a:lnRef>
          <a:fillRef idx="0">
            <a:schemeClr val="accent1"/>
          </a:fillRef>
          <a:effectRef idx="1">
            <a:schemeClr val="accent1"/>
          </a:effectRef>
          <a:fontRef idx="minor">
            <a:schemeClr val="tx1"/>
          </a:fontRef>
        </p:style>
      </p:cxnSp>
      <p:cxnSp>
        <p:nvCxnSpPr>
          <p:cNvPr id="49" name="Straight Arrow Connector 48"/>
          <p:cNvCxnSpPr>
            <a:stCxn id="42" idx="3"/>
          </p:cNvCxnSpPr>
          <p:nvPr/>
        </p:nvCxnSpPr>
        <p:spPr bwMode="auto">
          <a:xfrm rot="10800000" flipV="1">
            <a:off x="7416801" y="2217267"/>
            <a:ext cx="524463" cy="534400"/>
          </a:xfrm>
          <a:prstGeom prst="straightConnector1">
            <a:avLst/>
          </a:prstGeom>
          <a:ln w="25400" cap="flat" cmpd="sng" algn="ctr">
            <a:solidFill>
              <a:schemeClr val="accent1"/>
            </a:solidFill>
            <a:prstDash val="sysDash"/>
            <a:round/>
            <a:headEnd type="triangle" w="med" len="med"/>
            <a:tailEnd type="triangle" w="med" len="med"/>
          </a:ln>
        </p:spPr>
        <p:style>
          <a:lnRef idx="2">
            <a:schemeClr val="accent1"/>
          </a:lnRef>
          <a:fillRef idx="0">
            <a:schemeClr val="accent1"/>
          </a:fillRef>
          <a:effectRef idx="1">
            <a:schemeClr val="accent1"/>
          </a:effectRef>
          <a:fontRef idx="minor">
            <a:schemeClr val="tx1"/>
          </a:fontRef>
        </p:style>
      </p:cxnSp>
      <p:cxnSp>
        <p:nvCxnSpPr>
          <p:cNvPr id="50" name="Straight Arrow Connector 49"/>
          <p:cNvCxnSpPr>
            <a:stCxn id="45" idx="1"/>
          </p:cNvCxnSpPr>
          <p:nvPr/>
        </p:nvCxnSpPr>
        <p:spPr bwMode="auto">
          <a:xfrm rot="10800000" flipV="1">
            <a:off x="7471833" y="3153304"/>
            <a:ext cx="554038" cy="6350"/>
          </a:xfrm>
          <a:prstGeom prst="straightConnector1">
            <a:avLst/>
          </a:prstGeom>
          <a:ln w="25400" cap="flat" cmpd="sng" algn="ctr">
            <a:solidFill>
              <a:schemeClr val="accent1"/>
            </a:solidFill>
            <a:prstDash val="sysDash"/>
            <a:round/>
            <a:headEnd type="triangle" w="med" len="med"/>
            <a:tailEnd type="triangle" w="med" len="med"/>
          </a:ln>
        </p:spPr>
        <p:style>
          <a:lnRef idx="2">
            <a:schemeClr val="accent1"/>
          </a:lnRef>
          <a:fillRef idx="0">
            <a:schemeClr val="accent1"/>
          </a:fillRef>
          <a:effectRef idx="1">
            <a:schemeClr val="accent1"/>
          </a:effectRef>
          <a:fontRef idx="minor">
            <a:schemeClr val="tx1"/>
          </a:fontRef>
        </p:style>
      </p:cxnSp>
      <p:cxnSp>
        <p:nvCxnSpPr>
          <p:cNvPr id="51" name="Straight Arrow Connector 50"/>
          <p:cNvCxnSpPr>
            <a:stCxn id="47" idx="0"/>
          </p:cNvCxnSpPr>
          <p:nvPr/>
        </p:nvCxnSpPr>
        <p:spPr bwMode="auto">
          <a:xfrm rot="16200000" flipV="1">
            <a:off x="7125285" y="3813648"/>
            <a:ext cx="388910" cy="229214"/>
          </a:xfrm>
          <a:prstGeom prst="straightConnector1">
            <a:avLst/>
          </a:prstGeom>
          <a:ln w="25400" cap="flat" cmpd="sng" algn="ctr">
            <a:solidFill>
              <a:schemeClr val="accent1"/>
            </a:solidFill>
            <a:prstDash val="sysDash"/>
            <a:round/>
            <a:headEnd type="triangle" w="med" len="med"/>
            <a:tailEnd type="triangle" w="med" len="med"/>
          </a:ln>
        </p:spPr>
        <p:style>
          <a:lnRef idx="2">
            <a:schemeClr val="accent1"/>
          </a:lnRef>
          <a:fillRef idx="0">
            <a:schemeClr val="accent1"/>
          </a:fillRef>
          <a:effectRef idx="1">
            <a:schemeClr val="accent1"/>
          </a:effectRef>
          <a:fontRef idx="minor">
            <a:schemeClr val="tx1"/>
          </a:fontRef>
        </p:style>
      </p:cxnSp>
      <p:cxnSp>
        <p:nvCxnSpPr>
          <p:cNvPr id="62" name="Straight Arrow Connector 61"/>
          <p:cNvCxnSpPr/>
          <p:nvPr/>
        </p:nvCxnSpPr>
        <p:spPr bwMode="auto">
          <a:xfrm rot="10800000">
            <a:off x="5795434" y="2651654"/>
            <a:ext cx="478367" cy="345546"/>
          </a:xfrm>
          <a:prstGeom prst="straightConnector1">
            <a:avLst/>
          </a:prstGeom>
          <a:ln w="25400" cap="flat" cmpd="sng" algn="ctr">
            <a:solidFill>
              <a:schemeClr val="accent1"/>
            </a:solidFill>
            <a:prstDash val="sysDash"/>
            <a:round/>
            <a:headEnd type="triangle" w="med" len="med"/>
            <a:tailEnd type="triangle" w="med" len="med"/>
          </a:ln>
        </p:spPr>
        <p:style>
          <a:lnRef idx="2">
            <a:schemeClr val="accent1"/>
          </a:lnRef>
          <a:fillRef idx="0">
            <a:schemeClr val="accent1"/>
          </a:fillRef>
          <a:effectRef idx="1">
            <a:schemeClr val="accent1"/>
          </a:effectRef>
          <a:fontRef idx="minor">
            <a:schemeClr val="tx1"/>
          </a:fontRef>
        </p:style>
      </p:cxn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Value Proposition</a:t>
            </a:r>
            <a:endParaRPr lang="en-US" dirty="0"/>
          </a:p>
        </p:txBody>
      </p:sp>
      <p:sp>
        <p:nvSpPr>
          <p:cNvPr id="3" name="Text Placeholder 2"/>
          <p:cNvSpPr>
            <a:spLocks noGrp="1"/>
          </p:cNvSpPr>
          <p:nvPr>
            <p:ph type="body" idx="1"/>
          </p:nvPr>
        </p:nvSpPr>
        <p:spPr>
          <a:xfrm>
            <a:off x="384874" y="1300480"/>
            <a:ext cx="8355714" cy="3496252"/>
          </a:xfrm>
        </p:spPr>
        <p:txBody>
          <a:bodyPr>
            <a:normAutofit fontScale="92500" lnSpcReduction="10000"/>
          </a:bodyPr>
          <a:lstStyle/>
          <a:p>
            <a:r>
              <a:rPr lang="en-US" sz="3600" dirty="0" smtClean="0"/>
              <a:t>Improved Adherence is shown</a:t>
            </a:r>
          </a:p>
          <a:p>
            <a:r>
              <a:rPr lang="en-US" sz="3600" dirty="0" smtClean="0"/>
              <a:t> - in clinical trials to:</a:t>
            </a:r>
          </a:p>
          <a:p>
            <a:pPr lvl="1"/>
            <a:r>
              <a:rPr lang="en-US" dirty="0" smtClean="0"/>
              <a:t>Reduce the duration of the study</a:t>
            </a:r>
          </a:p>
          <a:p>
            <a:pPr lvl="1"/>
            <a:r>
              <a:rPr lang="en-US" dirty="0" smtClean="0"/>
              <a:t>Improve the quality of information collected</a:t>
            </a:r>
          </a:p>
          <a:p>
            <a:pPr lvl="1"/>
            <a:r>
              <a:rPr lang="en-US" dirty="0" smtClean="0"/>
              <a:t>Reduce the overall cost of the study</a:t>
            </a:r>
          </a:p>
          <a:p>
            <a:r>
              <a:rPr lang="en-US" sz="3600" dirty="0" smtClean="0"/>
              <a:t> - in prescription drug therapy:</a:t>
            </a:r>
          </a:p>
          <a:p>
            <a:pPr lvl="1"/>
            <a:r>
              <a:rPr lang="en-US" dirty="0" smtClean="0"/>
              <a:t>Improve the outcome and quality of life for the patient</a:t>
            </a:r>
          </a:p>
          <a:p>
            <a:pPr lvl="1"/>
            <a:r>
              <a:rPr lang="en-US" dirty="0" smtClean="0"/>
              <a:t>Reduce recurring visits to the healthcare </a:t>
            </a:r>
            <a:r>
              <a:rPr lang="en-US" dirty="0" err="1" smtClean="0"/>
              <a:t>provider(s</a:t>
            </a:r>
            <a:r>
              <a:rPr lang="en-US" dirty="0" smtClean="0"/>
              <a:t>)</a:t>
            </a:r>
          </a:p>
          <a:p>
            <a:pPr lvl="1"/>
            <a:r>
              <a:rPr lang="en-US" dirty="0" smtClean="0"/>
              <a:t>Reduce healthcare cost for employers and benefits payers</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Market Size </a:t>
            </a:r>
            <a:r>
              <a:rPr lang="en-US" sz="3600" b="0" dirty="0" smtClean="0"/>
              <a:t>(US market)</a:t>
            </a:r>
            <a:endParaRPr lang="en-US" sz="3600" b="0" dirty="0"/>
          </a:p>
        </p:txBody>
      </p:sp>
      <p:graphicFrame>
        <p:nvGraphicFramePr>
          <p:cNvPr id="4" name="Table 3"/>
          <p:cNvGraphicFramePr>
            <a:graphicFrameLocks noGrp="1"/>
          </p:cNvGraphicFramePr>
          <p:nvPr/>
        </p:nvGraphicFramePr>
        <p:xfrm>
          <a:off x="4766732" y="287332"/>
          <a:ext cx="4063093" cy="2354265"/>
        </p:xfrm>
        <a:graphic>
          <a:graphicData uri="http://schemas.openxmlformats.org/drawingml/2006/table">
            <a:tbl>
              <a:tblPr firstRow="1" bandRow="1">
                <a:effectLst>
                  <a:reflection blurRad="6350" stA="50000" endA="300" endPos="50000" dist="29997" dir="5400000" sy="-100000" algn="bl" rotWithShape="0"/>
                </a:effectLst>
                <a:tableStyleId>{6E25E649-3F16-4E02-A733-19D2CDBF48F0}</a:tableStyleId>
              </a:tblPr>
              <a:tblGrid>
                <a:gridCol w="1869424"/>
                <a:gridCol w="1682480"/>
                <a:gridCol w="511189"/>
              </a:tblGrid>
              <a:tr h="380468">
                <a:tc>
                  <a:txBody>
                    <a:bodyPr/>
                    <a:lstStyle/>
                    <a:p>
                      <a:pPr algn="ctr" fontAlgn="b"/>
                      <a:r>
                        <a:rPr lang="en-US" sz="1600" b="0" u="none" strike="noStrike" dirty="0">
                          <a:solidFill>
                            <a:schemeClr val="bg1"/>
                          </a:solidFill>
                        </a:rPr>
                        <a:t>Therapeutic Area</a:t>
                      </a:r>
                      <a:endParaRPr lang="en-US" sz="1600" b="0" i="0" u="none" strike="noStrike" dirty="0">
                        <a:solidFill>
                          <a:schemeClr val="bg1"/>
                        </a:solidFill>
                        <a:latin typeface="Arial"/>
                      </a:endParaRPr>
                    </a:p>
                  </a:txBody>
                  <a:tcPr marL="12700" marR="12700" marT="12700" marB="0" anchor="b"/>
                </a:tc>
                <a:tc gridSpan="2">
                  <a:txBody>
                    <a:bodyPr/>
                    <a:lstStyle/>
                    <a:p>
                      <a:pPr algn="ctr" fontAlgn="b"/>
                      <a:r>
                        <a:rPr lang="en-US" sz="1600" b="0" u="none" strike="noStrike" dirty="0" smtClean="0">
                          <a:solidFill>
                            <a:schemeClr val="bg1"/>
                          </a:solidFill>
                        </a:rPr>
                        <a:t>Phase </a:t>
                      </a:r>
                      <a:r>
                        <a:rPr lang="en-US" sz="1600" b="0" u="none" strike="noStrike" dirty="0">
                          <a:solidFill>
                            <a:schemeClr val="bg1"/>
                          </a:solidFill>
                        </a:rPr>
                        <a:t>III</a:t>
                      </a:r>
                      <a:r>
                        <a:rPr lang="en-US" sz="1600" b="0" u="none" strike="noStrike" dirty="0" smtClean="0">
                          <a:solidFill>
                            <a:schemeClr val="bg1"/>
                          </a:solidFill>
                        </a:rPr>
                        <a:t> Patients</a:t>
                      </a:r>
                      <a:endParaRPr lang="en-US" sz="1600" b="0" i="0" u="none" strike="noStrike" dirty="0">
                        <a:solidFill>
                          <a:schemeClr val="bg1"/>
                        </a:solidFill>
                        <a:latin typeface="Arial"/>
                      </a:endParaRPr>
                    </a:p>
                  </a:txBody>
                  <a:tcPr marL="12700" marR="12700" marT="12700" marB="0" anchor="b"/>
                </a:tc>
                <a:tc hMerge="1">
                  <a:txBody>
                    <a:bodyPr/>
                    <a:lstStyle/>
                    <a:p>
                      <a:pPr algn="ctr" fontAlgn="b"/>
                      <a:endParaRPr lang="en-US" sz="1600" b="1" i="0" u="none" strike="noStrike" dirty="0">
                        <a:solidFill>
                          <a:schemeClr val="bg1"/>
                        </a:solidFill>
                        <a:latin typeface="Arial"/>
                      </a:endParaRPr>
                    </a:p>
                  </a:txBody>
                  <a:tcPr marL="12700" marR="12700" marT="12700" marB="0" anchor="b"/>
                </a:tc>
              </a:tr>
              <a:tr h="281971">
                <a:tc>
                  <a:txBody>
                    <a:bodyPr/>
                    <a:lstStyle/>
                    <a:p>
                      <a:pPr algn="l" fontAlgn="b"/>
                      <a:r>
                        <a:rPr lang="en-US" sz="1400" b="0" u="none" strike="noStrike" dirty="0">
                          <a:solidFill>
                            <a:srgbClr val="FF6600"/>
                          </a:solidFill>
                        </a:rPr>
                        <a:t>Cardiovascular</a:t>
                      </a:r>
                      <a:endParaRPr lang="en-US" sz="1400" b="0" i="0" u="none" strike="noStrike" dirty="0">
                        <a:solidFill>
                          <a:srgbClr val="FF6600"/>
                        </a:solidFill>
                        <a:latin typeface="Arial"/>
                      </a:endParaRPr>
                    </a:p>
                  </a:txBody>
                  <a:tcPr marL="12700" marR="12700" marT="12700" marB="0" anchor="b"/>
                </a:tc>
                <a:tc>
                  <a:txBody>
                    <a:bodyPr/>
                    <a:lstStyle/>
                    <a:p>
                      <a:pPr algn="r" fontAlgn="b"/>
                      <a:r>
                        <a:rPr lang="en-US" sz="1400" b="0" u="none" strike="noStrike" dirty="0" smtClean="0">
                          <a:solidFill>
                            <a:srgbClr val="FF6600"/>
                          </a:solidFill>
                        </a:rPr>
                        <a:t>1,382,318</a:t>
                      </a:r>
                      <a:endParaRPr lang="en-US" sz="1400" b="0" i="0" u="none" strike="noStrike" dirty="0">
                        <a:solidFill>
                          <a:srgbClr val="FF6600"/>
                        </a:solidFill>
                        <a:latin typeface="Arial"/>
                      </a:endParaRPr>
                    </a:p>
                  </a:txBody>
                  <a:tcPr marL="12700" marR="12700" marT="12700" marB="0" anchor="b"/>
                </a:tc>
                <a:tc>
                  <a:txBody>
                    <a:bodyPr/>
                    <a:lstStyle/>
                    <a:p>
                      <a:pPr algn="r" fontAlgn="b"/>
                      <a:endParaRPr lang="en-US" sz="1400" b="0" i="0" u="none" strike="noStrike" dirty="0">
                        <a:solidFill>
                          <a:srgbClr val="FF6600"/>
                        </a:solidFill>
                        <a:latin typeface="Arial"/>
                      </a:endParaRPr>
                    </a:p>
                  </a:txBody>
                  <a:tcPr marL="12700" marR="12700" marT="12700" marB="0" anchor="b"/>
                </a:tc>
              </a:tr>
              <a:tr h="281971">
                <a:tc>
                  <a:txBody>
                    <a:bodyPr/>
                    <a:lstStyle/>
                    <a:p>
                      <a:pPr algn="l" fontAlgn="b"/>
                      <a:r>
                        <a:rPr lang="en-US" sz="1400" b="0" u="none" strike="noStrike" dirty="0">
                          <a:solidFill>
                            <a:srgbClr val="FF6600"/>
                          </a:solidFill>
                        </a:rPr>
                        <a:t>Infectious Diseases</a:t>
                      </a:r>
                      <a:endParaRPr lang="en-US" sz="1400" b="0" i="0" u="none" strike="noStrike" dirty="0">
                        <a:solidFill>
                          <a:srgbClr val="FF6600"/>
                        </a:solidFill>
                        <a:latin typeface="Arial"/>
                      </a:endParaRPr>
                    </a:p>
                  </a:txBody>
                  <a:tcPr marL="12700" marR="12700" marT="12700" marB="0" anchor="b"/>
                </a:tc>
                <a:tc>
                  <a:txBody>
                    <a:bodyPr/>
                    <a:lstStyle/>
                    <a:p>
                      <a:pPr algn="r" fontAlgn="b"/>
                      <a:r>
                        <a:rPr lang="en-US" sz="1400" b="0" u="none" strike="noStrike" dirty="0">
                          <a:solidFill>
                            <a:srgbClr val="FF6600"/>
                          </a:solidFill>
                        </a:rPr>
                        <a:t>480,283</a:t>
                      </a:r>
                      <a:endParaRPr lang="en-US" sz="1400" b="0" i="0" u="none" strike="noStrike" dirty="0">
                        <a:solidFill>
                          <a:srgbClr val="FF6600"/>
                        </a:solidFill>
                        <a:latin typeface="Arial"/>
                      </a:endParaRPr>
                    </a:p>
                  </a:txBody>
                  <a:tcPr marL="12700" marR="12700" marT="12700" marB="0" anchor="b"/>
                </a:tc>
                <a:tc>
                  <a:txBody>
                    <a:bodyPr/>
                    <a:lstStyle/>
                    <a:p>
                      <a:pPr algn="r" fontAlgn="b"/>
                      <a:endParaRPr lang="en-US" sz="1400" b="0" i="0" u="none" strike="noStrike" dirty="0">
                        <a:solidFill>
                          <a:srgbClr val="FF6600"/>
                        </a:solidFill>
                        <a:latin typeface="Arial"/>
                      </a:endParaRPr>
                    </a:p>
                  </a:txBody>
                  <a:tcPr marL="12700" marR="12700" marT="12700" marB="0" anchor="b"/>
                </a:tc>
              </a:tr>
              <a:tr h="281971">
                <a:tc>
                  <a:txBody>
                    <a:bodyPr/>
                    <a:lstStyle/>
                    <a:p>
                      <a:pPr algn="l" fontAlgn="b"/>
                      <a:r>
                        <a:rPr lang="en-US" sz="1400" b="0" u="none" strike="noStrike">
                          <a:solidFill>
                            <a:srgbClr val="FF6600"/>
                          </a:solidFill>
                        </a:rPr>
                        <a:t>Cancers</a:t>
                      </a:r>
                      <a:endParaRPr lang="en-US" sz="1400" b="0" i="0" u="none" strike="noStrike">
                        <a:solidFill>
                          <a:srgbClr val="FF6600"/>
                        </a:solidFill>
                        <a:latin typeface="Arial"/>
                      </a:endParaRPr>
                    </a:p>
                  </a:txBody>
                  <a:tcPr marL="12700" marR="12700" marT="12700" marB="0" anchor="b"/>
                </a:tc>
                <a:tc>
                  <a:txBody>
                    <a:bodyPr/>
                    <a:lstStyle/>
                    <a:p>
                      <a:pPr algn="r" fontAlgn="b"/>
                      <a:r>
                        <a:rPr lang="en-US" sz="1400" b="0" u="none" strike="noStrike" dirty="0">
                          <a:solidFill>
                            <a:srgbClr val="FF6600"/>
                          </a:solidFill>
                        </a:rPr>
                        <a:t>367,086</a:t>
                      </a:r>
                      <a:endParaRPr lang="en-US" sz="1400" b="0" i="0" u="none" strike="noStrike" dirty="0">
                        <a:solidFill>
                          <a:srgbClr val="FF6600"/>
                        </a:solidFill>
                        <a:latin typeface="Arial"/>
                      </a:endParaRPr>
                    </a:p>
                  </a:txBody>
                  <a:tcPr marL="12700" marR="12700" marT="12700" marB="0" anchor="b"/>
                </a:tc>
                <a:tc>
                  <a:txBody>
                    <a:bodyPr/>
                    <a:lstStyle/>
                    <a:p>
                      <a:pPr algn="r" fontAlgn="b"/>
                      <a:endParaRPr lang="en-US" sz="1400" b="0" i="0" u="none" strike="noStrike" dirty="0">
                        <a:solidFill>
                          <a:srgbClr val="FF6600"/>
                        </a:solidFill>
                        <a:latin typeface="Arial"/>
                      </a:endParaRPr>
                    </a:p>
                  </a:txBody>
                  <a:tcPr marL="12700" marR="12700" marT="12700" marB="0" anchor="b"/>
                </a:tc>
              </a:tr>
              <a:tr h="281971">
                <a:tc>
                  <a:txBody>
                    <a:bodyPr/>
                    <a:lstStyle/>
                    <a:p>
                      <a:pPr algn="l" fontAlgn="b"/>
                      <a:r>
                        <a:rPr lang="en-US" sz="1400" b="0" u="none" strike="noStrike"/>
                        <a:t>Metabolic Diseases</a:t>
                      </a:r>
                      <a:endParaRPr lang="en-US" sz="1400" b="0" i="0" u="none" strike="noStrike">
                        <a:solidFill>
                          <a:srgbClr val="000000"/>
                        </a:solidFill>
                        <a:latin typeface="Arial"/>
                      </a:endParaRPr>
                    </a:p>
                  </a:txBody>
                  <a:tcPr marL="12700" marR="12700" marT="12700" marB="0" anchor="b"/>
                </a:tc>
                <a:tc>
                  <a:txBody>
                    <a:bodyPr/>
                    <a:lstStyle/>
                    <a:p>
                      <a:pPr algn="r" fontAlgn="b"/>
                      <a:r>
                        <a:rPr lang="en-US" sz="1400" b="0" u="none" strike="noStrike" dirty="0"/>
                        <a:t>267,343</a:t>
                      </a:r>
                      <a:endParaRPr lang="en-US" sz="1400" b="0" i="0" u="none" strike="noStrike" dirty="0">
                        <a:solidFill>
                          <a:srgbClr val="000000"/>
                        </a:solidFill>
                        <a:latin typeface="Arial"/>
                      </a:endParaRPr>
                    </a:p>
                  </a:txBody>
                  <a:tcPr marL="12700" marR="12700" marT="12700" marB="0" anchor="b"/>
                </a:tc>
                <a:tc>
                  <a:txBody>
                    <a:bodyPr/>
                    <a:lstStyle/>
                    <a:p>
                      <a:pPr algn="r" fontAlgn="b"/>
                      <a:endParaRPr lang="en-US" sz="1400" b="0" i="0" u="none" strike="noStrike" dirty="0">
                        <a:solidFill>
                          <a:srgbClr val="000000"/>
                        </a:solidFill>
                        <a:latin typeface="Arial"/>
                      </a:endParaRPr>
                    </a:p>
                  </a:txBody>
                  <a:tcPr marL="12700" marR="12700" marT="12700" marB="0" anchor="b"/>
                </a:tc>
              </a:tr>
              <a:tr h="281971">
                <a:tc>
                  <a:txBody>
                    <a:bodyPr/>
                    <a:lstStyle/>
                    <a:p>
                      <a:pPr algn="l" fontAlgn="b"/>
                      <a:r>
                        <a:rPr lang="en-US" sz="1400" b="0" u="none" strike="noStrike">
                          <a:solidFill>
                            <a:srgbClr val="FF6600"/>
                          </a:solidFill>
                        </a:rPr>
                        <a:t>Neurology</a:t>
                      </a:r>
                      <a:endParaRPr lang="en-US" sz="1400" b="0" i="0" u="none" strike="noStrike">
                        <a:solidFill>
                          <a:srgbClr val="FF6600"/>
                        </a:solidFill>
                        <a:latin typeface="Arial"/>
                      </a:endParaRPr>
                    </a:p>
                  </a:txBody>
                  <a:tcPr marL="12700" marR="12700" marT="12700" marB="0" anchor="b"/>
                </a:tc>
                <a:tc>
                  <a:txBody>
                    <a:bodyPr/>
                    <a:lstStyle/>
                    <a:p>
                      <a:pPr algn="r" fontAlgn="b"/>
                      <a:r>
                        <a:rPr lang="en-US" sz="1400" b="0" u="none" strike="noStrike" dirty="0">
                          <a:solidFill>
                            <a:srgbClr val="FF6600"/>
                          </a:solidFill>
                        </a:rPr>
                        <a:t>257,154</a:t>
                      </a:r>
                      <a:endParaRPr lang="en-US" sz="1400" b="0" i="0" u="none" strike="noStrike" dirty="0">
                        <a:solidFill>
                          <a:srgbClr val="FF6600"/>
                        </a:solidFill>
                        <a:latin typeface="Arial"/>
                      </a:endParaRPr>
                    </a:p>
                  </a:txBody>
                  <a:tcPr marL="12700" marR="12700" marT="12700" marB="0" anchor="b"/>
                </a:tc>
                <a:tc>
                  <a:txBody>
                    <a:bodyPr/>
                    <a:lstStyle/>
                    <a:p>
                      <a:pPr algn="r" fontAlgn="b"/>
                      <a:endParaRPr lang="en-US" sz="1400" b="0" i="0" u="none" strike="noStrike" dirty="0">
                        <a:solidFill>
                          <a:srgbClr val="FF6600"/>
                        </a:solidFill>
                        <a:latin typeface="Arial"/>
                      </a:endParaRPr>
                    </a:p>
                  </a:txBody>
                  <a:tcPr marL="12700" marR="12700" marT="12700" marB="0" anchor="b"/>
                </a:tc>
              </a:tr>
              <a:tr h="281971">
                <a:tc>
                  <a:txBody>
                    <a:bodyPr/>
                    <a:lstStyle/>
                    <a:p>
                      <a:pPr algn="l" fontAlgn="b"/>
                      <a:r>
                        <a:rPr lang="en-US" sz="1400" b="0" u="none" strike="noStrike"/>
                        <a:t>Pulmonary Diseases</a:t>
                      </a:r>
                      <a:endParaRPr lang="en-US" sz="1400" b="0" i="0" u="none" strike="noStrike">
                        <a:solidFill>
                          <a:srgbClr val="000000"/>
                        </a:solidFill>
                        <a:latin typeface="Arial"/>
                      </a:endParaRPr>
                    </a:p>
                  </a:txBody>
                  <a:tcPr marL="12700" marR="12700" marT="12700" marB="0" anchor="b"/>
                </a:tc>
                <a:tc>
                  <a:txBody>
                    <a:bodyPr/>
                    <a:lstStyle/>
                    <a:p>
                      <a:pPr algn="r" fontAlgn="b"/>
                      <a:r>
                        <a:rPr lang="en-US" sz="1400" b="0" u="none" strike="noStrike"/>
                        <a:t>106,945</a:t>
                      </a:r>
                      <a:endParaRPr lang="en-US" sz="1400" b="0" i="0" u="none" strike="noStrike">
                        <a:solidFill>
                          <a:srgbClr val="000000"/>
                        </a:solidFill>
                        <a:latin typeface="Arial"/>
                      </a:endParaRPr>
                    </a:p>
                  </a:txBody>
                  <a:tcPr marL="12700" marR="12700" marT="12700" marB="0" anchor="b"/>
                </a:tc>
                <a:tc>
                  <a:txBody>
                    <a:bodyPr/>
                    <a:lstStyle/>
                    <a:p>
                      <a:pPr algn="r" fontAlgn="b"/>
                      <a:endParaRPr lang="en-US" sz="1400" b="0" i="0" u="none" strike="noStrike" dirty="0">
                        <a:solidFill>
                          <a:srgbClr val="000000"/>
                        </a:solidFill>
                        <a:latin typeface="Arial"/>
                      </a:endParaRPr>
                    </a:p>
                  </a:txBody>
                  <a:tcPr marL="12700" marR="12700" marT="12700" marB="0" anchor="b"/>
                </a:tc>
              </a:tr>
              <a:tr h="281971">
                <a:tc>
                  <a:txBody>
                    <a:bodyPr/>
                    <a:lstStyle/>
                    <a:p>
                      <a:pPr algn="l" fontAlgn="b"/>
                      <a:r>
                        <a:rPr lang="en-US" sz="1400" b="0" u="none" strike="noStrike" dirty="0">
                          <a:solidFill>
                            <a:srgbClr val="FF6600"/>
                          </a:solidFill>
                        </a:rPr>
                        <a:t>Mental Health</a:t>
                      </a:r>
                      <a:endParaRPr lang="en-US" sz="1400" b="0" i="0" u="none" strike="noStrike" dirty="0">
                        <a:solidFill>
                          <a:srgbClr val="FF6600"/>
                        </a:solidFill>
                        <a:latin typeface="Arial"/>
                      </a:endParaRPr>
                    </a:p>
                  </a:txBody>
                  <a:tcPr marL="12700" marR="12700" marT="12700" marB="0" anchor="b"/>
                </a:tc>
                <a:tc>
                  <a:txBody>
                    <a:bodyPr/>
                    <a:lstStyle/>
                    <a:p>
                      <a:pPr algn="r" fontAlgn="b"/>
                      <a:r>
                        <a:rPr lang="en-US" sz="1400" b="0" u="none" strike="noStrike" dirty="0">
                          <a:solidFill>
                            <a:srgbClr val="FF6600"/>
                          </a:solidFill>
                        </a:rPr>
                        <a:t>99,589</a:t>
                      </a:r>
                      <a:endParaRPr lang="en-US" sz="1400" b="0" i="0" u="none" strike="noStrike" dirty="0">
                        <a:solidFill>
                          <a:srgbClr val="FF6600"/>
                        </a:solidFill>
                        <a:latin typeface="Arial"/>
                      </a:endParaRPr>
                    </a:p>
                  </a:txBody>
                  <a:tcPr marL="12700" marR="12700" marT="12700" marB="0" anchor="b"/>
                </a:tc>
                <a:tc>
                  <a:txBody>
                    <a:bodyPr/>
                    <a:lstStyle/>
                    <a:p>
                      <a:pPr algn="r" fontAlgn="b"/>
                      <a:endParaRPr lang="en-US" sz="1400" b="0" i="0" u="none" strike="noStrike" dirty="0">
                        <a:solidFill>
                          <a:srgbClr val="FF6600"/>
                        </a:solidFill>
                        <a:latin typeface="Arial"/>
                      </a:endParaRPr>
                    </a:p>
                  </a:txBody>
                  <a:tcPr marL="12700" marR="12700" marT="12700" marB="0" anchor="b"/>
                </a:tc>
              </a:tr>
            </a:tbl>
          </a:graphicData>
        </a:graphic>
      </p:graphicFrame>
      <p:sp>
        <p:nvSpPr>
          <p:cNvPr id="10" name="Text Placeholder 9"/>
          <p:cNvSpPr>
            <a:spLocks noGrp="1"/>
          </p:cNvSpPr>
          <p:nvPr>
            <p:ph type="body" idx="1"/>
          </p:nvPr>
        </p:nvSpPr>
        <p:spPr>
          <a:xfrm>
            <a:off x="384874" y="2988733"/>
            <a:ext cx="8355714" cy="2226733"/>
          </a:xfrm>
        </p:spPr>
        <p:txBody>
          <a:bodyPr>
            <a:normAutofit fontScale="62500" lnSpcReduction="20000"/>
          </a:bodyPr>
          <a:lstStyle/>
          <a:p>
            <a:r>
              <a:rPr lang="en-US" dirty="0" smtClean="0"/>
              <a:t>Of the top seven therapeutic areas, five are known to have adherence problems in clinical research</a:t>
            </a:r>
          </a:p>
          <a:p>
            <a:pPr lvl="1">
              <a:spcAft>
                <a:spcPts val="1200"/>
              </a:spcAft>
            </a:pPr>
            <a:r>
              <a:rPr lang="en-US" sz="2880" dirty="0" smtClean="0"/>
              <a:t>&gt; 500,000 patients/yr </a:t>
            </a:r>
            <a:r>
              <a:rPr lang="en-US" sz="2880" dirty="0" err="1" smtClean="0"/>
              <a:t>x</a:t>
            </a:r>
            <a:r>
              <a:rPr lang="en-US" sz="2880" dirty="0" smtClean="0"/>
              <a:t> $1000/patient = $500 million/yr opportunity</a:t>
            </a:r>
          </a:p>
          <a:p>
            <a:r>
              <a:rPr lang="en-US" dirty="0" smtClean="0"/>
              <a:t>Prescription drug patients in target therapies</a:t>
            </a:r>
          </a:p>
          <a:p>
            <a:pPr lvl="1"/>
            <a:r>
              <a:rPr lang="en-US" sz="2560" dirty="0" smtClean="0"/>
              <a:t>Hypertension, &gt;70 million patients	Mental Health, &gt;50 million patients </a:t>
            </a:r>
          </a:p>
          <a:p>
            <a:pPr lvl="1"/>
            <a:r>
              <a:rPr lang="en-US" sz="2560" dirty="0" smtClean="0"/>
              <a:t>Cancers, &gt;11 million patients		HIV, Hepatitis, &gt;700,000 patients</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6" name="Picture 25" descr="Data Screen.png"/>
          <p:cNvPicPr>
            <a:picLocks noChangeAspect="1"/>
          </p:cNvPicPr>
          <p:nvPr/>
        </p:nvPicPr>
        <p:blipFill>
          <a:blip r:embed="rId3"/>
          <a:srcRect l="10954" r="11707" b="13017"/>
          <a:stretch>
            <a:fillRect/>
          </a:stretch>
        </p:blipFill>
        <p:spPr>
          <a:xfrm>
            <a:off x="6033360" y="330200"/>
            <a:ext cx="2824890" cy="2616200"/>
          </a:xfrm>
          <a:prstGeom prst="rect">
            <a:avLst/>
          </a:prstGeom>
          <a:effectLst>
            <a:reflection stA="50000" endPos="32000" dist="12700" dir="5400000" sy="-100000" algn="bl" rotWithShape="0"/>
          </a:effectLst>
        </p:spPr>
      </p:pic>
      <p:sp>
        <p:nvSpPr>
          <p:cNvPr id="26626" name="Rectangle 2"/>
          <p:cNvSpPr>
            <a:spLocks noGrp="1" noChangeArrowheads="1"/>
          </p:cNvSpPr>
          <p:nvPr>
            <p:ph type="title"/>
          </p:nvPr>
        </p:nvSpPr>
        <p:spPr/>
        <p:txBody>
          <a:bodyPr/>
          <a:lstStyle/>
          <a:p>
            <a:r>
              <a:rPr lang="en-US" smtClean="0"/>
              <a:t>Business Model</a:t>
            </a:r>
            <a:endParaRPr lang="en-US" dirty="0"/>
          </a:p>
        </p:txBody>
      </p:sp>
      <p:grpSp>
        <p:nvGrpSpPr>
          <p:cNvPr id="27" name="Group 26"/>
          <p:cNvGrpSpPr/>
          <p:nvPr/>
        </p:nvGrpSpPr>
        <p:grpSpPr>
          <a:xfrm>
            <a:off x="4544041" y="499534"/>
            <a:ext cx="1820776" cy="2107142"/>
            <a:chOff x="3139017" y="867834"/>
            <a:chExt cx="2705100" cy="3130550"/>
          </a:xfrm>
          <a:effectLst>
            <a:reflection blurRad="6350" stA="50000" endA="300" endPos="38500" dist="50800" dir="5400000" sy="-100000" algn="bl" rotWithShape="0"/>
          </a:effectLst>
        </p:grpSpPr>
        <p:pic>
          <p:nvPicPr>
            <p:cNvPr id="28" name="Picture 27" descr="wristband_w_logo.jpg"/>
            <p:cNvPicPr>
              <a:picLocks noChangeAspect="1"/>
            </p:cNvPicPr>
            <p:nvPr/>
          </p:nvPicPr>
          <p:blipFill>
            <a:blip r:embed="rId4"/>
            <a:srcRect l="4167" t="3472" r="15104" b="17361"/>
            <a:stretch>
              <a:fillRect/>
            </a:stretch>
          </p:blipFill>
          <p:spPr>
            <a:xfrm>
              <a:off x="4155017" y="1361372"/>
              <a:ext cx="1689100" cy="2484612"/>
            </a:xfrm>
            <a:prstGeom prst="rect">
              <a:avLst/>
            </a:prstGeom>
            <a:ln w="38100" cmpd="sng">
              <a:solidFill>
                <a:srgbClr val="000000"/>
              </a:solidFill>
            </a:ln>
          </p:spPr>
        </p:pic>
        <p:pic>
          <p:nvPicPr>
            <p:cNvPr id="29" name="Picture 28" descr="highres-patch.jpg"/>
            <p:cNvPicPr>
              <a:picLocks noChangeAspect="1"/>
            </p:cNvPicPr>
            <p:nvPr/>
          </p:nvPicPr>
          <p:blipFill>
            <a:blip r:embed="rId5"/>
            <a:srcRect l="9846" t="12128" r="7639" b="15892"/>
            <a:stretch>
              <a:fillRect/>
            </a:stretch>
          </p:blipFill>
          <p:spPr>
            <a:xfrm>
              <a:off x="3139017" y="867834"/>
              <a:ext cx="1444624" cy="1898650"/>
            </a:xfrm>
            <a:prstGeom prst="rect">
              <a:avLst/>
            </a:prstGeom>
            <a:ln w="38100" cap="flat" cmpd="sng" algn="ctr">
              <a:solidFill>
                <a:schemeClr val="bg1"/>
              </a:solidFill>
              <a:prstDash val="solid"/>
              <a:round/>
              <a:headEnd type="none" w="med" len="med"/>
              <a:tailEnd type="none" w="med" len="med"/>
            </a:ln>
          </p:spPr>
        </p:pic>
        <p:pic>
          <p:nvPicPr>
            <p:cNvPr id="30" name="Picture 29" descr="child-wristband-waterdrops.jpg"/>
            <p:cNvPicPr>
              <a:picLocks noChangeAspect="1"/>
            </p:cNvPicPr>
            <p:nvPr/>
          </p:nvPicPr>
          <p:blipFill>
            <a:blip r:embed="rId6"/>
            <a:stretch>
              <a:fillRect/>
            </a:stretch>
          </p:blipFill>
          <p:spPr>
            <a:xfrm>
              <a:off x="3500967" y="2931584"/>
              <a:ext cx="1600200" cy="1066800"/>
            </a:xfrm>
            <a:prstGeom prst="rect">
              <a:avLst/>
            </a:prstGeom>
            <a:ln w="38100" cmpd="sng">
              <a:solidFill>
                <a:srgbClr val="000000"/>
              </a:solidFill>
            </a:ln>
          </p:spPr>
        </p:pic>
      </p:grpSp>
      <p:sp>
        <p:nvSpPr>
          <p:cNvPr id="42" name="Content Placeholder 41"/>
          <p:cNvSpPr>
            <a:spLocks noGrp="1"/>
          </p:cNvSpPr>
          <p:nvPr>
            <p:ph type="body" idx="1"/>
          </p:nvPr>
        </p:nvSpPr>
        <p:spPr>
          <a:xfrm>
            <a:off x="384874" y="2751667"/>
            <a:ext cx="8355714" cy="2045065"/>
          </a:xfrm>
        </p:spPr>
        <p:txBody>
          <a:bodyPr>
            <a:normAutofit fontScale="55000" lnSpcReduction="20000"/>
          </a:bodyPr>
          <a:lstStyle/>
          <a:p>
            <a:r>
              <a:rPr lang="en-US" dirty="0" smtClean="0"/>
              <a:t>eTect will provide adherence information as a service</a:t>
            </a:r>
          </a:p>
          <a:p>
            <a:pPr lvl="1"/>
            <a:r>
              <a:rPr lang="en-US" sz="3273" dirty="0" smtClean="0"/>
              <a:t>Clinical research – fee per patient to the sponsor / CRO</a:t>
            </a:r>
          </a:p>
          <a:p>
            <a:pPr lvl="1"/>
            <a:r>
              <a:rPr lang="en-US" sz="3273" dirty="0" smtClean="0"/>
              <a:t>Commercial medicine – fee per dose to the patient / benefits payer</a:t>
            </a:r>
          </a:p>
          <a:p>
            <a:r>
              <a:rPr lang="en-US" dirty="0" smtClean="0"/>
              <a:t>eTect will offer technology and components to the pharmaceutical ecosystem for drug integration</a:t>
            </a:r>
          </a:p>
          <a:p>
            <a:pPr lvl="1"/>
            <a:r>
              <a:rPr lang="en-US" sz="3273" dirty="0" smtClean="0"/>
              <a:t>ID-Cap tags, readers, and software</a:t>
            </a:r>
          </a:p>
        </p:txBody>
      </p:sp>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302151" y="4720606"/>
            <a:ext cx="8511989" cy="1446975"/>
          </a:xfrm>
        </p:spPr>
        <p:txBody>
          <a:bodyPr/>
          <a:lstStyle/>
          <a:p>
            <a:r>
              <a:rPr lang="en-US" sz="6200" dirty="0" smtClean="0"/>
              <a:t>Intellectual Property</a:t>
            </a:r>
            <a:endParaRPr lang="en-US" sz="6200" dirty="0"/>
          </a:p>
        </p:txBody>
      </p:sp>
      <p:sp>
        <p:nvSpPr>
          <p:cNvPr id="3" name="Content Placeholder 2"/>
          <p:cNvSpPr>
            <a:spLocks noGrp="1"/>
          </p:cNvSpPr>
          <p:nvPr>
            <p:ph type="body" idx="1"/>
          </p:nvPr>
        </p:nvSpPr>
        <p:spPr>
          <a:xfrm>
            <a:off x="384874" y="2082800"/>
            <a:ext cx="8355714" cy="2919657"/>
          </a:xfrm>
        </p:spPr>
        <p:txBody>
          <a:bodyPr>
            <a:noAutofit/>
          </a:bodyPr>
          <a:lstStyle/>
          <a:p>
            <a:r>
              <a:rPr lang="en-US" sz="2800" dirty="0" smtClean="0"/>
              <a:t>Electronic Pills for Medication Compliance</a:t>
            </a:r>
          </a:p>
          <a:p>
            <a:pPr marL="454025" lvl="1">
              <a:buClr>
                <a:schemeClr val="bg2"/>
              </a:buClr>
            </a:pPr>
            <a:r>
              <a:rPr lang="en-US" dirty="0" smtClean="0"/>
              <a:t>Patent  Issued, September 2010</a:t>
            </a:r>
          </a:p>
          <a:p>
            <a:pPr marL="454025" lvl="1">
              <a:buClr>
                <a:schemeClr val="bg2"/>
              </a:buClr>
            </a:pPr>
            <a:r>
              <a:rPr lang="en-US" dirty="0" smtClean="0"/>
              <a:t>CIP, Patent Pending, filed 2010</a:t>
            </a:r>
          </a:p>
          <a:p>
            <a:r>
              <a:rPr lang="en-US" sz="2800" dirty="0" smtClean="0"/>
              <a:t>In vivo Communications Method</a:t>
            </a:r>
          </a:p>
          <a:p>
            <a:pPr marL="454025" lvl="1">
              <a:buClr>
                <a:schemeClr val="bg2"/>
              </a:buClr>
            </a:pPr>
            <a:r>
              <a:rPr lang="en-US" dirty="0" smtClean="0"/>
              <a:t>Patent Pending, filed 2009, exclusive option from UF</a:t>
            </a:r>
          </a:p>
          <a:p>
            <a:r>
              <a:rPr lang="en-US" sz="2800" dirty="0" smtClean="0"/>
              <a:t>Biocompatible Conductive Inks</a:t>
            </a:r>
          </a:p>
          <a:p>
            <a:pPr marL="454025" lvl="1">
              <a:buClr>
                <a:schemeClr val="bg2"/>
              </a:buClr>
            </a:pPr>
            <a:r>
              <a:rPr lang="en-US" dirty="0" smtClean="0"/>
              <a:t>Patent Pending, filed 2010, exclusive option from UF</a:t>
            </a:r>
          </a:p>
          <a:p>
            <a:r>
              <a:rPr lang="en-US" sz="2800" dirty="0" smtClean="0"/>
              <a:t>Additional patent opportunities identified, provisional filings in process</a:t>
            </a:r>
          </a:p>
          <a:p>
            <a:pPr lvl="1"/>
            <a:endParaRPr lang="en-US" sz="1100" dirty="0"/>
          </a:p>
        </p:txBody>
      </p:sp>
    </p:spTree>
  </p:cSld>
  <p:clrMapOvr>
    <a:masterClrMapping/>
  </p:clrMapOvr>
  <p:transition>
    <p:fad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Twilight">
  <a:themeElements>
    <a:clrScheme name="Twilight">
      <a:dk1>
        <a:sysClr val="windowText" lastClr="000000"/>
      </a:dk1>
      <a:lt1>
        <a:sysClr val="window" lastClr="FFFFFF"/>
      </a:lt1>
      <a:dk2>
        <a:srgbClr val="54638C"/>
      </a:dk2>
      <a:lt2>
        <a:srgbClr val="8D9AB3"/>
      </a:lt2>
      <a:accent1>
        <a:srgbClr val="FFAF03"/>
      </a:accent1>
      <a:accent2>
        <a:srgbClr val="FDE689"/>
      </a:accent2>
      <a:accent3>
        <a:srgbClr val="9E82E7"/>
      </a:accent3>
      <a:accent4>
        <a:srgbClr val="9735BB"/>
      </a:accent4>
      <a:accent5>
        <a:srgbClr val="BF2B2B"/>
      </a:accent5>
      <a:accent6>
        <a:srgbClr val="ED7307"/>
      </a:accent6>
      <a:hlink>
        <a:srgbClr val="FFAF03"/>
      </a:hlink>
      <a:folHlink>
        <a:srgbClr val="FDE689"/>
      </a:folHlink>
    </a:clrScheme>
    <a:fontScheme name="Twilight">
      <a:majorFont>
        <a:latin typeface="Century Gothic"/>
        <a:ea typeface=""/>
        <a:cs typeface=""/>
        <a:font script="Jpan" typeface="ＭＳ Ｐゴシック"/>
      </a:majorFont>
      <a:minorFont>
        <a:latin typeface="Century Gothic"/>
        <a:ea typeface=""/>
        <a:cs typeface=""/>
        <a:font script="Jpan" typeface="ＭＳ Ｐゴシック"/>
      </a:minorFont>
    </a:fontScheme>
    <a:fmtScheme name="Twilight">
      <a:fillStyleLst>
        <a:solidFill>
          <a:schemeClr val="phClr"/>
        </a:solidFill>
        <a:gradFill rotWithShape="1">
          <a:gsLst>
            <a:gs pos="0">
              <a:schemeClr val="phClr">
                <a:tint val="100000"/>
                <a:shade val="60000"/>
                <a:satMod val="130000"/>
              </a:schemeClr>
            </a:gs>
            <a:gs pos="100000">
              <a:schemeClr val="phClr">
                <a:tint val="100000"/>
                <a:shade val="94000"/>
                <a:satMod val="135000"/>
              </a:schemeClr>
            </a:gs>
          </a:gsLst>
          <a:path path="circle">
            <a:fillToRect l="100000" t="100000" r="100000" b="100000"/>
          </a:path>
        </a:gradFill>
        <a:gradFill rotWithShape="1">
          <a:gsLst>
            <a:gs pos="0">
              <a:schemeClr val="phClr">
                <a:shade val="60000"/>
                <a:satMod val="130000"/>
              </a:schemeClr>
            </a:gs>
            <a:gs pos="100000">
              <a:schemeClr val="phClr">
                <a:shade val="94000"/>
                <a:satMod val="135000"/>
              </a:schemeClr>
            </a:gs>
          </a:gsLst>
          <a:lin ang="16200000" scaled="0"/>
        </a:gradFill>
      </a:fillStyleLst>
      <a:lnStyleLst>
        <a:ln w="19050" cap="flat" cmpd="sng" algn="ctr">
          <a:solidFill>
            <a:schemeClr val="phClr">
              <a:shade val="95000"/>
              <a:satMod val="105000"/>
            </a:schemeClr>
          </a:solidFill>
          <a:prstDash val="solid"/>
        </a:ln>
        <a:ln w="19050" cap="flat" cmpd="sng" algn="ctr">
          <a:solidFill>
            <a:schemeClr val="phClr"/>
          </a:solidFill>
          <a:prstDash val="solid"/>
        </a:ln>
        <a:ln w="47625" cap="flat" cmpd="sng" algn="ctr">
          <a:solidFill>
            <a:schemeClr val="phClr"/>
          </a:solidFill>
          <a:prstDash val="solid"/>
        </a:ln>
      </a:lnStyleLst>
      <a:effectStyleLst>
        <a:effectStyle>
          <a:effectLst/>
        </a:effectStyle>
        <a:effectStyle>
          <a:effectLst>
            <a:innerShdw blurRad="38100" dist="12700" dir="5400000">
              <a:srgbClr val="FFFFFF">
                <a:alpha val="75000"/>
              </a:srgbClr>
            </a:innerShdw>
            <a:outerShdw blurRad="88900" dist="50800" dir="5400000" sx="102000" sy="102000" algn="tr" rotWithShape="0">
              <a:srgbClr val="808080">
                <a:alpha val="50000"/>
              </a:srgbClr>
            </a:outerShdw>
          </a:effectLst>
        </a:effectStyle>
        <a:effectStyle>
          <a:effectLst>
            <a:outerShdw blurRad="317500" dist="762000" dir="5400000" sy="45000" rotWithShape="0">
              <a:srgbClr val="000000">
                <a:alpha val="35000"/>
              </a:srgbClr>
            </a:outerShdw>
          </a:effectLst>
          <a:scene3d>
            <a:camera prst="orthographicFront">
              <a:rot lat="0" lon="0" rev="0"/>
            </a:camera>
            <a:lightRig rig="balanced" dir="tl"/>
          </a:scene3d>
          <a:sp3d extrusionH="12700" prstMaterial="softEdge">
            <a:bevelT w="38100" h="12700"/>
          </a:sp3d>
        </a:effectStyle>
      </a:effectStyleLst>
      <a:bgFillStyleLst>
        <a:solidFill>
          <a:schemeClr val="phClr"/>
        </a:solidFill>
        <a:blipFill rotWithShape="1">
          <a:blip xmlns:r="http://schemas.openxmlformats.org/officeDocument/2006/relationships" r:embed="rId1">
            <a:duotone>
              <a:schemeClr val="phClr">
                <a:shade val="10000"/>
                <a:satMod val="200000"/>
              </a:schemeClr>
              <a:schemeClr val="phClr">
                <a:tint val="30000"/>
                <a:satMod val="300000"/>
              </a:schemeClr>
            </a:duotone>
          </a:blip>
          <a:stretch/>
        </a:blipFill>
        <a:blipFill rotWithShape="1">
          <a:blip xmlns:r="http://schemas.openxmlformats.org/officeDocument/2006/relationships" r:embed="rId2">
            <a:duotone>
              <a:schemeClr val="phClr">
                <a:shade val="20000"/>
                <a:satMod val="200000"/>
              </a:schemeClr>
              <a:schemeClr val="phClr">
                <a:tint val="50000"/>
                <a:satMod val="15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etect.potx</Template>
  <TotalTime>112613</TotalTime>
  <Words>1412</Words>
  <Application>Microsoft Macintosh PowerPoint</Application>
  <PresentationFormat>On-screen Show (4:3)</PresentationFormat>
  <Paragraphs>134</Paragraphs>
  <Slides>12</Slides>
  <Notes>12</Notes>
  <HiddenSlides>0</HiddenSlides>
  <MMClips>0</MMClips>
  <ScaleCrop>false</ScaleCrop>
  <HeadingPairs>
    <vt:vector size="4" baseType="variant">
      <vt:variant>
        <vt:lpstr>Design Template</vt:lpstr>
      </vt:variant>
      <vt:variant>
        <vt:i4>1</vt:i4>
      </vt:variant>
      <vt:variant>
        <vt:lpstr>Slide Titles</vt:lpstr>
      </vt:variant>
      <vt:variant>
        <vt:i4>12</vt:i4>
      </vt:variant>
    </vt:vector>
  </HeadingPairs>
  <TitlesOfParts>
    <vt:vector size="13" baseType="lpstr">
      <vt:lpstr>Twilight</vt:lpstr>
      <vt:lpstr>Slide 1</vt:lpstr>
      <vt:lpstr>Drug Adherence</vt:lpstr>
      <vt:lpstr>No one knows</vt:lpstr>
      <vt:lpstr>In real time</vt:lpstr>
      <vt:lpstr>The Solution: ID-Cap</vt:lpstr>
      <vt:lpstr>Value Proposition</vt:lpstr>
      <vt:lpstr>Market Size (US market)</vt:lpstr>
      <vt:lpstr>Business Model</vt:lpstr>
      <vt:lpstr>Intellectual Property</vt:lpstr>
      <vt:lpstr>Leadership</vt:lpstr>
      <vt:lpstr>Impact of SURCAG</vt:lpstr>
      <vt:lpstr>Contact Info</vt:lpstr>
    </vt:vector>
  </TitlesOfParts>
  <Manager/>
  <Company>eTect</Company>
  <LinksUpToDate>false</LinksUpToDate>
  <SharedDoc>false</SharedDoc>
  <HyperlinkBase/>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eTect Overview</dc:title>
  <dc:subject/>
  <dc:creator>Eric Buffkin</dc:creator>
  <cp:keywords/>
  <dc:description/>
  <cp:lastModifiedBy>Eric Buffkin</cp:lastModifiedBy>
  <cp:revision>180</cp:revision>
  <cp:lastPrinted>2010-10-05T10:37:17Z</cp:lastPrinted>
  <dcterms:created xsi:type="dcterms:W3CDTF">2010-11-02T13:08:46Z</dcterms:created>
  <dcterms:modified xsi:type="dcterms:W3CDTF">2010-11-02T19:32:09Z</dcterms:modified>
  <cp:category/>
</cp:coreProperties>
</file>