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3" r:id="rId2"/>
    <p:sldMasterId id="2147483654" r:id="rId3"/>
  </p:sldMasterIdLst>
  <p:notesMasterIdLst>
    <p:notesMasterId r:id="rId13"/>
  </p:notesMasterIdLst>
  <p:handoutMasterIdLst>
    <p:handoutMasterId r:id="rId14"/>
  </p:handoutMasterIdLst>
  <p:sldIdLst>
    <p:sldId id="292" r:id="rId4"/>
    <p:sldId id="293" r:id="rId5"/>
    <p:sldId id="315" r:id="rId6"/>
    <p:sldId id="316" r:id="rId7"/>
    <p:sldId id="314" r:id="rId8"/>
    <p:sldId id="318" r:id="rId9"/>
    <p:sldId id="319" r:id="rId10"/>
    <p:sldId id="317" r:id="rId11"/>
    <p:sldId id="291"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1" clrIdx="0"/>
  <p:cmAuthor id="1" name="FLDO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9B03"/>
    <a:srgbClr val="3333FF"/>
    <a:srgbClr val="800000"/>
    <a:srgbClr val="000000"/>
    <a:srgbClr val="003366"/>
    <a:srgbClr val="C0C0C0"/>
    <a:srgbClr val="6DB34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1532" autoAdjust="0"/>
  </p:normalViewPr>
  <p:slideViewPr>
    <p:cSldViewPr>
      <p:cViewPr>
        <p:scale>
          <a:sx n="89" d="100"/>
          <a:sy n="89" d="100"/>
        </p:scale>
        <p:origin x="-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pPr>
              <a:defRPr/>
            </a:pPr>
            <a:endParaRPr lang="en-US"/>
          </a:p>
        </p:txBody>
      </p:sp>
      <p:sp>
        <p:nvSpPr>
          <p:cNvPr id="512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12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pPr>
              <a:defRPr/>
            </a:pPr>
            <a:endParaRPr lang="en-US"/>
          </a:p>
        </p:txBody>
      </p:sp>
      <p:sp>
        <p:nvSpPr>
          <p:cNvPr id="512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F0411500-2D9F-440D-839C-6CCCF3017B1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pPr>
              <a:defRPr/>
            </a:pPr>
            <a:endParaRPr lang="en-US"/>
          </a:p>
        </p:txBody>
      </p:sp>
      <p:sp>
        <p:nvSpPr>
          <p:cNvPr id="481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pPr>
              <a:defRPr/>
            </a:pPr>
            <a:endParaRPr lang="en-US"/>
          </a:p>
        </p:txBody>
      </p:sp>
      <p:sp>
        <p:nvSpPr>
          <p:cNvPr id="481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59FA12C-43AA-465C-A5FA-F20A2A57C7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pPr eaLnBrk="1" hangingPunct="1"/>
            <a:r>
              <a:rPr lang="en-US" smtClean="0"/>
              <a:t>Build a sustainable enterprise - SUS</a:t>
            </a:r>
          </a:p>
          <a:p>
            <a:pPr eaLnBrk="1" hangingPunct="1"/>
            <a:r>
              <a:rPr lang="en-US" smtClean="0"/>
              <a:t>Best way to improve a process or function is to set goals and measure progress</a:t>
            </a:r>
          </a:p>
          <a:p>
            <a:pPr eaLnBrk="1" hangingPunct="1"/>
            <a:endParaRPr lang="en-US" smtClean="0"/>
          </a:p>
        </p:txBody>
      </p:sp>
      <p:sp>
        <p:nvSpPr>
          <p:cNvPr id="43011" name="Slide Number Placeholder 3"/>
          <p:cNvSpPr>
            <a:spLocks noGrp="1"/>
          </p:cNvSpPr>
          <p:nvPr>
            <p:ph type="sldNum" sz="quarter" idx="5"/>
          </p:nvPr>
        </p:nvSpPr>
        <p:spPr>
          <a:noFill/>
        </p:spPr>
        <p:txBody>
          <a:bodyPr/>
          <a:lstStyle/>
          <a:p>
            <a:fld id="{062E958D-A28F-4A5B-A39C-5F6CE190EF32}"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eaLnBrk="1" hangingPunct="1"/>
            <a:r>
              <a:rPr lang="en-US" smtClean="0"/>
              <a:t>National Science Foundation</a:t>
            </a:r>
          </a:p>
          <a:p>
            <a:pPr eaLnBrk="1" hangingPunct="1"/>
            <a:r>
              <a:rPr lang="en-US" smtClean="0"/>
              <a:t>NCAA</a:t>
            </a:r>
          </a:p>
          <a:p>
            <a:pPr eaLnBrk="1" hangingPunct="1"/>
            <a:r>
              <a:rPr lang="en-US" smtClean="0"/>
              <a:t>AG - A-133 Audits</a:t>
            </a:r>
          </a:p>
          <a:p>
            <a:pPr eaLnBrk="1" hangingPunct="1"/>
            <a:r>
              <a:rPr lang="en-US" smtClean="0"/>
              <a:t>Auditor General – Operational, Financial </a:t>
            </a:r>
          </a:p>
          <a:p>
            <a:pPr eaLnBrk="1" hangingPunct="1"/>
            <a:endParaRPr lang="en-US" smtClean="0"/>
          </a:p>
          <a:p>
            <a:pPr eaLnBrk="1" hangingPunct="1"/>
            <a:r>
              <a:rPr lang="en-US" smtClean="0"/>
              <a:t>Interview Key Board Stakeholders – Rate performance; Addressing Risk Factors?</a:t>
            </a:r>
          </a:p>
          <a:p>
            <a:pPr eaLnBrk="1" hangingPunct="1"/>
            <a:endParaRPr lang="en-US" smtClean="0"/>
          </a:p>
          <a:p>
            <a:pPr eaLnBrk="1" hangingPunct="1"/>
            <a:r>
              <a:rPr lang="en-US" smtClean="0"/>
              <a:t>Independent QAR  - Quality Assurance and Improvement Program, states that the governing board must develop and maintain a quality assurance and improvement program that covers all aspects of the governance activity. </a:t>
            </a:r>
            <a:r>
              <a:rPr lang="en-US" i="1" smtClean="0"/>
              <a:t> </a:t>
            </a:r>
            <a:r>
              <a:rPr lang="en-US" smtClean="0"/>
              <a:t>The elements of a Quality Assurance and Improvement Program require periodic internal and external quality assessments, ongoing internal monitoring, and assurance that the governance activity is complying with the </a:t>
            </a:r>
            <a:r>
              <a:rPr lang="en-US" i="1" smtClean="0"/>
              <a:t>Standards </a:t>
            </a:r>
            <a:r>
              <a:rPr lang="en-US" smtClean="0"/>
              <a:t>and the Code of Ethics</a:t>
            </a:r>
          </a:p>
        </p:txBody>
      </p:sp>
      <p:sp>
        <p:nvSpPr>
          <p:cNvPr id="45059" name="Slide Number Placeholder 3"/>
          <p:cNvSpPr>
            <a:spLocks noGrp="1"/>
          </p:cNvSpPr>
          <p:nvPr>
            <p:ph type="sldNum" sz="quarter" idx="5"/>
          </p:nvPr>
        </p:nvSpPr>
        <p:spPr>
          <a:noFill/>
        </p:spPr>
        <p:txBody>
          <a:bodyPr/>
          <a:lstStyle/>
          <a:p>
            <a:fld id="{F80309C8-B753-43BF-8A4E-92A095AEE3AD}"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pPr eaLnBrk="1" hangingPunct="1"/>
            <a:r>
              <a:rPr lang="en-US" smtClean="0"/>
              <a:t>The Media and Regulatory authorities take into consideration how strong an entity’s compliance program is when they determine the amount of a fine/penalty when a violation occurs.  Strong program = lower fines/more forgiving; Weak program = higher fines/no mercy.</a:t>
            </a:r>
          </a:p>
        </p:txBody>
      </p:sp>
      <p:sp>
        <p:nvSpPr>
          <p:cNvPr id="47107" name="Slide Number Placeholder 3"/>
          <p:cNvSpPr>
            <a:spLocks noGrp="1"/>
          </p:cNvSpPr>
          <p:nvPr>
            <p:ph type="sldNum" sz="quarter" idx="5"/>
          </p:nvPr>
        </p:nvSpPr>
        <p:spPr>
          <a:noFill/>
        </p:spPr>
        <p:txBody>
          <a:bodyPr/>
          <a:lstStyle/>
          <a:p>
            <a:fld id="{BF8B9642-1DFD-4F12-89F4-538D7826F3C2}"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pPr eaLnBrk="1" hangingPunct="1"/>
            <a:r>
              <a:rPr lang="en-US" smtClean="0"/>
              <a:t>SUS share a set of common threats</a:t>
            </a:r>
          </a:p>
          <a:p>
            <a:pPr eaLnBrk="1" hangingPunct="1"/>
            <a:r>
              <a:rPr lang="en-US" smtClean="0"/>
              <a:t>SUS (mostly) operate with same set of systems – Peoplesoft</a:t>
            </a:r>
          </a:p>
          <a:p>
            <a:pPr eaLnBrk="1" hangingPunct="1"/>
            <a:r>
              <a:rPr lang="en-US" smtClean="0"/>
              <a:t>There is already routine reporting that could be utilized to develop Dashboard</a:t>
            </a:r>
          </a:p>
        </p:txBody>
      </p:sp>
      <p:sp>
        <p:nvSpPr>
          <p:cNvPr id="49155" name="Slide Number Placeholder 3"/>
          <p:cNvSpPr>
            <a:spLocks noGrp="1"/>
          </p:cNvSpPr>
          <p:nvPr>
            <p:ph type="sldNum" sz="quarter" idx="5"/>
          </p:nvPr>
        </p:nvSpPr>
        <p:spPr>
          <a:noFill/>
        </p:spPr>
        <p:txBody>
          <a:bodyPr/>
          <a:lstStyle/>
          <a:p>
            <a:fld id="{9B2E68AF-17DC-4685-ABB1-94631EDF0194}"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pPr eaLnBrk="1" hangingPunct="1"/>
            <a:r>
              <a:rPr lang="en-US" smtClean="0"/>
              <a:t>ERM does not bind you in controls – it promotes the SUS’s strategic goals and ensures we are prepared for the potential roadblocks that will prevent us from attaining our goals.  ID all risks, rank them and then decide if/how we want to mitigate them.</a:t>
            </a:r>
            <a:endParaRPr lang="en-US" sz="1000" smtClean="0"/>
          </a:p>
          <a:p>
            <a:pPr eaLnBrk="1" hangingPunct="1"/>
            <a:r>
              <a:rPr lang="en-US" smtClean="0"/>
              <a:t> </a:t>
            </a:r>
            <a:endParaRPr lang="en-US" sz="1000" smtClean="0"/>
          </a:p>
          <a:p>
            <a:pPr eaLnBrk="1" hangingPunct="1"/>
            <a:r>
              <a:rPr lang="en-US" smtClean="0"/>
              <a:t>Top-down risk-based approach – the ERM model provides a more robust framework to identify, assess and manage risk.</a:t>
            </a:r>
            <a:endParaRPr lang="en-US" sz="1000" smtClean="0"/>
          </a:p>
          <a:p>
            <a:pPr eaLnBrk="1" hangingPunct="1"/>
            <a:r>
              <a:rPr lang="en-US" smtClean="0"/>
              <a:t> </a:t>
            </a:r>
            <a:endParaRPr lang="en-US" sz="1000" smtClean="0"/>
          </a:p>
          <a:p>
            <a:pPr eaLnBrk="1" hangingPunct="1"/>
            <a:r>
              <a:rPr lang="en-US" smtClean="0"/>
              <a:t>The SUS must assess their risk throughout the entire organization and focus on ALL risks, not just financial </a:t>
            </a:r>
            <a:endParaRPr lang="en-US" sz="1000" smtClean="0"/>
          </a:p>
          <a:p>
            <a:pPr eaLnBrk="1" hangingPunct="1"/>
            <a:r>
              <a:rPr lang="en-US" smtClean="0"/>
              <a:t> </a:t>
            </a:r>
            <a:endParaRPr lang="en-US" sz="1000" smtClean="0"/>
          </a:p>
          <a:p>
            <a:pPr eaLnBrk="1" hangingPunct="1"/>
            <a:r>
              <a:rPr lang="en-US" smtClean="0"/>
              <a:t>The Board’s challenge is to determine how much risk they are prepared to accept while creating value. ERM methodology requires the Board to define their risk appetite and risk tolerance, allows them to quantify their risk in terms of the likelihood and impact, and clearly defines their risk response in terms of “avoiding – accepting – reducing – sharing” the risk</a:t>
            </a:r>
            <a:endParaRPr lang="en-US" sz="1000" smtClean="0"/>
          </a:p>
          <a:p>
            <a:pPr eaLnBrk="1" hangingPunct="1"/>
            <a:r>
              <a:rPr lang="en-US" smtClean="0"/>
              <a:t> </a:t>
            </a:r>
            <a:endParaRPr lang="en-US" sz="1000" smtClean="0"/>
          </a:p>
          <a:p>
            <a:pPr eaLnBrk="1" hangingPunct="1"/>
            <a:r>
              <a:rPr lang="en-US" smtClean="0"/>
              <a:t>An ERM program does not have to be started from the ground up:</a:t>
            </a:r>
            <a:endParaRPr lang="en-US" sz="1000" smtClean="0"/>
          </a:p>
          <a:p>
            <a:pPr lvl="1" eaLnBrk="1" hangingPunct="1"/>
            <a:r>
              <a:rPr lang="en-US" smtClean="0"/>
              <a:t>The Board has already identifies risks during the strategy setting process</a:t>
            </a:r>
            <a:endParaRPr lang="en-US" sz="1000" smtClean="0"/>
          </a:p>
          <a:p>
            <a:pPr lvl="1" eaLnBrk="1" hangingPunct="1"/>
            <a:r>
              <a:rPr lang="en-US" smtClean="0"/>
              <a:t>Approximately 60% of the ERM framework is based on the COSO Internal Control Framework</a:t>
            </a:r>
            <a:endParaRPr lang="en-US" sz="1000" smtClean="0"/>
          </a:p>
          <a:p>
            <a:pPr eaLnBrk="1" hangingPunct="1"/>
            <a:r>
              <a:rPr lang="en-US" smtClean="0"/>
              <a:t> </a:t>
            </a:r>
            <a:endParaRPr lang="en-US" sz="1000" smtClean="0"/>
          </a:p>
          <a:p>
            <a:pPr eaLnBrk="1" hangingPunct="1"/>
            <a:r>
              <a:rPr lang="en-US" smtClean="0"/>
              <a:t>ERM provides management with reasonable assurance that all potentially significant risks have been identified, key decisions are being made with the evaluation of risk/reward tradeoffs, risks are managed on an aggregate basis, and business units across the company are managing risks in the same manner</a:t>
            </a:r>
            <a:endParaRPr lang="en-US" sz="1000" smtClean="0"/>
          </a:p>
          <a:p>
            <a:pPr eaLnBrk="1" hangingPunct="1"/>
            <a:r>
              <a:rPr lang="en-US" smtClean="0"/>
              <a:t> </a:t>
            </a:r>
            <a:endParaRPr lang="en-US" sz="1000" smtClean="0"/>
          </a:p>
          <a:p>
            <a:pPr eaLnBrk="1" hangingPunct="1"/>
            <a:r>
              <a:rPr lang="en-US" smtClean="0"/>
              <a:t>ERM drives ownership down to the process-level; it forces personnel to focus on process level objectives that are linked to strategic level objectives and therefore, creates efficiency by getting people to “work on the right things”</a:t>
            </a:r>
            <a:endParaRPr lang="en-US" sz="1000" smtClean="0"/>
          </a:p>
          <a:p>
            <a:pPr eaLnBrk="1" hangingPunct="1"/>
            <a:endParaRPr lang="en-US" smtClean="0"/>
          </a:p>
        </p:txBody>
      </p:sp>
      <p:sp>
        <p:nvSpPr>
          <p:cNvPr id="55299" name="Slide Number Placeholder 3"/>
          <p:cNvSpPr>
            <a:spLocks noGrp="1"/>
          </p:cNvSpPr>
          <p:nvPr>
            <p:ph type="sldNum" sz="quarter" idx="5"/>
          </p:nvPr>
        </p:nvSpPr>
        <p:spPr>
          <a:noFill/>
        </p:spPr>
        <p:txBody>
          <a:bodyPr/>
          <a:lstStyle/>
          <a:p>
            <a:fld id="{598F27E0-64C1-4BB2-85BA-086F3CF01F18}"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9118012-FA6A-4164-981F-BA905962B8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003473E-B68C-46AF-9B58-8BDDC573F1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DB991FA-0034-4D67-B927-8D2F0CD2928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955AABF-86EE-444F-A072-857F0B7830E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0449A0B-06A8-47A6-98B9-67B9C8E60D4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25AC752-C1F1-4272-86D0-2F85C0B266E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0A178EE-812E-4034-84DB-37699FE6CC5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6A6B97EB-10BA-47FD-B190-ED971105232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4B569980-D041-42D5-9560-57B9DA891B5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02A46221-9712-4501-B346-3CB802FFBB7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AE746D6-259C-411B-9245-4F70FCFF5E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6141ED8-5DA3-4671-A87B-368FFAE8203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8B73E7C-2817-4D0B-975F-A6CF9CA0FDC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F66D09B-CA4B-488D-8ED9-3E34B3927A8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39FB17D-98CE-49BF-AD4F-94F5679B81F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86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83DA467-E0A7-4735-8982-68CD716F20A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D347F9A-039B-40E3-9303-56AC16DB723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A05A28C-8792-489C-889F-AC0721C1835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2C9A37B-5A3A-4EAA-A245-99D73B5BCE2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D4776E5-565A-41F7-BED4-E16ADB689E1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BD3B58B2-1CC6-42C9-94FD-F7162139F27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588B742C-4CF2-4E5A-A90C-ADD362E0B0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C0C4D55-5EF9-4F22-AE83-BCEB19CC4FC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CC2A1CC-37B5-4042-B3C7-9052C4E33FD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8139248-2188-4CBC-B4B5-34A06D22800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77CD03F-B555-49E1-95B5-B0FA757663D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8C834B8-2A88-4BF9-AD63-77A51494288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470A8A3-1B89-4A52-A5B1-0D072AB3EF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BD4DE6-B9AD-43D5-9D19-54829A30C0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B10B6A3E-147F-468F-AC05-D6BFB52285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102A7A8-C42D-4B8C-89DE-22290A67E7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435D8F3B-BB06-463B-956F-F2C08D90A4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A7C36A9-0F9A-496F-B71A-D240BB4902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34DEF1A-9850-4C1C-AEA8-7D6C790AD1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3" name="Rectangle 7"/>
          <p:cNvSpPr>
            <a:spLocks noChangeArrowheads="1"/>
          </p:cNvSpPr>
          <p:nvPr/>
        </p:nvSpPr>
        <p:spPr bwMode="auto">
          <a:xfrm>
            <a:off x="-658813" y="130175"/>
            <a:ext cx="184150" cy="366713"/>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4" name="Rectangle 8"/>
          <p:cNvSpPr>
            <a:spLocks noChangeArrowheads="1"/>
          </p:cNvSpPr>
          <p:nvPr/>
        </p:nvSpPr>
        <p:spPr bwMode="auto">
          <a:xfrm>
            <a:off x="-455613" y="874713"/>
            <a:ext cx="184150" cy="366712"/>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5" name="Rectangle 9"/>
          <p:cNvSpPr>
            <a:spLocks noChangeArrowheads="1"/>
          </p:cNvSpPr>
          <p:nvPr/>
        </p:nvSpPr>
        <p:spPr bwMode="auto">
          <a:xfrm>
            <a:off x="152400" y="6400800"/>
            <a:ext cx="4419600" cy="304800"/>
          </a:xfrm>
          <a:prstGeom prst="rect">
            <a:avLst/>
          </a:prstGeom>
          <a:noFill/>
          <a:ln w="9525">
            <a:noFill/>
            <a:miter lim="800000"/>
            <a:headEnd/>
            <a:tailEnd/>
          </a:ln>
          <a:effectLst/>
        </p:spPr>
        <p:txBody>
          <a:bodyPr anchor="ctr"/>
          <a:lstStyle/>
          <a:p>
            <a:pPr eaLnBrk="0" hangingPunct="0">
              <a:defRPr/>
            </a:pPr>
            <a:r>
              <a:rPr lang="en-US" sz="1100">
                <a:solidFill>
                  <a:srgbClr val="4B4B57"/>
                </a:solidFill>
                <a:latin typeface="Arial" pitchFamily="34" charset="0"/>
              </a:rPr>
              <a:t>Proprietary and Confidential – Accretive Solutions, Inc.</a:t>
            </a:r>
          </a:p>
        </p:txBody>
      </p:sp>
      <p:sp>
        <p:nvSpPr>
          <p:cNvPr id="16" name="Rectangle 10"/>
          <p:cNvSpPr>
            <a:spLocks noChangeArrowheads="1"/>
          </p:cNvSpPr>
          <p:nvPr/>
        </p:nvSpPr>
        <p:spPr bwMode="auto">
          <a:xfrm>
            <a:off x="-1679575" y="3224213"/>
            <a:ext cx="184150" cy="366712"/>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7" name="Rectangle 12"/>
          <p:cNvSpPr>
            <a:spLocks noChangeArrowheads="1"/>
          </p:cNvSpPr>
          <p:nvPr/>
        </p:nvSpPr>
        <p:spPr bwMode="auto">
          <a:xfrm>
            <a:off x="-658813" y="130175"/>
            <a:ext cx="184150" cy="366713"/>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8" name="Rectangle 13"/>
          <p:cNvSpPr>
            <a:spLocks noChangeArrowheads="1"/>
          </p:cNvSpPr>
          <p:nvPr/>
        </p:nvSpPr>
        <p:spPr bwMode="auto">
          <a:xfrm>
            <a:off x="-455613" y="874713"/>
            <a:ext cx="184150" cy="366712"/>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9" name="Rectangle 14"/>
          <p:cNvSpPr>
            <a:spLocks noChangeArrowheads="1"/>
          </p:cNvSpPr>
          <p:nvPr/>
        </p:nvSpPr>
        <p:spPr bwMode="auto">
          <a:xfrm>
            <a:off x="152400" y="6400800"/>
            <a:ext cx="4419600" cy="304800"/>
          </a:xfrm>
          <a:prstGeom prst="rect">
            <a:avLst/>
          </a:prstGeom>
          <a:noFill/>
          <a:ln w="9525">
            <a:noFill/>
            <a:miter lim="800000"/>
            <a:headEnd/>
            <a:tailEnd/>
          </a:ln>
          <a:effectLst/>
        </p:spPr>
        <p:txBody>
          <a:bodyPr anchor="ctr"/>
          <a:lstStyle/>
          <a:p>
            <a:pPr eaLnBrk="0" hangingPunct="0">
              <a:defRPr/>
            </a:pPr>
            <a:r>
              <a:rPr lang="en-US" sz="1100">
                <a:solidFill>
                  <a:srgbClr val="4B4B57"/>
                </a:solidFill>
                <a:latin typeface="Arial" pitchFamily="34" charset="0"/>
              </a:rPr>
              <a:t>Proprietary and Confidential – Accretive Solutions, Inc.</a:t>
            </a:r>
          </a:p>
        </p:txBody>
      </p:sp>
      <p:sp>
        <p:nvSpPr>
          <p:cNvPr id="20" name="Rectangle 15"/>
          <p:cNvSpPr>
            <a:spLocks noChangeArrowheads="1"/>
          </p:cNvSpPr>
          <p:nvPr/>
        </p:nvSpPr>
        <p:spPr bwMode="auto">
          <a:xfrm>
            <a:off x="-1679575" y="3224213"/>
            <a:ext cx="184150" cy="366712"/>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035" name="Rectangle 3"/>
          <p:cNvSpPr>
            <a:spLocks noGrp="1" noChangeArrowheads="1"/>
          </p:cNvSpPr>
          <p:nvPr>
            <p:ph type="title"/>
          </p:nvPr>
        </p:nvSpPr>
        <p:spPr bwMode="auto">
          <a:xfrm>
            <a:off x="228600" y="381000"/>
            <a:ext cx="8534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6" name="Rectangle 4"/>
          <p:cNvSpPr>
            <a:spLocks noGrp="1" noChangeArrowheads="1"/>
          </p:cNvSpPr>
          <p:nvPr>
            <p:ph type="body" idx="1"/>
          </p:nvPr>
        </p:nvSpPr>
        <p:spPr bwMode="auto">
          <a:xfrm>
            <a:off x="609600" y="1828800"/>
            <a:ext cx="792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 name="Rectangle 5"/>
          <p:cNvSpPr>
            <a:spLocks noGrp="1" noChangeArrowheads="1"/>
          </p:cNvSpPr>
          <p:nvPr>
            <p:ph type="dt" sz="half" idx="2"/>
          </p:nvPr>
        </p:nvSpPr>
        <p:spPr bwMode="auto">
          <a:xfrm>
            <a:off x="1371600" y="5715000"/>
            <a:ext cx="19050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400">
                <a:solidFill>
                  <a:srgbClr val="4B4B57"/>
                </a:solidFill>
              </a:defRPr>
            </a:lvl1pPr>
          </a:lstStyle>
          <a:p>
            <a:pPr>
              <a:defRPr/>
            </a:pPr>
            <a:endParaRPr lang="en-US"/>
          </a:p>
        </p:txBody>
      </p:sp>
      <p:sp>
        <p:nvSpPr>
          <p:cNvPr id="22" name="Rectangle 6"/>
          <p:cNvSpPr>
            <a:spLocks noGrp="1" noChangeArrowheads="1"/>
          </p:cNvSpPr>
          <p:nvPr>
            <p:ph type="sldNum" sz="quarter" idx="4"/>
          </p:nvPr>
        </p:nvSpPr>
        <p:spPr bwMode="auto">
          <a:xfrm>
            <a:off x="7010400" y="6400800"/>
            <a:ext cx="1905000" cy="228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4B4B57"/>
                </a:solidFill>
                <a:latin typeface="+mn-lt"/>
              </a:defRPr>
            </a:lvl1pPr>
          </a:lstStyle>
          <a:p>
            <a:pPr>
              <a:defRPr/>
            </a:pPr>
            <a:fld id="{78439A04-5DA1-452E-97E6-3A3B5E3DDBA3}" type="slidenum">
              <a:rPr lang="en-US"/>
              <a:pPr>
                <a:defRPr/>
              </a:pPr>
              <a:t>‹#›</a:t>
            </a:fld>
            <a:endParaRPr lang="en-US"/>
          </a:p>
        </p:txBody>
      </p:sp>
      <p:sp>
        <p:nvSpPr>
          <p:cNvPr id="57359" name="Rectangle 15"/>
          <p:cNvSpPr>
            <a:spLocks noChangeArrowheads="1"/>
          </p:cNvSpPr>
          <p:nvPr userDrawn="1"/>
        </p:nvSpPr>
        <p:spPr bwMode="auto">
          <a:xfrm>
            <a:off x="0" y="0"/>
            <a:ext cx="9144000" cy="990600"/>
          </a:xfrm>
          <a:prstGeom prst="rect">
            <a:avLst/>
          </a:prstGeom>
          <a:solidFill>
            <a:srgbClr val="003366"/>
          </a:solidFill>
          <a:ln w="9525">
            <a:solidFill>
              <a:srgbClr val="003366"/>
            </a:solidFill>
            <a:miter lim="800000"/>
            <a:headEnd/>
            <a:tailEnd/>
          </a:ln>
          <a:effectLst/>
        </p:spPr>
        <p:txBody>
          <a:bodyPr wrap="none" anchor="ctr"/>
          <a:lstStyle/>
          <a:p>
            <a:pPr>
              <a:defRPr/>
            </a:pPr>
            <a:endParaRPr lang="en-US" sz="3200" b="1">
              <a:solidFill>
                <a:srgbClr val="C0C0C0"/>
              </a:solidFill>
            </a:endParaRPr>
          </a:p>
        </p:txBody>
      </p:sp>
      <p:pic>
        <p:nvPicPr>
          <p:cNvPr id="1040" name="Picture 16" descr="accretive solutions tag bw"/>
          <p:cNvPicPr>
            <a:picLocks noChangeAspect="1" noChangeArrowheads="1"/>
          </p:cNvPicPr>
          <p:nvPr userDrawn="1"/>
        </p:nvPicPr>
        <p:blipFill>
          <a:blip r:embed="rId14"/>
          <a:srcRect/>
          <a:stretch>
            <a:fillRect/>
          </a:stretch>
        </p:blipFill>
        <p:spPr bwMode="auto">
          <a:xfrm>
            <a:off x="76200" y="6477000"/>
            <a:ext cx="2209800" cy="303213"/>
          </a:xfrm>
          <a:prstGeom prst="rect">
            <a:avLst/>
          </a:prstGeom>
          <a:solidFill>
            <a:srgbClr val="FFFFFF"/>
          </a:solidFill>
          <a:ln w="3175">
            <a:noFill/>
            <a:miter lim="800000"/>
            <a:headEnd/>
            <a:tailEnd/>
          </a:ln>
        </p:spPr>
      </p:pic>
      <p:pic>
        <p:nvPicPr>
          <p:cNvPr id="1041" name="Picture 17" descr="horn murdock cole black"/>
          <p:cNvPicPr>
            <a:picLocks noChangeAspect="1" noChangeArrowheads="1"/>
          </p:cNvPicPr>
          <p:nvPr userDrawn="1"/>
        </p:nvPicPr>
        <p:blipFill>
          <a:blip r:embed="rId15"/>
          <a:srcRect/>
          <a:stretch>
            <a:fillRect/>
          </a:stretch>
        </p:blipFill>
        <p:spPr bwMode="auto">
          <a:xfrm>
            <a:off x="6172200" y="228600"/>
            <a:ext cx="2590800" cy="539750"/>
          </a:xfrm>
          <a:prstGeom prst="rect">
            <a:avLst/>
          </a:prstGeom>
          <a:noFill/>
          <a:ln w="9525">
            <a:noFill/>
            <a:miter lim="800000"/>
            <a:headEnd/>
            <a:tailEnd/>
          </a:ln>
        </p:spPr>
      </p:pic>
      <p:pic>
        <p:nvPicPr>
          <p:cNvPr id="1042" name="Picture 18"/>
          <p:cNvPicPr>
            <a:picLocks noChangeAspect="1" noChangeArrowheads="1"/>
          </p:cNvPicPr>
          <p:nvPr userDrawn="1"/>
        </p:nvPicPr>
        <p:blipFill>
          <a:blip r:embed="rId16"/>
          <a:srcRect l="11905" t="8333" r="11905" b="54167"/>
          <a:stretch>
            <a:fillRect/>
          </a:stretch>
        </p:blipFill>
        <p:spPr bwMode="auto">
          <a:xfrm>
            <a:off x="6096000" y="152400"/>
            <a:ext cx="281940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Lst>
  <p:hf hdr="0" ftr="0" dt="0"/>
  <p:txStyles>
    <p:titleStyle>
      <a:lvl1pPr algn="l" rtl="0" eaLnBrk="0" fontAlgn="base" hangingPunct="0">
        <a:lnSpc>
          <a:spcPct val="80000"/>
        </a:lnSpc>
        <a:spcBef>
          <a:spcPct val="0"/>
        </a:spcBef>
        <a:spcAft>
          <a:spcPct val="0"/>
        </a:spcAft>
        <a:defRPr sz="3600">
          <a:solidFill>
            <a:schemeClr val="folHlink"/>
          </a:solidFill>
          <a:latin typeface="+mj-lt"/>
          <a:ea typeface="+mj-ea"/>
          <a:cs typeface="+mj-cs"/>
        </a:defRPr>
      </a:lvl1pPr>
      <a:lvl2pPr algn="l" rtl="0" eaLnBrk="0" fontAlgn="base" hangingPunct="0">
        <a:lnSpc>
          <a:spcPct val="80000"/>
        </a:lnSpc>
        <a:spcBef>
          <a:spcPct val="0"/>
        </a:spcBef>
        <a:spcAft>
          <a:spcPct val="0"/>
        </a:spcAft>
        <a:defRPr sz="3600">
          <a:solidFill>
            <a:schemeClr val="folHlink"/>
          </a:solidFill>
          <a:latin typeface="Arial" charset="0"/>
        </a:defRPr>
      </a:lvl2pPr>
      <a:lvl3pPr algn="l" rtl="0" eaLnBrk="0" fontAlgn="base" hangingPunct="0">
        <a:lnSpc>
          <a:spcPct val="80000"/>
        </a:lnSpc>
        <a:spcBef>
          <a:spcPct val="0"/>
        </a:spcBef>
        <a:spcAft>
          <a:spcPct val="0"/>
        </a:spcAft>
        <a:defRPr sz="3600">
          <a:solidFill>
            <a:schemeClr val="folHlink"/>
          </a:solidFill>
          <a:latin typeface="Arial" charset="0"/>
        </a:defRPr>
      </a:lvl3pPr>
      <a:lvl4pPr algn="l" rtl="0" eaLnBrk="0" fontAlgn="base" hangingPunct="0">
        <a:lnSpc>
          <a:spcPct val="80000"/>
        </a:lnSpc>
        <a:spcBef>
          <a:spcPct val="0"/>
        </a:spcBef>
        <a:spcAft>
          <a:spcPct val="0"/>
        </a:spcAft>
        <a:defRPr sz="3600">
          <a:solidFill>
            <a:schemeClr val="folHlink"/>
          </a:solidFill>
          <a:latin typeface="Arial" charset="0"/>
        </a:defRPr>
      </a:lvl4pPr>
      <a:lvl5pPr algn="l" rtl="0" eaLnBrk="0" fontAlgn="base" hangingPunct="0">
        <a:lnSpc>
          <a:spcPct val="80000"/>
        </a:lnSpc>
        <a:spcBef>
          <a:spcPct val="0"/>
        </a:spcBef>
        <a:spcAft>
          <a:spcPct val="0"/>
        </a:spcAft>
        <a:defRPr sz="3600">
          <a:solidFill>
            <a:schemeClr val="folHlink"/>
          </a:solidFill>
          <a:latin typeface="Arial" charset="0"/>
        </a:defRPr>
      </a:lvl5pPr>
      <a:lvl6pPr marL="457200" algn="l" rtl="0" eaLnBrk="0" fontAlgn="base" hangingPunct="0">
        <a:lnSpc>
          <a:spcPct val="80000"/>
        </a:lnSpc>
        <a:spcBef>
          <a:spcPct val="0"/>
        </a:spcBef>
        <a:spcAft>
          <a:spcPct val="0"/>
        </a:spcAft>
        <a:defRPr sz="3600">
          <a:solidFill>
            <a:schemeClr val="folHlink"/>
          </a:solidFill>
          <a:latin typeface="Arial" charset="0"/>
        </a:defRPr>
      </a:lvl6pPr>
      <a:lvl7pPr marL="914400" algn="l" rtl="0" eaLnBrk="0" fontAlgn="base" hangingPunct="0">
        <a:lnSpc>
          <a:spcPct val="80000"/>
        </a:lnSpc>
        <a:spcBef>
          <a:spcPct val="0"/>
        </a:spcBef>
        <a:spcAft>
          <a:spcPct val="0"/>
        </a:spcAft>
        <a:defRPr sz="3600">
          <a:solidFill>
            <a:schemeClr val="folHlink"/>
          </a:solidFill>
          <a:latin typeface="Arial" charset="0"/>
        </a:defRPr>
      </a:lvl7pPr>
      <a:lvl8pPr marL="1371600" algn="l" rtl="0" eaLnBrk="0" fontAlgn="base" hangingPunct="0">
        <a:lnSpc>
          <a:spcPct val="80000"/>
        </a:lnSpc>
        <a:spcBef>
          <a:spcPct val="0"/>
        </a:spcBef>
        <a:spcAft>
          <a:spcPct val="0"/>
        </a:spcAft>
        <a:defRPr sz="3600">
          <a:solidFill>
            <a:schemeClr val="folHlink"/>
          </a:solidFill>
          <a:latin typeface="Arial" charset="0"/>
        </a:defRPr>
      </a:lvl8pPr>
      <a:lvl9pPr marL="1828800" algn="l" rtl="0" eaLnBrk="0" fontAlgn="base" hangingPunct="0">
        <a:lnSpc>
          <a:spcPct val="80000"/>
        </a:lnSpc>
        <a:spcBef>
          <a:spcPct val="0"/>
        </a:spcBef>
        <a:spcAft>
          <a:spcPct val="0"/>
        </a:spcAft>
        <a:defRPr sz="3600">
          <a:solidFill>
            <a:schemeClr val="folHlink"/>
          </a:solidFill>
          <a:latin typeface="Arial"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Symbol" pitchFamily="18" charset="2"/>
        <a:buChar char="§"/>
        <a:defRPr sz="2600">
          <a:solidFill>
            <a:schemeClr val="tx1"/>
          </a:solidFill>
          <a:latin typeface="+mn-lt"/>
        </a:defRPr>
      </a:lvl2pPr>
      <a:lvl3pPr marL="1085850" indent="-228600" algn="l" rtl="0" eaLnBrk="0" fontAlgn="base" hangingPunct="0">
        <a:spcBef>
          <a:spcPct val="20000"/>
        </a:spcBef>
        <a:spcAft>
          <a:spcPct val="0"/>
        </a:spcAft>
        <a:buClr>
          <a:schemeClr val="hlink"/>
        </a:buClr>
        <a:buSzPct val="70000"/>
        <a:buFont typeface="Symbol" pitchFamily="18" charset="2"/>
        <a:buChar char="§"/>
        <a:defRPr sz="2400">
          <a:solidFill>
            <a:schemeClr val="tx1"/>
          </a:solidFill>
          <a:latin typeface="+mn-lt"/>
        </a:defRPr>
      </a:lvl3pPr>
      <a:lvl4pPr marL="1428750" indent="-228600" algn="l" rtl="0" eaLnBrk="0" fontAlgn="base" hangingPunct="0">
        <a:spcBef>
          <a:spcPct val="20000"/>
        </a:spcBef>
        <a:spcAft>
          <a:spcPct val="0"/>
        </a:spcAft>
        <a:buClr>
          <a:schemeClr val="hlink"/>
        </a:buClr>
        <a:buSzPct val="65000"/>
        <a:buFont typeface="Symbol" pitchFamily="18" charset="2"/>
        <a:buChar char="§"/>
        <a:defRPr sz="2000">
          <a:solidFill>
            <a:schemeClr val="tx1"/>
          </a:solidFill>
          <a:latin typeface="+mn-lt"/>
        </a:defRPr>
      </a:lvl4pPr>
      <a:lvl5pPr marL="1771650" indent="-228600" algn="l" rtl="0" eaLnBrk="0" fontAlgn="base" hangingPunct="0">
        <a:spcBef>
          <a:spcPct val="20000"/>
        </a:spcBef>
        <a:spcAft>
          <a:spcPct val="0"/>
        </a:spcAft>
        <a:buClr>
          <a:schemeClr val="hlink"/>
        </a:buClr>
        <a:buSzPct val="60000"/>
        <a:buFont typeface="Symbol" pitchFamily="18" charset="2"/>
        <a:buChar char="§"/>
        <a:defRPr sz="2000">
          <a:solidFill>
            <a:schemeClr val="tx1"/>
          </a:solidFill>
          <a:latin typeface="+mn-lt"/>
        </a:defRPr>
      </a:lvl5pPr>
      <a:lvl6pPr marL="2228850" indent="-228600" algn="l" rtl="0" eaLnBrk="0" fontAlgn="base" hangingPunct="0">
        <a:spcBef>
          <a:spcPct val="20000"/>
        </a:spcBef>
        <a:spcAft>
          <a:spcPct val="0"/>
        </a:spcAft>
        <a:buClr>
          <a:schemeClr val="hlink"/>
        </a:buClr>
        <a:buSzPct val="60000"/>
        <a:buFont typeface="Symbol" pitchFamily="18" charset="2"/>
        <a:buChar char="§"/>
        <a:defRPr sz="2000">
          <a:solidFill>
            <a:schemeClr val="tx1"/>
          </a:solidFill>
          <a:latin typeface="+mn-lt"/>
        </a:defRPr>
      </a:lvl6pPr>
      <a:lvl7pPr marL="2686050" indent="-228600" algn="l" rtl="0" eaLnBrk="0" fontAlgn="base" hangingPunct="0">
        <a:spcBef>
          <a:spcPct val="20000"/>
        </a:spcBef>
        <a:spcAft>
          <a:spcPct val="0"/>
        </a:spcAft>
        <a:buClr>
          <a:schemeClr val="hlink"/>
        </a:buClr>
        <a:buSzPct val="60000"/>
        <a:buFont typeface="Symbol" pitchFamily="18" charset="2"/>
        <a:buChar char="§"/>
        <a:defRPr sz="2000">
          <a:solidFill>
            <a:schemeClr val="tx1"/>
          </a:solidFill>
          <a:latin typeface="+mn-lt"/>
        </a:defRPr>
      </a:lvl7pPr>
      <a:lvl8pPr marL="3143250" indent="-228600" algn="l" rtl="0" eaLnBrk="0" fontAlgn="base" hangingPunct="0">
        <a:spcBef>
          <a:spcPct val="20000"/>
        </a:spcBef>
        <a:spcAft>
          <a:spcPct val="0"/>
        </a:spcAft>
        <a:buClr>
          <a:schemeClr val="hlink"/>
        </a:buClr>
        <a:buSzPct val="60000"/>
        <a:buFont typeface="Symbol" pitchFamily="18" charset="2"/>
        <a:buChar char="§"/>
        <a:defRPr sz="2000">
          <a:solidFill>
            <a:schemeClr val="tx1"/>
          </a:solidFill>
          <a:latin typeface="+mn-lt"/>
        </a:defRPr>
      </a:lvl8pPr>
      <a:lvl9pPr marL="3600450" indent="-228600" algn="l" rtl="0" eaLnBrk="0" fontAlgn="base" hangingPunct="0">
        <a:spcBef>
          <a:spcPct val="20000"/>
        </a:spcBef>
        <a:spcAft>
          <a:spcPct val="0"/>
        </a:spcAft>
        <a:buClr>
          <a:schemeClr val="hlink"/>
        </a:buClr>
        <a:buSzPct val="60000"/>
        <a:buFont typeface="Symbol"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AS_ppt_slide_v1"/>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3315" name="Rectangle 3"/>
          <p:cNvSpPr>
            <a:spLocks noGrp="1" noChangeArrowheads="1"/>
          </p:cNvSpPr>
          <p:nvPr>
            <p:ph type="title"/>
          </p:nvPr>
        </p:nvSpPr>
        <p:spPr bwMode="auto">
          <a:xfrm>
            <a:off x="228600" y="381000"/>
            <a:ext cx="8534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nvPr>
        </p:nvSpPr>
        <p:spPr bwMode="auto">
          <a:xfrm>
            <a:off x="609600" y="1828800"/>
            <a:ext cx="792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9" name="Rectangle 5"/>
          <p:cNvSpPr>
            <a:spLocks noGrp="1" noChangeArrowheads="1"/>
          </p:cNvSpPr>
          <p:nvPr>
            <p:ph type="sldNum" sz="quarter" idx="4"/>
          </p:nvPr>
        </p:nvSpPr>
        <p:spPr bwMode="auto">
          <a:xfrm>
            <a:off x="304800" y="6400800"/>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solidFill>
                  <a:srgbClr val="4B4B57"/>
                </a:solidFill>
                <a:latin typeface="+mn-lt"/>
              </a:defRPr>
            </a:lvl1pPr>
          </a:lstStyle>
          <a:p>
            <a:pPr>
              <a:defRPr/>
            </a:pPr>
            <a:fld id="{21C41D17-2602-471E-B9B8-C0AFBDC7EFDD}" type="slidenum">
              <a:rPr lang="en-US"/>
              <a:pPr>
                <a:defRPr/>
              </a:pPr>
              <a:t>‹#›</a:t>
            </a:fld>
            <a:endParaRPr lang="en-US"/>
          </a:p>
        </p:txBody>
      </p:sp>
      <p:sp>
        <p:nvSpPr>
          <p:cNvPr id="77830" name="Rectangle 6"/>
          <p:cNvSpPr>
            <a:spLocks noChangeArrowheads="1"/>
          </p:cNvSpPr>
          <p:nvPr/>
        </p:nvSpPr>
        <p:spPr bwMode="auto">
          <a:xfrm>
            <a:off x="-658813" y="130175"/>
            <a:ext cx="184150" cy="366713"/>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77831" name="Rectangle 7"/>
          <p:cNvSpPr>
            <a:spLocks noChangeArrowheads="1"/>
          </p:cNvSpPr>
          <p:nvPr/>
        </p:nvSpPr>
        <p:spPr bwMode="auto">
          <a:xfrm>
            <a:off x="-455613" y="874713"/>
            <a:ext cx="184150" cy="366712"/>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77832" name="Rectangle 8"/>
          <p:cNvSpPr>
            <a:spLocks noChangeArrowheads="1"/>
          </p:cNvSpPr>
          <p:nvPr/>
        </p:nvSpPr>
        <p:spPr bwMode="auto">
          <a:xfrm>
            <a:off x="990600" y="6400800"/>
            <a:ext cx="4419600" cy="304800"/>
          </a:xfrm>
          <a:prstGeom prst="rect">
            <a:avLst/>
          </a:prstGeom>
          <a:noFill/>
          <a:ln w="9525">
            <a:noFill/>
            <a:miter lim="800000"/>
            <a:headEnd/>
            <a:tailEnd/>
          </a:ln>
          <a:effectLst/>
        </p:spPr>
        <p:txBody>
          <a:bodyPr anchor="ctr"/>
          <a:lstStyle/>
          <a:p>
            <a:pPr eaLnBrk="0" hangingPunct="0">
              <a:defRPr/>
            </a:pPr>
            <a:r>
              <a:rPr lang="en-US" sz="1100">
                <a:solidFill>
                  <a:srgbClr val="4B4B57"/>
                </a:solidFill>
                <a:latin typeface="Arial" pitchFamily="34" charset="0"/>
              </a:rPr>
              <a:t>Proprietary and Confidential – Accretive Solutions, Inc.</a:t>
            </a:r>
          </a:p>
        </p:txBody>
      </p:sp>
      <p:sp>
        <p:nvSpPr>
          <p:cNvPr id="77834" name="Rectangle 10"/>
          <p:cNvSpPr>
            <a:spLocks noChangeArrowheads="1"/>
          </p:cNvSpPr>
          <p:nvPr/>
        </p:nvSpPr>
        <p:spPr bwMode="auto">
          <a:xfrm>
            <a:off x="-658813" y="130175"/>
            <a:ext cx="184150" cy="366713"/>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77835" name="Rectangle 11"/>
          <p:cNvSpPr>
            <a:spLocks noChangeArrowheads="1"/>
          </p:cNvSpPr>
          <p:nvPr/>
        </p:nvSpPr>
        <p:spPr bwMode="auto">
          <a:xfrm>
            <a:off x="-455613" y="874713"/>
            <a:ext cx="184150" cy="366712"/>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77836" name="Rectangle 12"/>
          <p:cNvSpPr>
            <a:spLocks noChangeArrowheads="1"/>
          </p:cNvSpPr>
          <p:nvPr/>
        </p:nvSpPr>
        <p:spPr bwMode="auto">
          <a:xfrm>
            <a:off x="990600" y="6400800"/>
            <a:ext cx="4419600" cy="304800"/>
          </a:xfrm>
          <a:prstGeom prst="rect">
            <a:avLst/>
          </a:prstGeom>
          <a:noFill/>
          <a:ln w="9525">
            <a:noFill/>
            <a:miter lim="800000"/>
            <a:headEnd/>
            <a:tailEnd/>
          </a:ln>
          <a:effectLst/>
        </p:spPr>
        <p:txBody>
          <a:bodyPr anchor="ctr"/>
          <a:lstStyle/>
          <a:p>
            <a:pPr eaLnBrk="0" hangingPunct="0">
              <a:defRPr/>
            </a:pPr>
            <a:r>
              <a:rPr lang="en-US" sz="1100">
                <a:solidFill>
                  <a:srgbClr val="4B4B57"/>
                </a:solidFill>
                <a:latin typeface="Arial" pitchFamily="34" charset="0"/>
              </a:rPr>
              <a:t>Proprietary and Confidential – Accretive Solutions, Inc.</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Lst>
  <p:hf hdr="0" ftr="0" dt="0"/>
  <p:txStyles>
    <p:titleStyle>
      <a:lvl1pPr algn="l" rtl="0" eaLnBrk="0" fontAlgn="base" hangingPunct="0">
        <a:lnSpc>
          <a:spcPct val="80000"/>
        </a:lnSpc>
        <a:spcBef>
          <a:spcPct val="0"/>
        </a:spcBef>
        <a:spcAft>
          <a:spcPct val="0"/>
        </a:spcAft>
        <a:defRPr sz="3600">
          <a:solidFill>
            <a:schemeClr val="folHlink"/>
          </a:solidFill>
          <a:latin typeface="+mj-lt"/>
          <a:ea typeface="+mj-ea"/>
          <a:cs typeface="+mj-cs"/>
        </a:defRPr>
      </a:lvl1pPr>
      <a:lvl2pPr algn="l" rtl="0" eaLnBrk="0" fontAlgn="base" hangingPunct="0">
        <a:lnSpc>
          <a:spcPct val="80000"/>
        </a:lnSpc>
        <a:spcBef>
          <a:spcPct val="0"/>
        </a:spcBef>
        <a:spcAft>
          <a:spcPct val="0"/>
        </a:spcAft>
        <a:defRPr sz="3600">
          <a:solidFill>
            <a:schemeClr val="folHlink"/>
          </a:solidFill>
          <a:latin typeface="Arial" charset="0"/>
        </a:defRPr>
      </a:lvl2pPr>
      <a:lvl3pPr algn="l" rtl="0" eaLnBrk="0" fontAlgn="base" hangingPunct="0">
        <a:lnSpc>
          <a:spcPct val="80000"/>
        </a:lnSpc>
        <a:spcBef>
          <a:spcPct val="0"/>
        </a:spcBef>
        <a:spcAft>
          <a:spcPct val="0"/>
        </a:spcAft>
        <a:defRPr sz="3600">
          <a:solidFill>
            <a:schemeClr val="folHlink"/>
          </a:solidFill>
          <a:latin typeface="Arial" charset="0"/>
        </a:defRPr>
      </a:lvl3pPr>
      <a:lvl4pPr algn="l" rtl="0" eaLnBrk="0" fontAlgn="base" hangingPunct="0">
        <a:lnSpc>
          <a:spcPct val="80000"/>
        </a:lnSpc>
        <a:spcBef>
          <a:spcPct val="0"/>
        </a:spcBef>
        <a:spcAft>
          <a:spcPct val="0"/>
        </a:spcAft>
        <a:defRPr sz="3600">
          <a:solidFill>
            <a:schemeClr val="folHlink"/>
          </a:solidFill>
          <a:latin typeface="Arial" charset="0"/>
        </a:defRPr>
      </a:lvl4pPr>
      <a:lvl5pPr algn="l" rtl="0" eaLnBrk="0" fontAlgn="base" hangingPunct="0">
        <a:lnSpc>
          <a:spcPct val="80000"/>
        </a:lnSpc>
        <a:spcBef>
          <a:spcPct val="0"/>
        </a:spcBef>
        <a:spcAft>
          <a:spcPct val="0"/>
        </a:spcAft>
        <a:defRPr sz="3600">
          <a:solidFill>
            <a:schemeClr val="folHlink"/>
          </a:solidFill>
          <a:latin typeface="Arial" charset="0"/>
        </a:defRPr>
      </a:lvl5pPr>
      <a:lvl6pPr marL="457200" algn="l" rtl="0" eaLnBrk="0" fontAlgn="base" hangingPunct="0">
        <a:lnSpc>
          <a:spcPct val="80000"/>
        </a:lnSpc>
        <a:spcBef>
          <a:spcPct val="0"/>
        </a:spcBef>
        <a:spcAft>
          <a:spcPct val="0"/>
        </a:spcAft>
        <a:defRPr sz="3600">
          <a:solidFill>
            <a:schemeClr val="folHlink"/>
          </a:solidFill>
          <a:latin typeface="Arial" charset="0"/>
        </a:defRPr>
      </a:lvl6pPr>
      <a:lvl7pPr marL="914400" algn="l" rtl="0" eaLnBrk="0" fontAlgn="base" hangingPunct="0">
        <a:lnSpc>
          <a:spcPct val="80000"/>
        </a:lnSpc>
        <a:spcBef>
          <a:spcPct val="0"/>
        </a:spcBef>
        <a:spcAft>
          <a:spcPct val="0"/>
        </a:spcAft>
        <a:defRPr sz="3600">
          <a:solidFill>
            <a:schemeClr val="folHlink"/>
          </a:solidFill>
          <a:latin typeface="Arial" charset="0"/>
        </a:defRPr>
      </a:lvl7pPr>
      <a:lvl8pPr marL="1371600" algn="l" rtl="0" eaLnBrk="0" fontAlgn="base" hangingPunct="0">
        <a:lnSpc>
          <a:spcPct val="80000"/>
        </a:lnSpc>
        <a:spcBef>
          <a:spcPct val="0"/>
        </a:spcBef>
        <a:spcAft>
          <a:spcPct val="0"/>
        </a:spcAft>
        <a:defRPr sz="3600">
          <a:solidFill>
            <a:schemeClr val="folHlink"/>
          </a:solidFill>
          <a:latin typeface="Arial" charset="0"/>
        </a:defRPr>
      </a:lvl8pPr>
      <a:lvl9pPr marL="1828800" algn="l" rtl="0" eaLnBrk="0" fontAlgn="base" hangingPunct="0">
        <a:lnSpc>
          <a:spcPct val="80000"/>
        </a:lnSpc>
        <a:spcBef>
          <a:spcPct val="0"/>
        </a:spcBef>
        <a:spcAft>
          <a:spcPct val="0"/>
        </a:spcAft>
        <a:defRPr sz="3600">
          <a:solidFill>
            <a:schemeClr val="folHlink"/>
          </a:solidFill>
          <a:latin typeface="Arial"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Symbol" pitchFamily="18" charset="2"/>
        <a:buChar char="§"/>
        <a:defRPr sz="2600">
          <a:solidFill>
            <a:schemeClr val="tx1"/>
          </a:solidFill>
          <a:latin typeface="+mn-lt"/>
        </a:defRPr>
      </a:lvl2pPr>
      <a:lvl3pPr marL="1085850" indent="-228600" algn="l" rtl="0" eaLnBrk="0" fontAlgn="base" hangingPunct="0">
        <a:spcBef>
          <a:spcPct val="20000"/>
        </a:spcBef>
        <a:spcAft>
          <a:spcPct val="0"/>
        </a:spcAft>
        <a:buClr>
          <a:schemeClr val="hlink"/>
        </a:buClr>
        <a:buSzPct val="70000"/>
        <a:buFont typeface="Symbol" pitchFamily="18" charset="2"/>
        <a:buChar char="§"/>
        <a:defRPr sz="2400">
          <a:solidFill>
            <a:schemeClr val="tx1"/>
          </a:solidFill>
          <a:latin typeface="+mn-lt"/>
        </a:defRPr>
      </a:lvl3pPr>
      <a:lvl4pPr marL="1428750" indent="-228600" algn="l" rtl="0" eaLnBrk="0" fontAlgn="base" hangingPunct="0">
        <a:spcBef>
          <a:spcPct val="20000"/>
        </a:spcBef>
        <a:spcAft>
          <a:spcPct val="0"/>
        </a:spcAft>
        <a:buClr>
          <a:schemeClr val="hlink"/>
        </a:buClr>
        <a:buSzPct val="65000"/>
        <a:buFont typeface="Symbol" pitchFamily="18" charset="2"/>
        <a:buChar char="§"/>
        <a:defRPr sz="2000">
          <a:solidFill>
            <a:schemeClr val="tx1"/>
          </a:solidFill>
          <a:latin typeface="+mn-lt"/>
        </a:defRPr>
      </a:lvl4pPr>
      <a:lvl5pPr marL="1771650" indent="-228600" algn="l" rtl="0" eaLnBrk="0" fontAlgn="base" hangingPunct="0">
        <a:spcBef>
          <a:spcPct val="20000"/>
        </a:spcBef>
        <a:spcAft>
          <a:spcPct val="0"/>
        </a:spcAft>
        <a:buClr>
          <a:schemeClr val="hlink"/>
        </a:buClr>
        <a:buSzPct val="60000"/>
        <a:buFont typeface="Symbol" pitchFamily="18" charset="2"/>
        <a:buChar char="§"/>
        <a:defRPr sz="2000">
          <a:solidFill>
            <a:schemeClr val="tx1"/>
          </a:solidFill>
          <a:latin typeface="+mn-lt"/>
        </a:defRPr>
      </a:lvl5pPr>
      <a:lvl6pPr marL="2228850" indent="-228600" algn="l" rtl="0" eaLnBrk="0" fontAlgn="base" hangingPunct="0">
        <a:spcBef>
          <a:spcPct val="20000"/>
        </a:spcBef>
        <a:spcAft>
          <a:spcPct val="0"/>
        </a:spcAft>
        <a:buClr>
          <a:schemeClr val="hlink"/>
        </a:buClr>
        <a:buSzPct val="60000"/>
        <a:buFont typeface="Symbol" pitchFamily="18" charset="2"/>
        <a:buChar char="§"/>
        <a:defRPr sz="2000">
          <a:solidFill>
            <a:schemeClr val="tx1"/>
          </a:solidFill>
          <a:latin typeface="+mn-lt"/>
        </a:defRPr>
      </a:lvl6pPr>
      <a:lvl7pPr marL="2686050" indent="-228600" algn="l" rtl="0" eaLnBrk="0" fontAlgn="base" hangingPunct="0">
        <a:spcBef>
          <a:spcPct val="20000"/>
        </a:spcBef>
        <a:spcAft>
          <a:spcPct val="0"/>
        </a:spcAft>
        <a:buClr>
          <a:schemeClr val="hlink"/>
        </a:buClr>
        <a:buSzPct val="60000"/>
        <a:buFont typeface="Symbol" pitchFamily="18" charset="2"/>
        <a:buChar char="§"/>
        <a:defRPr sz="2000">
          <a:solidFill>
            <a:schemeClr val="tx1"/>
          </a:solidFill>
          <a:latin typeface="+mn-lt"/>
        </a:defRPr>
      </a:lvl7pPr>
      <a:lvl8pPr marL="3143250" indent="-228600" algn="l" rtl="0" eaLnBrk="0" fontAlgn="base" hangingPunct="0">
        <a:spcBef>
          <a:spcPct val="20000"/>
        </a:spcBef>
        <a:spcAft>
          <a:spcPct val="0"/>
        </a:spcAft>
        <a:buClr>
          <a:schemeClr val="hlink"/>
        </a:buClr>
        <a:buSzPct val="60000"/>
        <a:buFont typeface="Symbol" pitchFamily="18" charset="2"/>
        <a:buChar char="§"/>
        <a:defRPr sz="2000">
          <a:solidFill>
            <a:schemeClr val="tx1"/>
          </a:solidFill>
          <a:latin typeface="+mn-lt"/>
        </a:defRPr>
      </a:lvl8pPr>
      <a:lvl9pPr marL="3600450" indent="-228600" algn="l" rtl="0" eaLnBrk="0" fontAlgn="base" hangingPunct="0">
        <a:spcBef>
          <a:spcPct val="20000"/>
        </a:spcBef>
        <a:spcAft>
          <a:spcPct val="0"/>
        </a:spcAft>
        <a:buClr>
          <a:schemeClr val="hlink"/>
        </a:buClr>
        <a:buSzPct val="60000"/>
        <a:buFont typeface="Symbol"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16"/>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3" name="Rectangle 7"/>
          <p:cNvSpPr>
            <a:spLocks noChangeArrowheads="1"/>
          </p:cNvSpPr>
          <p:nvPr/>
        </p:nvSpPr>
        <p:spPr bwMode="auto">
          <a:xfrm>
            <a:off x="-658813" y="130175"/>
            <a:ext cx="184150" cy="366713"/>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4" name="Rectangle 8"/>
          <p:cNvSpPr>
            <a:spLocks noChangeArrowheads="1"/>
          </p:cNvSpPr>
          <p:nvPr/>
        </p:nvSpPr>
        <p:spPr bwMode="auto">
          <a:xfrm>
            <a:off x="-455613" y="874713"/>
            <a:ext cx="184150" cy="366712"/>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5" name="Rectangle 9"/>
          <p:cNvSpPr>
            <a:spLocks noChangeArrowheads="1"/>
          </p:cNvSpPr>
          <p:nvPr/>
        </p:nvSpPr>
        <p:spPr bwMode="auto">
          <a:xfrm>
            <a:off x="152400" y="6400800"/>
            <a:ext cx="4419600" cy="304800"/>
          </a:xfrm>
          <a:prstGeom prst="rect">
            <a:avLst/>
          </a:prstGeom>
          <a:noFill/>
          <a:ln w="9525">
            <a:noFill/>
            <a:miter lim="800000"/>
            <a:headEnd/>
            <a:tailEnd/>
          </a:ln>
          <a:effectLst/>
        </p:spPr>
        <p:txBody>
          <a:bodyPr anchor="ctr"/>
          <a:lstStyle/>
          <a:p>
            <a:pPr eaLnBrk="0" hangingPunct="0">
              <a:defRPr/>
            </a:pPr>
            <a:r>
              <a:rPr lang="en-US" sz="1100">
                <a:solidFill>
                  <a:srgbClr val="4B4B57"/>
                </a:solidFill>
                <a:latin typeface="Arial" pitchFamily="34" charset="0"/>
              </a:rPr>
              <a:t>Proprietary and Confidential – Accretive Solutions, Inc.</a:t>
            </a:r>
          </a:p>
        </p:txBody>
      </p:sp>
      <p:sp>
        <p:nvSpPr>
          <p:cNvPr id="16" name="Rectangle 10"/>
          <p:cNvSpPr>
            <a:spLocks noChangeArrowheads="1"/>
          </p:cNvSpPr>
          <p:nvPr/>
        </p:nvSpPr>
        <p:spPr bwMode="auto">
          <a:xfrm>
            <a:off x="-1679575" y="3224213"/>
            <a:ext cx="184150" cy="366712"/>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7" name="Rectangle 12"/>
          <p:cNvSpPr>
            <a:spLocks noChangeArrowheads="1"/>
          </p:cNvSpPr>
          <p:nvPr/>
        </p:nvSpPr>
        <p:spPr bwMode="auto">
          <a:xfrm>
            <a:off x="-658813" y="130175"/>
            <a:ext cx="184150" cy="366713"/>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8" name="Rectangle 13"/>
          <p:cNvSpPr>
            <a:spLocks noChangeArrowheads="1"/>
          </p:cNvSpPr>
          <p:nvPr/>
        </p:nvSpPr>
        <p:spPr bwMode="auto">
          <a:xfrm>
            <a:off x="-455613" y="874713"/>
            <a:ext cx="184150" cy="366712"/>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19" name="Rectangle 14"/>
          <p:cNvSpPr>
            <a:spLocks noChangeArrowheads="1"/>
          </p:cNvSpPr>
          <p:nvPr/>
        </p:nvSpPr>
        <p:spPr bwMode="auto">
          <a:xfrm>
            <a:off x="152400" y="6400800"/>
            <a:ext cx="4419600" cy="304800"/>
          </a:xfrm>
          <a:prstGeom prst="rect">
            <a:avLst/>
          </a:prstGeom>
          <a:noFill/>
          <a:ln w="9525">
            <a:noFill/>
            <a:miter lim="800000"/>
            <a:headEnd/>
            <a:tailEnd/>
          </a:ln>
          <a:effectLst/>
        </p:spPr>
        <p:txBody>
          <a:bodyPr anchor="ctr"/>
          <a:lstStyle/>
          <a:p>
            <a:pPr eaLnBrk="0" hangingPunct="0">
              <a:defRPr/>
            </a:pPr>
            <a:r>
              <a:rPr lang="en-US" sz="1100">
                <a:solidFill>
                  <a:srgbClr val="4B4B57"/>
                </a:solidFill>
                <a:latin typeface="Arial" pitchFamily="34" charset="0"/>
              </a:rPr>
              <a:t>Proprietary and Confidential – Accretive Solutions, Inc.</a:t>
            </a:r>
          </a:p>
        </p:txBody>
      </p:sp>
      <p:sp>
        <p:nvSpPr>
          <p:cNvPr id="20" name="Rectangle 15"/>
          <p:cNvSpPr>
            <a:spLocks noChangeArrowheads="1"/>
          </p:cNvSpPr>
          <p:nvPr/>
        </p:nvSpPr>
        <p:spPr bwMode="auto">
          <a:xfrm>
            <a:off x="-1679575" y="3224213"/>
            <a:ext cx="184150" cy="366712"/>
          </a:xfrm>
          <a:prstGeom prst="rect">
            <a:avLst/>
          </a:prstGeom>
          <a:noFill/>
          <a:ln w="9525">
            <a:noFill/>
            <a:miter lim="800000"/>
            <a:headEnd/>
            <a:tailEnd/>
          </a:ln>
          <a:effectLst/>
        </p:spPr>
        <p:txBody>
          <a:bodyPr wrap="none">
            <a:spAutoFit/>
          </a:bodyPr>
          <a:lstStyle/>
          <a:p>
            <a:pPr>
              <a:defRPr/>
            </a:pPr>
            <a:endParaRPr lang="en-US">
              <a:latin typeface="Arial" pitchFamily="34" charset="0"/>
            </a:endParaRPr>
          </a:p>
        </p:txBody>
      </p:sp>
      <p:sp>
        <p:nvSpPr>
          <p:cNvPr id="26635" name="Rectangle 3"/>
          <p:cNvSpPr>
            <a:spLocks noGrp="1" noChangeArrowheads="1"/>
          </p:cNvSpPr>
          <p:nvPr>
            <p:ph type="title"/>
          </p:nvPr>
        </p:nvSpPr>
        <p:spPr bwMode="auto">
          <a:xfrm>
            <a:off x="228600" y="381000"/>
            <a:ext cx="8534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6636" name="Rectangle 4"/>
          <p:cNvSpPr>
            <a:spLocks noGrp="1" noChangeArrowheads="1"/>
          </p:cNvSpPr>
          <p:nvPr>
            <p:ph type="body" idx="1"/>
          </p:nvPr>
        </p:nvSpPr>
        <p:spPr bwMode="auto">
          <a:xfrm>
            <a:off x="609600" y="1828800"/>
            <a:ext cx="792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 name="Rectangle 5"/>
          <p:cNvSpPr>
            <a:spLocks noGrp="1" noChangeArrowheads="1"/>
          </p:cNvSpPr>
          <p:nvPr>
            <p:ph type="dt" sz="half" idx="2"/>
          </p:nvPr>
        </p:nvSpPr>
        <p:spPr bwMode="auto">
          <a:xfrm>
            <a:off x="1371600" y="5715000"/>
            <a:ext cx="19050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400">
                <a:solidFill>
                  <a:srgbClr val="4B4B57"/>
                </a:solidFill>
                <a:latin typeface="Verdana" pitchFamily="34" charset="0"/>
              </a:defRPr>
            </a:lvl1pPr>
          </a:lstStyle>
          <a:p>
            <a:pPr>
              <a:defRPr/>
            </a:pPr>
            <a:endParaRPr lang="en-US"/>
          </a:p>
        </p:txBody>
      </p:sp>
      <p:sp>
        <p:nvSpPr>
          <p:cNvPr id="22" name="Rectangle 6"/>
          <p:cNvSpPr>
            <a:spLocks noGrp="1" noChangeArrowheads="1"/>
          </p:cNvSpPr>
          <p:nvPr>
            <p:ph type="sldNum" sz="quarter" idx="4"/>
          </p:nvPr>
        </p:nvSpPr>
        <p:spPr bwMode="auto">
          <a:xfrm>
            <a:off x="7010400" y="6400800"/>
            <a:ext cx="1905000" cy="228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4B4B57"/>
                </a:solidFill>
                <a:latin typeface="+mn-lt"/>
              </a:defRPr>
            </a:lvl1pPr>
          </a:lstStyle>
          <a:p>
            <a:pPr>
              <a:defRPr/>
            </a:pPr>
            <a:fld id="{45D2C363-1DBE-44CD-AE82-7547981257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ftr="0" dt="0"/>
  <p:txStyles>
    <p:titleStyle>
      <a:lvl1pPr algn="l" rtl="0" eaLnBrk="0" fontAlgn="base" hangingPunct="0">
        <a:lnSpc>
          <a:spcPct val="80000"/>
        </a:lnSpc>
        <a:spcBef>
          <a:spcPct val="0"/>
        </a:spcBef>
        <a:spcAft>
          <a:spcPct val="0"/>
        </a:spcAft>
        <a:defRPr sz="3600">
          <a:solidFill>
            <a:schemeClr val="folHlink"/>
          </a:solidFill>
          <a:latin typeface="+mj-lt"/>
          <a:ea typeface="+mj-ea"/>
          <a:cs typeface="+mj-cs"/>
        </a:defRPr>
      </a:lvl1pPr>
      <a:lvl2pPr algn="l" rtl="0" eaLnBrk="0" fontAlgn="base" hangingPunct="0">
        <a:lnSpc>
          <a:spcPct val="80000"/>
        </a:lnSpc>
        <a:spcBef>
          <a:spcPct val="0"/>
        </a:spcBef>
        <a:spcAft>
          <a:spcPct val="0"/>
        </a:spcAft>
        <a:defRPr sz="3600">
          <a:solidFill>
            <a:schemeClr val="folHlink"/>
          </a:solidFill>
          <a:latin typeface="Arial" charset="0"/>
        </a:defRPr>
      </a:lvl2pPr>
      <a:lvl3pPr algn="l" rtl="0" eaLnBrk="0" fontAlgn="base" hangingPunct="0">
        <a:lnSpc>
          <a:spcPct val="80000"/>
        </a:lnSpc>
        <a:spcBef>
          <a:spcPct val="0"/>
        </a:spcBef>
        <a:spcAft>
          <a:spcPct val="0"/>
        </a:spcAft>
        <a:defRPr sz="3600">
          <a:solidFill>
            <a:schemeClr val="folHlink"/>
          </a:solidFill>
          <a:latin typeface="Arial" charset="0"/>
        </a:defRPr>
      </a:lvl3pPr>
      <a:lvl4pPr algn="l" rtl="0" eaLnBrk="0" fontAlgn="base" hangingPunct="0">
        <a:lnSpc>
          <a:spcPct val="80000"/>
        </a:lnSpc>
        <a:spcBef>
          <a:spcPct val="0"/>
        </a:spcBef>
        <a:spcAft>
          <a:spcPct val="0"/>
        </a:spcAft>
        <a:defRPr sz="3600">
          <a:solidFill>
            <a:schemeClr val="folHlink"/>
          </a:solidFill>
          <a:latin typeface="Arial" charset="0"/>
        </a:defRPr>
      </a:lvl4pPr>
      <a:lvl5pPr algn="l" rtl="0" eaLnBrk="0" fontAlgn="base" hangingPunct="0">
        <a:lnSpc>
          <a:spcPct val="80000"/>
        </a:lnSpc>
        <a:spcBef>
          <a:spcPct val="0"/>
        </a:spcBef>
        <a:spcAft>
          <a:spcPct val="0"/>
        </a:spcAft>
        <a:defRPr sz="3600">
          <a:solidFill>
            <a:schemeClr val="folHlink"/>
          </a:solidFill>
          <a:latin typeface="Arial" charset="0"/>
        </a:defRPr>
      </a:lvl5pPr>
      <a:lvl6pPr marL="457200" algn="l" rtl="0" eaLnBrk="0" fontAlgn="base" hangingPunct="0">
        <a:lnSpc>
          <a:spcPct val="80000"/>
        </a:lnSpc>
        <a:spcBef>
          <a:spcPct val="0"/>
        </a:spcBef>
        <a:spcAft>
          <a:spcPct val="0"/>
        </a:spcAft>
        <a:defRPr sz="3600">
          <a:solidFill>
            <a:schemeClr val="folHlink"/>
          </a:solidFill>
          <a:latin typeface="Arial" charset="0"/>
        </a:defRPr>
      </a:lvl6pPr>
      <a:lvl7pPr marL="914400" algn="l" rtl="0" eaLnBrk="0" fontAlgn="base" hangingPunct="0">
        <a:lnSpc>
          <a:spcPct val="80000"/>
        </a:lnSpc>
        <a:spcBef>
          <a:spcPct val="0"/>
        </a:spcBef>
        <a:spcAft>
          <a:spcPct val="0"/>
        </a:spcAft>
        <a:defRPr sz="3600">
          <a:solidFill>
            <a:schemeClr val="folHlink"/>
          </a:solidFill>
          <a:latin typeface="Arial" charset="0"/>
        </a:defRPr>
      </a:lvl7pPr>
      <a:lvl8pPr marL="1371600" algn="l" rtl="0" eaLnBrk="0" fontAlgn="base" hangingPunct="0">
        <a:lnSpc>
          <a:spcPct val="80000"/>
        </a:lnSpc>
        <a:spcBef>
          <a:spcPct val="0"/>
        </a:spcBef>
        <a:spcAft>
          <a:spcPct val="0"/>
        </a:spcAft>
        <a:defRPr sz="3600">
          <a:solidFill>
            <a:schemeClr val="folHlink"/>
          </a:solidFill>
          <a:latin typeface="Arial" charset="0"/>
        </a:defRPr>
      </a:lvl8pPr>
      <a:lvl9pPr marL="1828800" algn="l" rtl="0" eaLnBrk="0" fontAlgn="base" hangingPunct="0">
        <a:lnSpc>
          <a:spcPct val="80000"/>
        </a:lnSpc>
        <a:spcBef>
          <a:spcPct val="0"/>
        </a:spcBef>
        <a:spcAft>
          <a:spcPct val="0"/>
        </a:spcAft>
        <a:defRPr sz="3600">
          <a:solidFill>
            <a:schemeClr val="folHlink"/>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Wingdings" pitchFamily="2" charset="2"/>
        <a:buChar char="§"/>
        <a:defRPr sz="2600">
          <a:solidFill>
            <a:schemeClr val="tx1"/>
          </a:solidFill>
          <a:latin typeface="+mn-lt"/>
        </a:defRPr>
      </a:lvl2pPr>
      <a:lvl3pPr marL="1085850" indent="-228600" algn="l" rtl="0" eaLnBrk="0" fontAlgn="base" hangingPunct="0">
        <a:spcBef>
          <a:spcPct val="20000"/>
        </a:spcBef>
        <a:spcAft>
          <a:spcPct val="0"/>
        </a:spcAft>
        <a:buClr>
          <a:schemeClr val="hlink"/>
        </a:buClr>
        <a:buSzPct val="70000"/>
        <a:buFont typeface="Wingdings" pitchFamily="2" charset="2"/>
        <a:buChar char="§"/>
        <a:defRPr sz="2400">
          <a:solidFill>
            <a:schemeClr val="tx1"/>
          </a:solidFill>
          <a:latin typeface="+mn-lt"/>
        </a:defRPr>
      </a:lvl3pPr>
      <a:lvl4pPr marL="1428750" indent="-228600" algn="l" rtl="0" eaLnBrk="0" fontAlgn="base" hangingPunct="0">
        <a:spcBef>
          <a:spcPct val="20000"/>
        </a:spcBef>
        <a:spcAft>
          <a:spcPct val="0"/>
        </a:spcAft>
        <a:buClr>
          <a:schemeClr val="hlink"/>
        </a:buClr>
        <a:buSzPct val="65000"/>
        <a:buFont typeface="Wingdings" pitchFamily="2" charset="2"/>
        <a:buChar char="§"/>
        <a:defRPr sz="2000">
          <a:solidFill>
            <a:schemeClr val="tx1"/>
          </a:solidFill>
          <a:latin typeface="+mn-lt"/>
        </a:defRPr>
      </a:lvl4pPr>
      <a:lvl5pPr marL="1771650" indent="-228600" algn="l" rtl="0" eaLnBrk="0" fontAlgn="base" hangingPunct="0">
        <a:spcBef>
          <a:spcPct val="20000"/>
        </a:spcBef>
        <a:spcAft>
          <a:spcPct val="0"/>
        </a:spcAft>
        <a:buClr>
          <a:schemeClr val="hlink"/>
        </a:buClr>
        <a:buSzPct val="60000"/>
        <a:buFont typeface="Wingdings" pitchFamily="2" charset="2"/>
        <a:buChar char="§"/>
        <a:defRPr sz="2000">
          <a:solidFill>
            <a:schemeClr val="tx1"/>
          </a:solidFill>
          <a:latin typeface="+mn-lt"/>
        </a:defRPr>
      </a:lvl5pPr>
      <a:lvl6pPr marL="2228850" indent="-228600" algn="l" rtl="0" eaLnBrk="0" fontAlgn="base" hangingPunct="0">
        <a:spcBef>
          <a:spcPct val="20000"/>
        </a:spcBef>
        <a:spcAft>
          <a:spcPct val="0"/>
        </a:spcAft>
        <a:buClr>
          <a:schemeClr val="hlink"/>
        </a:buClr>
        <a:buSzPct val="60000"/>
        <a:buFont typeface="Wingdings" pitchFamily="2" charset="2"/>
        <a:buChar char="§"/>
        <a:defRPr sz="2000">
          <a:solidFill>
            <a:schemeClr val="tx1"/>
          </a:solidFill>
          <a:latin typeface="+mn-lt"/>
        </a:defRPr>
      </a:lvl6pPr>
      <a:lvl7pPr marL="2686050" indent="-228600" algn="l" rtl="0" eaLnBrk="0" fontAlgn="base" hangingPunct="0">
        <a:spcBef>
          <a:spcPct val="20000"/>
        </a:spcBef>
        <a:spcAft>
          <a:spcPct val="0"/>
        </a:spcAft>
        <a:buClr>
          <a:schemeClr val="hlink"/>
        </a:buClr>
        <a:buSzPct val="60000"/>
        <a:buFont typeface="Wingdings" pitchFamily="2" charset="2"/>
        <a:buChar char="§"/>
        <a:defRPr sz="2000">
          <a:solidFill>
            <a:schemeClr val="tx1"/>
          </a:solidFill>
          <a:latin typeface="+mn-lt"/>
        </a:defRPr>
      </a:lvl7pPr>
      <a:lvl8pPr marL="3143250" indent="-228600" algn="l" rtl="0" eaLnBrk="0" fontAlgn="base" hangingPunct="0">
        <a:spcBef>
          <a:spcPct val="20000"/>
        </a:spcBef>
        <a:spcAft>
          <a:spcPct val="0"/>
        </a:spcAft>
        <a:buClr>
          <a:schemeClr val="hlink"/>
        </a:buClr>
        <a:buSzPct val="60000"/>
        <a:buFont typeface="Wingdings" pitchFamily="2" charset="2"/>
        <a:buChar char="§"/>
        <a:defRPr sz="2000">
          <a:solidFill>
            <a:schemeClr val="tx1"/>
          </a:solidFill>
          <a:latin typeface="+mn-lt"/>
        </a:defRPr>
      </a:lvl8pPr>
      <a:lvl9pPr marL="3600450" indent="-228600" algn="l" rtl="0" eaLnBrk="0" fontAlgn="base" hangingPunct="0">
        <a:spcBef>
          <a:spcPct val="20000"/>
        </a:spcBef>
        <a:spcAft>
          <a:spcPct val="0"/>
        </a:spcAft>
        <a:buClr>
          <a:schemeClr val="hlink"/>
        </a:buClr>
        <a:buSzPct val="6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3.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mailto:Tking@AccretiveSoluitons.com" TargetMode="External"/><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ctrTitle"/>
          </p:nvPr>
        </p:nvSpPr>
        <p:spPr>
          <a:xfrm>
            <a:off x="533400" y="2133600"/>
            <a:ext cx="8305800" cy="1066800"/>
          </a:xfrm>
        </p:spPr>
        <p:txBody>
          <a:bodyPr/>
          <a:lstStyle/>
          <a:p>
            <a:pPr algn="ctr"/>
            <a:r>
              <a:rPr lang="en-US" sz="1400" b="1" smtClean="0">
                <a:latin typeface="Georgia" pitchFamily="18" charset="0"/>
              </a:rPr>
              <a:t>                                                                                                                                      </a:t>
            </a:r>
            <a:r>
              <a:rPr lang="en-US" b="1" smtClean="0"/>
              <a:t/>
            </a:r>
            <a:br>
              <a:rPr lang="en-US" b="1" smtClean="0"/>
            </a:br>
            <a:r>
              <a:rPr lang="en-US" b="1" smtClean="0"/>
              <a:t>Florida Board of Governors </a:t>
            </a:r>
            <a:br>
              <a:rPr lang="en-US" b="1" smtClean="0"/>
            </a:br>
            <a:endParaRPr lang="en-US" sz="3200" b="1" smtClean="0"/>
          </a:p>
        </p:txBody>
      </p:sp>
      <p:sp>
        <p:nvSpPr>
          <p:cNvPr id="40962" name="Rectangle 5"/>
          <p:cNvSpPr>
            <a:spLocks noGrp="1" noChangeArrowheads="1"/>
          </p:cNvSpPr>
          <p:nvPr>
            <p:ph type="subTitle" idx="1"/>
          </p:nvPr>
        </p:nvSpPr>
        <p:spPr>
          <a:xfrm>
            <a:off x="1371600" y="3581400"/>
            <a:ext cx="6400800" cy="2286000"/>
          </a:xfrm>
        </p:spPr>
        <p:txBody>
          <a:bodyPr/>
          <a:lstStyle/>
          <a:p>
            <a:pPr>
              <a:lnSpc>
                <a:spcPct val="80000"/>
              </a:lnSpc>
            </a:pPr>
            <a:r>
              <a:rPr lang="en-US" sz="3200" b="1" smtClean="0"/>
              <a:t>The Value of an Effective Compliance Program</a:t>
            </a:r>
            <a:r>
              <a:rPr lang="en-US" sz="3200" smtClean="0"/>
              <a:t> </a:t>
            </a:r>
            <a:endParaRPr lang="en-US" sz="3200" b="1" smtClean="0"/>
          </a:p>
          <a:p>
            <a:pPr>
              <a:lnSpc>
                <a:spcPct val="80000"/>
              </a:lnSpc>
            </a:pPr>
            <a:endParaRPr lang="en-US" sz="2400" b="1" smtClean="0"/>
          </a:p>
          <a:p>
            <a:pPr>
              <a:lnSpc>
                <a:spcPct val="80000"/>
              </a:lnSpc>
            </a:pPr>
            <a:r>
              <a:rPr lang="en-US" sz="2400" smtClean="0"/>
              <a:t>November 3, 2010</a:t>
            </a:r>
          </a:p>
        </p:txBody>
      </p:sp>
      <p:pic>
        <p:nvPicPr>
          <p:cNvPr id="40963" name="Picture 7" descr="image001"/>
          <p:cNvPicPr>
            <a:picLocks noChangeAspect="1" noChangeArrowheads="1"/>
          </p:cNvPicPr>
          <p:nvPr/>
        </p:nvPicPr>
        <p:blipFill>
          <a:blip r:embed="rId2"/>
          <a:srcRect/>
          <a:stretch>
            <a:fillRect/>
          </a:stretch>
        </p:blipFill>
        <p:spPr bwMode="auto">
          <a:xfrm>
            <a:off x="457200" y="381000"/>
            <a:ext cx="216217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46C7395-9C7D-46F8-9F58-59A05E496CE0}" type="slidenum">
              <a:rPr lang="en-US"/>
              <a:pPr>
                <a:defRPr/>
              </a:pPr>
              <a:t>2</a:t>
            </a:fld>
            <a:endParaRPr lang="en-US"/>
          </a:p>
        </p:txBody>
      </p:sp>
      <p:sp>
        <p:nvSpPr>
          <p:cNvPr id="41986" name="Rectangle 2"/>
          <p:cNvSpPr>
            <a:spLocks noGrp="1" noChangeArrowheads="1"/>
          </p:cNvSpPr>
          <p:nvPr>
            <p:ph type="title"/>
          </p:nvPr>
        </p:nvSpPr>
        <p:spPr>
          <a:xfrm>
            <a:off x="228600" y="228600"/>
            <a:ext cx="6553200" cy="304800"/>
          </a:xfrm>
        </p:spPr>
        <p:txBody>
          <a:bodyPr/>
          <a:lstStyle/>
          <a:p>
            <a:r>
              <a:rPr lang="en-US" sz="1000" b="1" smtClean="0">
                <a:solidFill>
                  <a:srgbClr val="199B03"/>
                </a:solidFill>
              </a:rPr>
              <a:t>Value of an Effective Compliance Program</a:t>
            </a:r>
            <a:r>
              <a:rPr lang="en-US" sz="1000" b="1" smtClean="0"/>
              <a:t/>
            </a:r>
            <a:br>
              <a:rPr lang="en-US" sz="1000" b="1" smtClean="0"/>
            </a:br>
            <a:r>
              <a:rPr lang="en-US" sz="1000" smtClean="0"/>
              <a:t> </a:t>
            </a:r>
            <a:r>
              <a:rPr lang="en-US" sz="1000" b="1" smtClean="0"/>
              <a:t/>
            </a:r>
            <a:br>
              <a:rPr lang="en-US" sz="1000" b="1" smtClean="0"/>
            </a:br>
            <a:endParaRPr lang="en-US" sz="3200" b="1" smtClean="0">
              <a:solidFill>
                <a:srgbClr val="322A74"/>
              </a:solidFill>
            </a:endParaRPr>
          </a:p>
        </p:txBody>
      </p:sp>
      <p:sp>
        <p:nvSpPr>
          <p:cNvPr id="41987" name="Text Box 3"/>
          <p:cNvSpPr>
            <a:spLocks noGrp="1" noChangeArrowheads="1"/>
          </p:cNvSpPr>
          <p:nvPr>
            <p:ph type="body" idx="1"/>
          </p:nvPr>
        </p:nvSpPr>
        <p:spPr>
          <a:xfrm>
            <a:off x="381000" y="1447800"/>
            <a:ext cx="8382000" cy="4953000"/>
          </a:xfrm>
        </p:spPr>
        <p:txBody>
          <a:bodyPr/>
          <a:lstStyle/>
          <a:p>
            <a:pPr>
              <a:buFont typeface="Wingdings" pitchFamily="2" charset="2"/>
              <a:buNone/>
            </a:pPr>
            <a:endParaRPr lang="en-US" sz="2400" b="1" smtClean="0"/>
          </a:p>
          <a:p>
            <a:pPr>
              <a:buFont typeface="Wingdings" pitchFamily="2" charset="2"/>
              <a:buChar char="q"/>
            </a:pPr>
            <a:r>
              <a:rPr lang="en-US" smtClean="0"/>
              <a:t>Why Measure Compliance?</a:t>
            </a:r>
          </a:p>
          <a:p>
            <a:pPr lvl="1">
              <a:spcBef>
                <a:spcPts val="600"/>
              </a:spcBef>
              <a:buFont typeface="Wingdings" pitchFamily="2" charset="2"/>
              <a:buChar char="q"/>
            </a:pPr>
            <a:r>
              <a:rPr lang="en-US" smtClean="0"/>
              <a:t>Increased Scrutiny on Boards and Governance Effort</a:t>
            </a:r>
          </a:p>
          <a:p>
            <a:pPr lvl="1">
              <a:spcBef>
                <a:spcPts val="600"/>
              </a:spcBef>
              <a:buFont typeface="Symbol" pitchFamily="18" charset="2"/>
              <a:buNone/>
            </a:pPr>
            <a:endParaRPr lang="en-US" smtClean="0"/>
          </a:p>
          <a:p>
            <a:pPr lvl="1">
              <a:spcBef>
                <a:spcPts val="600"/>
              </a:spcBef>
              <a:buFont typeface="Wingdings" pitchFamily="2" charset="2"/>
              <a:buChar char="q"/>
            </a:pPr>
            <a:r>
              <a:rPr lang="en-US" smtClean="0"/>
              <a:t>Proliferation of Laws and Regulations</a:t>
            </a:r>
          </a:p>
          <a:p>
            <a:pPr lvl="1">
              <a:spcBef>
                <a:spcPts val="600"/>
              </a:spcBef>
              <a:buFont typeface="Wingdings" pitchFamily="2" charset="2"/>
              <a:buChar char="q"/>
            </a:pPr>
            <a:endParaRPr lang="en-US" smtClean="0"/>
          </a:p>
          <a:p>
            <a:pPr lvl="1">
              <a:spcBef>
                <a:spcPts val="600"/>
              </a:spcBef>
              <a:buFont typeface="Wingdings" pitchFamily="2" charset="2"/>
              <a:buChar char="q"/>
            </a:pPr>
            <a:r>
              <a:rPr lang="en-US" smtClean="0"/>
              <a:t>Increased Fines/Penalties for Noncompliance</a:t>
            </a:r>
          </a:p>
          <a:p>
            <a:pPr lvl="1">
              <a:spcBef>
                <a:spcPts val="600"/>
              </a:spcBef>
              <a:buFont typeface="Wingdings" pitchFamily="2" charset="2"/>
              <a:buChar char="q"/>
            </a:pPr>
            <a:endParaRPr lang="en-US" smtClean="0"/>
          </a:p>
          <a:p>
            <a:pPr lvl="1">
              <a:spcBef>
                <a:spcPts val="600"/>
              </a:spcBef>
              <a:buFont typeface="Wingdings" pitchFamily="2" charset="2"/>
              <a:buChar char="q"/>
            </a:pPr>
            <a:r>
              <a:rPr lang="en-US" smtClean="0"/>
              <a:t>Increasing Complex Environments/New Threats</a:t>
            </a:r>
          </a:p>
        </p:txBody>
      </p:sp>
      <p:sp>
        <p:nvSpPr>
          <p:cNvPr id="5" name="Rectangle 2"/>
          <p:cNvSpPr txBox="1">
            <a:spLocks noChangeArrowheads="1"/>
          </p:cNvSpPr>
          <p:nvPr/>
        </p:nvSpPr>
        <p:spPr bwMode="auto">
          <a:xfrm>
            <a:off x="1143000" y="381000"/>
            <a:ext cx="6553200" cy="838200"/>
          </a:xfrm>
          <a:prstGeom prst="rect">
            <a:avLst/>
          </a:prstGeom>
          <a:noFill/>
          <a:ln w="9525">
            <a:noFill/>
            <a:miter lim="800000"/>
            <a:headEnd/>
            <a:tailEnd/>
          </a:ln>
        </p:spPr>
        <p:txBody>
          <a:bodyPr/>
          <a:lstStyle/>
          <a:p>
            <a:pPr algn="ctr" eaLnBrk="0" hangingPunct="0">
              <a:lnSpc>
                <a:spcPct val="80000"/>
              </a:lnSpc>
              <a:defRPr/>
            </a:pPr>
            <a:r>
              <a:rPr lang="en-US" sz="1000" kern="0" dirty="0">
                <a:solidFill>
                  <a:schemeClr val="folHlink"/>
                </a:solidFill>
                <a:latin typeface="+mj-lt"/>
                <a:ea typeface="+mj-ea"/>
                <a:cs typeface="+mj-cs"/>
              </a:rPr>
              <a:t> </a:t>
            </a:r>
            <a:r>
              <a:rPr lang="en-US" sz="1000" b="1" kern="0" dirty="0">
                <a:solidFill>
                  <a:schemeClr val="folHlink"/>
                </a:solidFill>
                <a:latin typeface="+mj-lt"/>
                <a:ea typeface="+mj-ea"/>
                <a:cs typeface="+mj-cs"/>
              </a:rPr>
              <a:t/>
            </a:r>
            <a:br>
              <a:rPr lang="en-US" sz="1000" b="1" kern="0" dirty="0">
                <a:solidFill>
                  <a:schemeClr val="folHlink"/>
                </a:solidFill>
                <a:latin typeface="+mj-lt"/>
                <a:ea typeface="+mj-ea"/>
                <a:cs typeface="+mj-cs"/>
              </a:rPr>
            </a:br>
            <a:r>
              <a:rPr lang="en-US" sz="3200" b="1" kern="0" dirty="0">
                <a:solidFill>
                  <a:srgbClr val="322A74"/>
                </a:solidFill>
                <a:latin typeface="+mj-lt"/>
                <a:ea typeface="+mj-ea"/>
                <a:cs typeface="+mj-cs"/>
              </a:rPr>
              <a:t>Measuring Success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7A5967-9B7A-4E52-BB30-38903813EEAC}" type="slidenum">
              <a:rPr lang="en-US"/>
              <a:pPr>
                <a:defRPr/>
              </a:pPr>
              <a:t>3</a:t>
            </a:fld>
            <a:endParaRPr lang="en-US"/>
          </a:p>
        </p:txBody>
      </p:sp>
      <p:sp>
        <p:nvSpPr>
          <p:cNvPr id="44034" name="Rectangle 2"/>
          <p:cNvSpPr>
            <a:spLocks noGrp="1" noChangeArrowheads="1"/>
          </p:cNvSpPr>
          <p:nvPr>
            <p:ph type="title"/>
          </p:nvPr>
        </p:nvSpPr>
        <p:spPr>
          <a:xfrm>
            <a:off x="228600" y="228600"/>
            <a:ext cx="6553200" cy="304800"/>
          </a:xfrm>
        </p:spPr>
        <p:txBody>
          <a:bodyPr/>
          <a:lstStyle/>
          <a:p>
            <a:r>
              <a:rPr lang="en-US" sz="1000" b="1" smtClean="0">
                <a:solidFill>
                  <a:srgbClr val="199B03"/>
                </a:solidFill>
              </a:rPr>
              <a:t>Value of an Effective Compliance Program</a:t>
            </a:r>
            <a:r>
              <a:rPr lang="en-US" sz="1000" b="1" smtClean="0"/>
              <a:t/>
            </a:r>
            <a:br>
              <a:rPr lang="en-US" sz="1000" b="1" smtClean="0"/>
            </a:br>
            <a:r>
              <a:rPr lang="en-US" sz="1000" smtClean="0"/>
              <a:t> </a:t>
            </a:r>
            <a:r>
              <a:rPr lang="en-US" sz="1000" b="1" smtClean="0"/>
              <a:t/>
            </a:r>
            <a:br>
              <a:rPr lang="en-US" sz="1000" b="1" smtClean="0"/>
            </a:br>
            <a:endParaRPr lang="en-US" sz="3200" b="1" smtClean="0">
              <a:solidFill>
                <a:srgbClr val="322A74"/>
              </a:solidFill>
            </a:endParaRPr>
          </a:p>
        </p:txBody>
      </p:sp>
      <p:sp>
        <p:nvSpPr>
          <p:cNvPr id="44035" name="Text Box 3"/>
          <p:cNvSpPr>
            <a:spLocks noGrp="1" noChangeArrowheads="1"/>
          </p:cNvSpPr>
          <p:nvPr>
            <p:ph type="body" idx="1"/>
          </p:nvPr>
        </p:nvSpPr>
        <p:spPr>
          <a:xfrm>
            <a:off x="381000" y="1447800"/>
            <a:ext cx="8382000" cy="4953000"/>
          </a:xfrm>
        </p:spPr>
        <p:txBody>
          <a:bodyPr/>
          <a:lstStyle/>
          <a:p>
            <a:pPr>
              <a:buFont typeface="Wingdings" pitchFamily="2" charset="2"/>
              <a:buNone/>
            </a:pPr>
            <a:endParaRPr lang="en-US" sz="2400" b="1" smtClean="0"/>
          </a:p>
          <a:p>
            <a:pPr>
              <a:buFont typeface="Wingdings" pitchFamily="2" charset="2"/>
              <a:buChar char="q"/>
            </a:pPr>
            <a:r>
              <a:rPr lang="en-US" smtClean="0"/>
              <a:t>Audits by Third Parties</a:t>
            </a:r>
          </a:p>
          <a:p>
            <a:pPr>
              <a:buFont typeface="Wingdings" pitchFamily="2" charset="2"/>
              <a:buChar char="q"/>
            </a:pPr>
            <a:r>
              <a:rPr lang="en-US" smtClean="0"/>
              <a:t>Survey of Board Effectiveness</a:t>
            </a:r>
          </a:p>
          <a:p>
            <a:pPr>
              <a:buFont typeface="Wingdings" pitchFamily="2" charset="2"/>
              <a:buChar char="q"/>
            </a:pPr>
            <a:r>
              <a:rPr lang="en-US" smtClean="0"/>
              <a:t>External Quality Assessments of Compliance Program – Institute of Internal Auditors</a:t>
            </a:r>
          </a:p>
          <a:p>
            <a:pPr lvl="1">
              <a:buFont typeface="Wingdings" pitchFamily="2" charset="2"/>
              <a:buChar char="q"/>
            </a:pPr>
            <a:r>
              <a:rPr lang="en-US" sz="2800" smtClean="0"/>
              <a:t>Develop and maintain a quality assurance and improvement program</a:t>
            </a:r>
          </a:p>
          <a:p>
            <a:pPr lvl="1">
              <a:buFont typeface="Wingdings" pitchFamily="2" charset="2"/>
              <a:buChar char="q"/>
            </a:pPr>
            <a:r>
              <a:rPr lang="en-US" sz="2800" smtClean="0"/>
              <a:t>Periodic assessments, ongoing monitoring, and compliance assurance </a:t>
            </a:r>
          </a:p>
        </p:txBody>
      </p:sp>
      <p:sp>
        <p:nvSpPr>
          <p:cNvPr id="5" name="Rectangle 2"/>
          <p:cNvSpPr txBox="1">
            <a:spLocks noChangeArrowheads="1"/>
          </p:cNvSpPr>
          <p:nvPr/>
        </p:nvSpPr>
        <p:spPr bwMode="auto">
          <a:xfrm>
            <a:off x="1143000" y="381000"/>
            <a:ext cx="6553200" cy="838200"/>
          </a:xfrm>
          <a:prstGeom prst="rect">
            <a:avLst/>
          </a:prstGeom>
          <a:noFill/>
          <a:ln w="9525">
            <a:noFill/>
            <a:miter lim="800000"/>
            <a:headEnd/>
            <a:tailEnd/>
          </a:ln>
        </p:spPr>
        <p:txBody>
          <a:bodyPr/>
          <a:lstStyle/>
          <a:p>
            <a:pPr algn="ctr" eaLnBrk="0" hangingPunct="0">
              <a:lnSpc>
                <a:spcPct val="80000"/>
              </a:lnSpc>
              <a:defRPr/>
            </a:pPr>
            <a:r>
              <a:rPr lang="en-US" sz="1000" kern="0" dirty="0">
                <a:solidFill>
                  <a:schemeClr val="folHlink"/>
                </a:solidFill>
                <a:latin typeface="+mj-lt"/>
                <a:ea typeface="+mj-ea"/>
                <a:cs typeface="+mj-cs"/>
              </a:rPr>
              <a:t> </a:t>
            </a:r>
            <a:r>
              <a:rPr lang="en-US" sz="1000" b="1" kern="0" dirty="0">
                <a:solidFill>
                  <a:schemeClr val="folHlink"/>
                </a:solidFill>
                <a:latin typeface="+mj-lt"/>
                <a:ea typeface="+mj-ea"/>
                <a:cs typeface="+mj-cs"/>
              </a:rPr>
              <a:t/>
            </a:r>
            <a:br>
              <a:rPr lang="en-US" sz="1000" b="1" kern="0" dirty="0">
                <a:solidFill>
                  <a:schemeClr val="folHlink"/>
                </a:solidFill>
                <a:latin typeface="+mj-lt"/>
                <a:ea typeface="+mj-ea"/>
                <a:cs typeface="+mj-cs"/>
              </a:rPr>
            </a:br>
            <a:r>
              <a:rPr lang="en-US" sz="3200" b="1" kern="0" dirty="0">
                <a:solidFill>
                  <a:srgbClr val="322A74"/>
                </a:solidFill>
                <a:latin typeface="+mj-lt"/>
                <a:ea typeface="+mj-ea"/>
                <a:cs typeface="+mj-cs"/>
              </a:rPr>
              <a:t>Measuring Success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E9CB6B3-0EB0-4767-8587-058D63C8CB8B}" type="slidenum">
              <a:rPr lang="en-US"/>
              <a:pPr>
                <a:defRPr/>
              </a:pPr>
              <a:t>4</a:t>
            </a:fld>
            <a:endParaRPr lang="en-US"/>
          </a:p>
        </p:txBody>
      </p:sp>
      <p:sp>
        <p:nvSpPr>
          <p:cNvPr id="46082" name="Rectangle 2"/>
          <p:cNvSpPr>
            <a:spLocks noGrp="1" noChangeArrowheads="1"/>
          </p:cNvSpPr>
          <p:nvPr>
            <p:ph type="title"/>
          </p:nvPr>
        </p:nvSpPr>
        <p:spPr>
          <a:xfrm>
            <a:off x="228600" y="228600"/>
            <a:ext cx="6553200" cy="304800"/>
          </a:xfrm>
        </p:spPr>
        <p:txBody>
          <a:bodyPr/>
          <a:lstStyle/>
          <a:p>
            <a:r>
              <a:rPr lang="en-US" sz="1000" b="1" smtClean="0">
                <a:solidFill>
                  <a:srgbClr val="199B03"/>
                </a:solidFill>
              </a:rPr>
              <a:t>Value of an Effective Compliance Program</a:t>
            </a:r>
            <a:r>
              <a:rPr lang="en-US" sz="1000" b="1" smtClean="0"/>
              <a:t/>
            </a:r>
            <a:br>
              <a:rPr lang="en-US" sz="1000" b="1" smtClean="0"/>
            </a:br>
            <a:r>
              <a:rPr lang="en-US" sz="1000" smtClean="0"/>
              <a:t> </a:t>
            </a:r>
            <a:r>
              <a:rPr lang="en-US" sz="1000" b="1" smtClean="0"/>
              <a:t/>
            </a:r>
            <a:br>
              <a:rPr lang="en-US" sz="1000" b="1" smtClean="0"/>
            </a:br>
            <a:endParaRPr lang="en-US" sz="3200" b="1" smtClean="0">
              <a:solidFill>
                <a:srgbClr val="322A74"/>
              </a:solidFill>
            </a:endParaRPr>
          </a:p>
        </p:txBody>
      </p:sp>
      <p:sp>
        <p:nvSpPr>
          <p:cNvPr id="5" name="Rectangle 2"/>
          <p:cNvSpPr txBox="1">
            <a:spLocks noChangeArrowheads="1"/>
          </p:cNvSpPr>
          <p:nvPr/>
        </p:nvSpPr>
        <p:spPr bwMode="auto">
          <a:xfrm>
            <a:off x="1143000" y="381000"/>
            <a:ext cx="6553200" cy="838200"/>
          </a:xfrm>
          <a:prstGeom prst="rect">
            <a:avLst/>
          </a:prstGeom>
          <a:noFill/>
          <a:ln w="9525">
            <a:noFill/>
            <a:miter lim="800000"/>
            <a:headEnd/>
            <a:tailEnd/>
          </a:ln>
        </p:spPr>
        <p:txBody>
          <a:bodyPr/>
          <a:lstStyle/>
          <a:p>
            <a:pPr algn="ctr" eaLnBrk="0" hangingPunct="0">
              <a:lnSpc>
                <a:spcPct val="80000"/>
              </a:lnSpc>
              <a:defRPr/>
            </a:pPr>
            <a:r>
              <a:rPr lang="en-US" sz="1000" kern="0" dirty="0">
                <a:solidFill>
                  <a:schemeClr val="folHlink"/>
                </a:solidFill>
                <a:latin typeface="+mj-lt"/>
                <a:ea typeface="+mj-ea"/>
                <a:cs typeface="+mj-cs"/>
              </a:rPr>
              <a:t> </a:t>
            </a:r>
            <a:r>
              <a:rPr lang="en-US" sz="1000" b="1" kern="0" dirty="0">
                <a:solidFill>
                  <a:schemeClr val="folHlink"/>
                </a:solidFill>
                <a:latin typeface="+mj-lt"/>
                <a:ea typeface="+mj-ea"/>
                <a:cs typeface="+mj-cs"/>
              </a:rPr>
              <a:t/>
            </a:r>
            <a:br>
              <a:rPr lang="en-US" sz="1000" b="1" kern="0" dirty="0">
                <a:solidFill>
                  <a:schemeClr val="folHlink"/>
                </a:solidFill>
                <a:latin typeface="+mj-lt"/>
                <a:ea typeface="+mj-ea"/>
                <a:cs typeface="+mj-cs"/>
              </a:rPr>
            </a:br>
            <a:r>
              <a:rPr lang="en-US" sz="3200" b="1" kern="0" dirty="0">
                <a:solidFill>
                  <a:srgbClr val="322A74"/>
                </a:solidFill>
                <a:latin typeface="+mj-lt"/>
                <a:ea typeface="+mj-ea"/>
                <a:cs typeface="+mj-cs"/>
              </a:rPr>
              <a:t>Value</a:t>
            </a:r>
            <a:r>
              <a:rPr lang="en-US" sz="3200" dirty="0"/>
              <a:t> </a:t>
            </a:r>
            <a:r>
              <a:rPr lang="en-US" sz="3200" b="1" kern="0" dirty="0">
                <a:solidFill>
                  <a:srgbClr val="322A74"/>
                </a:solidFill>
                <a:latin typeface="+mj-lt"/>
                <a:ea typeface="+mj-ea"/>
                <a:cs typeface="+mj-cs"/>
              </a:rPr>
              <a:t>Proposition</a:t>
            </a:r>
          </a:p>
        </p:txBody>
      </p:sp>
      <p:sp>
        <p:nvSpPr>
          <p:cNvPr id="46084" name="Text Box 4"/>
          <p:cNvSpPr>
            <a:spLocks noGrp="1" noChangeArrowheads="1"/>
          </p:cNvSpPr>
          <p:nvPr>
            <p:ph type="body" idx="1"/>
          </p:nvPr>
        </p:nvSpPr>
        <p:spPr>
          <a:xfrm>
            <a:off x="381000" y="1447800"/>
            <a:ext cx="8382000" cy="954088"/>
          </a:xfrm>
          <a:solidFill>
            <a:schemeClr val="bg1"/>
          </a:solidFill>
        </p:spPr>
        <p:txBody>
          <a:bodyPr>
            <a:spAutoFit/>
          </a:bodyPr>
          <a:lstStyle/>
          <a:p>
            <a:pPr>
              <a:spcBef>
                <a:spcPct val="50000"/>
              </a:spcBef>
              <a:buFont typeface="Wingdings" pitchFamily="2" charset="2"/>
              <a:buChar char="q"/>
            </a:pPr>
            <a:r>
              <a:rPr lang="en-US" smtClean="0">
                <a:solidFill>
                  <a:srgbClr val="199B03"/>
                </a:solidFill>
              </a:rPr>
              <a:t>Robust Compliance Program = Internal Controls to ensure Compliance with laws and regulations</a:t>
            </a:r>
          </a:p>
        </p:txBody>
      </p:sp>
      <p:sp>
        <p:nvSpPr>
          <p:cNvPr id="46085" name="Text Box 3"/>
          <p:cNvSpPr txBox="1">
            <a:spLocks noChangeArrowheads="1"/>
          </p:cNvSpPr>
          <p:nvPr/>
        </p:nvSpPr>
        <p:spPr bwMode="auto">
          <a:xfrm>
            <a:off x="381000" y="2438400"/>
            <a:ext cx="8382000" cy="3810000"/>
          </a:xfrm>
          <a:prstGeom prst="rect">
            <a:avLst/>
          </a:prstGeom>
          <a:noFill/>
          <a:ln w="9525">
            <a:noFill/>
            <a:miter lim="800000"/>
            <a:headEnd/>
            <a:tailEnd/>
          </a:ln>
        </p:spPr>
        <p:txBody>
          <a:bodyPr/>
          <a:lstStyle/>
          <a:p>
            <a:pPr marL="342900" indent="-342900" eaLnBrk="0" hangingPunct="0">
              <a:spcBef>
                <a:spcPct val="20000"/>
              </a:spcBef>
              <a:buClr>
                <a:schemeClr val="hlink"/>
              </a:buClr>
              <a:buFont typeface="Wingdings" pitchFamily="2" charset="2"/>
              <a:buChar char="q"/>
            </a:pPr>
            <a:r>
              <a:rPr lang="en-US" sz="2800"/>
              <a:t>Promotes efficient and collaborative compliance activities</a:t>
            </a:r>
          </a:p>
          <a:p>
            <a:pPr marL="342900" indent="-342900" eaLnBrk="0" hangingPunct="0">
              <a:spcBef>
                <a:spcPct val="20000"/>
              </a:spcBef>
              <a:buClr>
                <a:schemeClr val="hlink"/>
              </a:buClr>
              <a:buFont typeface="Wingdings" pitchFamily="2" charset="2"/>
              <a:buChar char="q"/>
            </a:pPr>
            <a:r>
              <a:rPr lang="en-US" sz="2800"/>
              <a:t>Minimizes instances of noncompliance</a:t>
            </a:r>
          </a:p>
          <a:p>
            <a:pPr marL="342900" indent="-342900" eaLnBrk="0" hangingPunct="0">
              <a:spcBef>
                <a:spcPct val="20000"/>
              </a:spcBef>
              <a:buClr>
                <a:schemeClr val="hlink"/>
              </a:buClr>
              <a:buFont typeface="Wingdings" pitchFamily="2" charset="2"/>
              <a:buChar char="q"/>
            </a:pPr>
            <a:r>
              <a:rPr lang="en-US" sz="2800"/>
              <a:t>Reduced fines/penalties if instances of noncompliance are detected</a:t>
            </a:r>
          </a:p>
          <a:p>
            <a:pPr marL="342900" indent="-342900" eaLnBrk="0" hangingPunct="0">
              <a:spcBef>
                <a:spcPct val="20000"/>
              </a:spcBef>
              <a:buClr>
                <a:schemeClr val="hlink"/>
              </a:buClr>
              <a:buFont typeface="Wingdings" pitchFamily="2" charset="2"/>
              <a:buChar char="q"/>
            </a:pPr>
            <a:r>
              <a:rPr lang="en-US" sz="2800"/>
              <a:t>Early identification of systemic compliance issues</a:t>
            </a:r>
          </a:p>
          <a:p>
            <a:pPr marL="342900" indent="-342900" eaLnBrk="0" hangingPunct="0">
              <a:spcBef>
                <a:spcPct val="20000"/>
              </a:spcBef>
              <a:buClr>
                <a:schemeClr val="hlink"/>
              </a:buClr>
              <a:buFont typeface="Wingdings" pitchFamily="2" charset="2"/>
              <a:buChar char="q"/>
            </a:pPr>
            <a:r>
              <a:rPr lang="en-US" sz="2800"/>
              <a:t>Enterprise view of compliance</a:t>
            </a:r>
          </a:p>
          <a:p>
            <a:pPr marL="342900" indent="-342900" eaLnBrk="0" hangingPunct="0">
              <a:spcBef>
                <a:spcPct val="20000"/>
              </a:spcBef>
              <a:buClr>
                <a:schemeClr val="hlink"/>
              </a:buClr>
              <a:buFont typeface="Wingdings" pitchFamily="2" charset="2"/>
              <a:buChar char="q"/>
            </a:pPr>
            <a:endParaRPr lang="en-US" sz="28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2E7ED1E-A97B-46EC-96C2-88A237C43CD4}" type="slidenum">
              <a:rPr lang="en-US"/>
              <a:pPr>
                <a:defRPr/>
              </a:pPr>
              <a:t>5</a:t>
            </a:fld>
            <a:endParaRPr lang="en-US"/>
          </a:p>
        </p:txBody>
      </p:sp>
      <p:sp>
        <p:nvSpPr>
          <p:cNvPr id="48130" name="Rectangle 2"/>
          <p:cNvSpPr>
            <a:spLocks noGrp="1" noChangeArrowheads="1"/>
          </p:cNvSpPr>
          <p:nvPr>
            <p:ph type="title"/>
          </p:nvPr>
        </p:nvSpPr>
        <p:spPr>
          <a:xfrm>
            <a:off x="1066800" y="152400"/>
            <a:ext cx="6553200" cy="1066800"/>
          </a:xfrm>
        </p:spPr>
        <p:txBody>
          <a:bodyPr/>
          <a:lstStyle/>
          <a:p>
            <a:pPr algn="ctr"/>
            <a:r>
              <a:rPr lang="en-US" sz="3200" smtClean="0"/>
              <a:t> </a:t>
            </a:r>
            <a:r>
              <a:rPr lang="en-US" sz="2800" b="1" smtClean="0">
                <a:solidFill>
                  <a:srgbClr val="322A74"/>
                </a:solidFill>
              </a:rPr>
              <a:t>Establishing a Framework for Identifying Adverse </a:t>
            </a:r>
            <a:br>
              <a:rPr lang="en-US" sz="2800" b="1" smtClean="0">
                <a:solidFill>
                  <a:srgbClr val="322A74"/>
                </a:solidFill>
              </a:rPr>
            </a:br>
            <a:r>
              <a:rPr lang="en-US" sz="2800" b="1" smtClean="0">
                <a:solidFill>
                  <a:srgbClr val="322A74"/>
                </a:solidFill>
              </a:rPr>
              <a:t>Trends </a:t>
            </a:r>
          </a:p>
        </p:txBody>
      </p:sp>
      <p:sp>
        <p:nvSpPr>
          <p:cNvPr id="48131" name="Text Box 3"/>
          <p:cNvSpPr>
            <a:spLocks noGrp="1" noChangeArrowheads="1"/>
          </p:cNvSpPr>
          <p:nvPr>
            <p:ph type="body" idx="1"/>
          </p:nvPr>
        </p:nvSpPr>
        <p:spPr>
          <a:xfrm>
            <a:off x="381000" y="1447800"/>
            <a:ext cx="8382000" cy="4953000"/>
          </a:xfrm>
        </p:spPr>
        <p:txBody>
          <a:bodyPr/>
          <a:lstStyle/>
          <a:p>
            <a:pPr>
              <a:buFont typeface="Wingdings" pitchFamily="2" charset="2"/>
              <a:buNone/>
            </a:pPr>
            <a:endParaRPr lang="en-US" sz="2400" b="1" smtClean="0"/>
          </a:p>
          <a:p>
            <a:pPr>
              <a:buFont typeface="Wingdings" pitchFamily="2" charset="2"/>
              <a:buChar char="q"/>
            </a:pPr>
            <a:r>
              <a:rPr lang="en-US" smtClean="0"/>
              <a:t>Develop Summary of Lessons Learned and Risk Issues</a:t>
            </a:r>
          </a:p>
          <a:p>
            <a:pPr>
              <a:buFont typeface="Wingdings" pitchFamily="2" charset="2"/>
              <a:buChar char="q"/>
            </a:pPr>
            <a:r>
              <a:rPr lang="en-US" smtClean="0"/>
              <a:t>Develop A Dashboard of Early Indicators </a:t>
            </a:r>
          </a:p>
          <a:p>
            <a:pPr lvl="1">
              <a:buFont typeface="Wingdings" pitchFamily="2" charset="2"/>
              <a:buChar char="q"/>
            </a:pPr>
            <a:r>
              <a:rPr lang="en-US" smtClean="0"/>
              <a:t>Identify and report high risk areas, audit trends and University financial trends to the Board of Governors</a:t>
            </a:r>
          </a:p>
          <a:p>
            <a:pPr lvl="1">
              <a:buFont typeface="Wingdings" pitchFamily="2" charset="2"/>
              <a:buChar char="q"/>
            </a:pPr>
            <a:r>
              <a:rPr lang="en-US" smtClean="0"/>
              <a:t>Recommendations that allow management to benchmark and monitor and mitigate shared risks - system wide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pPr>
              <a:defRPr/>
            </a:pPr>
            <a:fld id="{05922C26-7E86-4AB9-A76D-C1F5DCB59A48}" type="slidenum">
              <a:rPr lang="en-US"/>
              <a:pPr>
                <a:defRPr/>
              </a:pPr>
              <a:t>6</a:t>
            </a:fld>
            <a:endParaRPr lang="en-US"/>
          </a:p>
        </p:txBody>
      </p:sp>
      <p:sp>
        <p:nvSpPr>
          <p:cNvPr id="2052" name="Rectangle 91"/>
          <p:cNvSpPr>
            <a:spLocks noGrp="1" noChangeArrowheads="1"/>
          </p:cNvSpPr>
          <p:nvPr>
            <p:ph type="title"/>
          </p:nvPr>
        </p:nvSpPr>
        <p:spPr/>
        <p:txBody>
          <a:bodyPr/>
          <a:lstStyle/>
          <a:p>
            <a:pPr algn="ctr"/>
            <a:r>
              <a:rPr lang="en-US" sz="3200" b="1" smtClean="0">
                <a:solidFill>
                  <a:srgbClr val="322A74"/>
                </a:solidFill>
              </a:rPr>
              <a:t>Trend Analysis – Example</a:t>
            </a:r>
            <a:br>
              <a:rPr lang="en-US" sz="3200" b="1" smtClean="0">
                <a:solidFill>
                  <a:srgbClr val="322A74"/>
                </a:solidFill>
              </a:rPr>
            </a:br>
            <a:endParaRPr lang="en-US" sz="3200" b="1" smtClean="0">
              <a:solidFill>
                <a:srgbClr val="322A74"/>
              </a:solidFill>
            </a:endParaRPr>
          </a:p>
        </p:txBody>
      </p:sp>
      <p:graphicFrame>
        <p:nvGraphicFramePr>
          <p:cNvPr id="2050" name="Object 2"/>
          <p:cNvGraphicFramePr>
            <a:graphicFrameLocks noChangeAspect="1"/>
          </p:cNvGraphicFramePr>
          <p:nvPr>
            <p:ph sz="half" idx="2"/>
          </p:nvPr>
        </p:nvGraphicFramePr>
        <p:xfrm>
          <a:off x="1208088" y="1524000"/>
          <a:ext cx="6423025" cy="4905375"/>
        </p:xfrm>
        <a:graphic>
          <a:graphicData uri="http://schemas.openxmlformats.org/presentationml/2006/ole">
            <p:oleObj spid="_x0000_s2050" name="Worksheet" r:id="rId3" imgW="7096316" imgH="5419534" progId="Excel.Sheet.8">
              <p:embed/>
            </p:oleObj>
          </a:graphicData>
        </a:graphic>
      </p:graphicFrame>
      <p:sp>
        <p:nvSpPr>
          <p:cNvPr id="6" name="Rectangle 91"/>
          <p:cNvSpPr txBox="1">
            <a:spLocks noChangeArrowheads="1"/>
          </p:cNvSpPr>
          <p:nvPr/>
        </p:nvSpPr>
        <p:spPr bwMode="auto">
          <a:xfrm>
            <a:off x="2514600" y="5791200"/>
            <a:ext cx="4800600" cy="228600"/>
          </a:xfrm>
          <a:prstGeom prst="rect">
            <a:avLst/>
          </a:prstGeom>
          <a:solidFill>
            <a:schemeClr val="accent3"/>
          </a:solidFill>
          <a:ln w="9525">
            <a:noFill/>
            <a:miter lim="800000"/>
            <a:headEnd/>
            <a:tailEnd/>
          </a:ln>
        </p:spPr>
        <p:txBody>
          <a:bodyPr/>
          <a:lstStyle/>
          <a:p>
            <a:pPr eaLnBrk="0" hangingPunct="0">
              <a:lnSpc>
                <a:spcPct val="80000"/>
              </a:lnSpc>
              <a:defRPr/>
            </a:pPr>
            <a:r>
              <a:rPr lang="en-US" sz="1200" b="1" kern="0" dirty="0">
                <a:latin typeface="+mj-lt"/>
                <a:ea typeface="+mj-ea"/>
                <a:cs typeface="+mj-cs"/>
              </a:rPr>
              <a:t>  #1    #2      #3        #4      #5    #6        #7   #8     #9    #10     #11</a:t>
            </a:r>
            <a:r>
              <a:rPr lang="en-US" sz="3200" b="1" kern="0" dirty="0">
                <a:solidFill>
                  <a:srgbClr val="322A74"/>
                </a:solidFill>
                <a:latin typeface="+mj-lt"/>
                <a:ea typeface="+mj-ea"/>
                <a:cs typeface="+mj-cs"/>
              </a:rPr>
              <a:t/>
            </a:r>
            <a:br>
              <a:rPr lang="en-US" sz="3200" b="1" kern="0" dirty="0">
                <a:solidFill>
                  <a:srgbClr val="322A74"/>
                </a:solidFill>
                <a:latin typeface="+mj-lt"/>
                <a:ea typeface="+mj-ea"/>
                <a:cs typeface="+mj-cs"/>
              </a:rPr>
            </a:br>
            <a:endParaRPr lang="en-US" sz="3200" b="1" kern="0" dirty="0">
              <a:solidFill>
                <a:srgbClr val="322A74"/>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18A394F1-0141-4E96-8E4B-4E810FFB59F2}" type="slidenum">
              <a:rPr lang="en-US"/>
              <a:pPr>
                <a:defRPr/>
              </a:pPr>
              <a:t>7</a:t>
            </a:fld>
            <a:endParaRPr lang="en-US"/>
          </a:p>
        </p:txBody>
      </p:sp>
      <p:sp>
        <p:nvSpPr>
          <p:cNvPr id="3076" name="Rectangle 2"/>
          <p:cNvSpPr>
            <a:spLocks noGrp="1" noChangeArrowheads="1"/>
          </p:cNvSpPr>
          <p:nvPr>
            <p:ph type="title"/>
          </p:nvPr>
        </p:nvSpPr>
        <p:spPr/>
        <p:txBody>
          <a:bodyPr/>
          <a:lstStyle/>
          <a:p>
            <a:pPr algn="ctr"/>
            <a:r>
              <a:rPr lang="en-US" sz="3200" b="1" smtClean="0">
                <a:solidFill>
                  <a:srgbClr val="322A74"/>
                </a:solidFill>
              </a:rPr>
              <a:t>Trend Analysis - Example </a:t>
            </a:r>
            <a:br>
              <a:rPr lang="en-US" sz="3200" b="1" smtClean="0">
                <a:solidFill>
                  <a:srgbClr val="322A74"/>
                </a:solidFill>
              </a:rPr>
            </a:br>
            <a:r>
              <a:rPr lang="en-US" sz="3200" b="1" smtClean="0">
                <a:solidFill>
                  <a:srgbClr val="322A74"/>
                </a:solidFill>
              </a:rPr>
              <a:t>A133 Audit Issues</a:t>
            </a:r>
          </a:p>
        </p:txBody>
      </p:sp>
      <p:sp>
        <p:nvSpPr>
          <p:cNvPr id="3077" name="Text Box 3"/>
          <p:cNvSpPr>
            <a:spLocks noGrp="1" noChangeArrowheads="1"/>
          </p:cNvSpPr>
          <p:nvPr>
            <p:ph type="body" sz="half" idx="1"/>
          </p:nvPr>
        </p:nvSpPr>
        <p:spPr/>
        <p:txBody>
          <a:bodyPr/>
          <a:lstStyle/>
          <a:p>
            <a:pPr>
              <a:buFont typeface="Wingdings" pitchFamily="2" charset="2"/>
              <a:buNone/>
            </a:pPr>
            <a:r>
              <a:rPr lang="en-US" sz="2400" b="1" smtClean="0"/>
              <a:t>				 </a:t>
            </a:r>
          </a:p>
          <a:p>
            <a:pPr>
              <a:buFont typeface="Wingdings" pitchFamily="2" charset="2"/>
              <a:buNone/>
            </a:pPr>
            <a:endParaRPr lang="en-US" sz="2400" smtClean="0"/>
          </a:p>
        </p:txBody>
      </p:sp>
      <p:graphicFrame>
        <p:nvGraphicFramePr>
          <p:cNvPr id="3074" name="Object 2"/>
          <p:cNvGraphicFramePr>
            <a:graphicFrameLocks noChangeAspect="1"/>
          </p:cNvGraphicFramePr>
          <p:nvPr>
            <p:ph sz="half" idx="2"/>
          </p:nvPr>
        </p:nvGraphicFramePr>
        <p:xfrm>
          <a:off x="1524000" y="1655763"/>
          <a:ext cx="6996113" cy="4479925"/>
        </p:xfrm>
        <a:graphic>
          <a:graphicData uri="http://schemas.openxmlformats.org/presentationml/2006/ole">
            <p:oleObj spid="_x0000_s3074" name="Worksheet" r:id="rId3" imgW="7257907" imgH="4648010" progId="Excel.Shee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C3BF69-40EC-4913-A220-1F3FB7606B36}" type="slidenum">
              <a:rPr lang="en-US"/>
              <a:pPr>
                <a:defRPr/>
              </a:pPr>
              <a:t>8</a:t>
            </a:fld>
            <a:endParaRPr lang="en-US"/>
          </a:p>
        </p:txBody>
      </p:sp>
      <p:sp>
        <p:nvSpPr>
          <p:cNvPr id="54274" name="Rectangle 2"/>
          <p:cNvSpPr>
            <a:spLocks noGrp="1" noChangeArrowheads="1"/>
          </p:cNvSpPr>
          <p:nvPr>
            <p:ph type="title"/>
          </p:nvPr>
        </p:nvSpPr>
        <p:spPr>
          <a:xfrm>
            <a:off x="228600" y="228600"/>
            <a:ext cx="6553200" cy="304800"/>
          </a:xfrm>
        </p:spPr>
        <p:txBody>
          <a:bodyPr/>
          <a:lstStyle/>
          <a:p>
            <a:r>
              <a:rPr lang="en-US" sz="1000" b="1" smtClean="0">
                <a:solidFill>
                  <a:srgbClr val="199B03"/>
                </a:solidFill>
              </a:rPr>
              <a:t>Value of an Effective Compliance Program</a:t>
            </a:r>
            <a:r>
              <a:rPr lang="en-US" sz="1000" b="1" smtClean="0"/>
              <a:t/>
            </a:r>
            <a:br>
              <a:rPr lang="en-US" sz="1000" b="1" smtClean="0"/>
            </a:br>
            <a:r>
              <a:rPr lang="en-US" sz="1000" smtClean="0"/>
              <a:t> </a:t>
            </a:r>
            <a:r>
              <a:rPr lang="en-US" sz="1000" b="1" smtClean="0"/>
              <a:t/>
            </a:r>
            <a:br>
              <a:rPr lang="en-US" sz="1000" b="1" smtClean="0"/>
            </a:br>
            <a:endParaRPr lang="en-US" sz="3200" b="1" smtClean="0">
              <a:solidFill>
                <a:srgbClr val="322A74"/>
              </a:solidFill>
            </a:endParaRPr>
          </a:p>
        </p:txBody>
      </p:sp>
      <p:sp>
        <p:nvSpPr>
          <p:cNvPr id="54275" name="Text Box 3"/>
          <p:cNvSpPr>
            <a:spLocks noGrp="1" noChangeArrowheads="1"/>
          </p:cNvSpPr>
          <p:nvPr>
            <p:ph type="body" idx="1"/>
          </p:nvPr>
        </p:nvSpPr>
        <p:spPr>
          <a:xfrm>
            <a:off x="381000" y="1447800"/>
            <a:ext cx="8382000" cy="4953000"/>
          </a:xfrm>
        </p:spPr>
        <p:txBody>
          <a:bodyPr/>
          <a:lstStyle/>
          <a:p>
            <a:pPr>
              <a:buFont typeface="Wingdings" pitchFamily="2" charset="2"/>
              <a:buNone/>
            </a:pPr>
            <a:endParaRPr lang="en-US" sz="2400" b="1" smtClean="0"/>
          </a:p>
          <a:p>
            <a:pPr algn="ctr">
              <a:buFont typeface="Symbol" pitchFamily="18" charset="2"/>
              <a:buNone/>
            </a:pPr>
            <a:r>
              <a:rPr lang="en-US" i="1" smtClean="0"/>
              <a:t>Managing Risk Before It Manages You</a:t>
            </a:r>
            <a:endParaRPr lang="en-US" smtClean="0"/>
          </a:p>
          <a:p>
            <a:pPr>
              <a:buFont typeface="Wingdings" pitchFamily="2" charset="2"/>
              <a:buChar char="q"/>
            </a:pPr>
            <a:r>
              <a:rPr lang="en-US" smtClean="0"/>
              <a:t>Provide reasonable assurance that potentially significant risks have been identified</a:t>
            </a:r>
          </a:p>
          <a:p>
            <a:pPr>
              <a:buFont typeface="Wingdings" pitchFamily="2" charset="2"/>
              <a:buChar char="q"/>
            </a:pPr>
            <a:r>
              <a:rPr lang="en-US" smtClean="0"/>
              <a:t>Strategic level objectives linked to controls</a:t>
            </a:r>
          </a:p>
          <a:p>
            <a:pPr>
              <a:buFont typeface="Wingdings" pitchFamily="2" charset="2"/>
              <a:buChar char="q"/>
            </a:pPr>
            <a:r>
              <a:rPr lang="en-US" smtClean="0"/>
              <a:t>Key decisions are being made with the evaluation of risk/reward tradeoffs</a:t>
            </a:r>
          </a:p>
          <a:p>
            <a:pPr>
              <a:buFont typeface="Wingdings" pitchFamily="2" charset="2"/>
              <a:buChar char="q"/>
            </a:pPr>
            <a:r>
              <a:rPr lang="en-US" smtClean="0"/>
              <a:t>Risks are managed on an aggregate basis</a:t>
            </a:r>
          </a:p>
          <a:p>
            <a:pPr>
              <a:buFont typeface="Wingdings" pitchFamily="2" charset="2"/>
              <a:buChar char="q"/>
            </a:pPr>
            <a:r>
              <a:rPr lang="en-US" smtClean="0"/>
              <a:t>Individual universities across the system are managing risks in the same manner</a:t>
            </a:r>
          </a:p>
        </p:txBody>
      </p:sp>
      <p:sp>
        <p:nvSpPr>
          <p:cNvPr id="54276" name="Rectangle 2"/>
          <p:cNvSpPr txBox="1">
            <a:spLocks noChangeArrowheads="1"/>
          </p:cNvSpPr>
          <p:nvPr/>
        </p:nvSpPr>
        <p:spPr bwMode="auto">
          <a:xfrm>
            <a:off x="1066800" y="381000"/>
            <a:ext cx="6553200" cy="762000"/>
          </a:xfrm>
          <a:prstGeom prst="rect">
            <a:avLst/>
          </a:prstGeom>
          <a:noFill/>
          <a:ln w="9525">
            <a:noFill/>
            <a:miter lim="800000"/>
            <a:headEnd/>
            <a:tailEnd/>
          </a:ln>
        </p:spPr>
        <p:txBody>
          <a:bodyPr/>
          <a:lstStyle/>
          <a:p>
            <a:pPr algn="ctr" eaLnBrk="0" hangingPunct="0">
              <a:lnSpc>
                <a:spcPct val="80000"/>
              </a:lnSpc>
            </a:pPr>
            <a:r>
              <a:rPr lang="en-US" sz="3200" b="1">
                <a:solidFill>
                  <a:srgbClr val="322A74"/>
                </a:solidFill>
              </a:rPr>
              <a:t> The Next Level:  </a:t>
            </a:r>
          </a:p>
          <a:p>
            <a:pPr algn="ctr" eaLnBrk="0" hangingPunct="0">
              <a:lnSpc>
                <a:spcPct val="80000"/>
              </a:lnSpc>
            </a:pPr>
            <a:r>
              <a:rPr lang="en-US" sz="3200" b="1">
                <a:solidFill>
                  <a:srgbClr val="322A74"/>
                </a:solidFill>
              </a:rPr>
              <a:t>Enterprise Risk Management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10"/>
          </p:nvPr>
        </p:nvSpPr>
        <p:spPr/>
        <p:txBody>
          <a:bodyPr/>
          <a:lstStyle/>
          <a:p>
            <a:pPr>
              <a:defRPr/>
            </a:pPr>
            <a:fld id="{57F55380-9FC9-422B-904A-9F2FE3C2068C}" type="slidenum">
              <a:rPr lang="en-US"/>
              <a:pPr>
                <a:defRPr/>
              </a:pPr>
              <a:t>9</a:t>
            </a:fld>
            <a:endParaRPr lang="en-US"/>
          </a:p>
        </p:txBody>
      </p:sp>
      <p:sp>
        <p:nvSpPr>
          <p:cNvPr id="56322" name="Slide Number Placeholder 3"/>
          <p:cNvSpPr txBox="1">
            <a:spLocks noGrp="1"/>
          </p:cNvSpPr>
          <p:nvPr/>
        </p:nvSpPr>
        <p:spPr bwMode="auto">
          <a:xfrm>
            <a:off x="304800" y="6400800"/>
            <a:ext cx="609600" cy="228600"/>
          </a:xfrm>
          <a:prstGeom prst="rect">
            <a:avLst/>
          </a:prstGeom>
          <a:noFill/>
          <a:ln w="9525">
            <a:noFill/>
            <a:miter lim="800000"/>
            <a:headEnd/>
            <a:tailEnd/>
          </a:ln>
        </p:spPr>
        <p:txBody>
          <a:bodyPr/>
          <a:lstStyle/>
          <a:p>
            <a:fld id="{26819A2B-E37E-4048-AC1C-8600CA832BDA}" type="slidenum">
              <a:rPr lang="en-US" sz="1400" b="1">
                <a:solidFill>
                  <a:srgbClr val="4B4B57"/>
                </a:solidFill>
              </a:rPr>
              <a:pPr/>
              <a:t>9</a:t>
            </a:fld>
            <a:endParaRPr lang="en-US" sz="1400" b="1">
              <a:solidFill>
                <a:srgbClr val="4B4B57"/>
              </a:solidFill>
            </a:endParaRPr>
          </a:p>
        </p:txBody>
      </p:sp>
      <p:sp>
        <p:nvSpPr>
          <p:cNvPr id="56323" name="Rectangle 2"/>
          <p:cNvSpPr>
            <a:spLocks noGrp="1" noChangeArrowheads="1"/>
          </p:cNvSpPr>
          <p:nvPr>
            <p:ph type="title" idx="4294967295"/>
          </p:nvPr>
        </p:nvSpPr>
        <p:spPr>
          <a:xfrm>
            <a:off x="304800" y="457200"/>
            <a:ext cx="8534400" cy="533400"/>
          </a:xfrm>
        </p:spPr>
        <p:txBody>
          <a:bodyPr/>
          <a:lstStyle/>
          <a:p>
            <a:pPr eaLnBrk="1" hangingPunct="1"/>
            <a:r>
              <a:rPr lang="en-US" sz="3200" b="1" smtClean="0">
                <a:solidFill>
                  <a:srgbClr val="322A74"/>
                </a:solidFill>
              </a:rPr>
              <a:t>Thank You!</a:t>
            </a:r>
          </a:p>
        </p:txBody>
      </p:sp>
      <p:grpSp>
        <p:nvGrpSpPr>
          <p:cNvPr id="56324" name="Group 4"/>
          <p:cNvGrpSpPr>
            <a:grpSpLocks/>
          </p:cNvGrpSpPr>
          <p:nvPr/>
        </p:nvGrpSpPr>
        <p:grpSpPr bwMode="auto">
          <a:xfrm>
            <a:off x="228600" y="3962400"/>
            <a:ext cx="8458200" cy="2244725"/>
            <a:chOff x="0" y="1824"/>
            <a:chExt cx="5760" cy="1414"/>
          </a:xfrm>
        </p:grpSpPr>
        <p:pic>
          <p:nvPicPr>
            <p:cNvPr id="56331" name="Picture 5" descr="GB01501-IMG05"/>
            <p:cNvPicPr>
              <a:picLocks noChangeAspect="1" noChangeArrowheads="1"/>
            </p:cNvPicPr>
            <p:nvPr/>
          </p:nvPicPr>
          <p:blipFill>
            <a:blip r:embed="rId2"/>
            <a:srcRect/>
            <a:stretch>
              <a:fillRect/>
            </a:stretch>
          </p:blipFill>
          <p:spPr bwMode="auto">
            <a:xfrm>
              <a:off x="0" y="1824"/>
              <a:ext cx="5760" cy="1414"/>
            </a:xfrm>
            <a:prstGeom prst="rect">
              <a:avLst/>
            </a:prstGeom>
            <a:noFill/>
            <a:ln w="9525">
              <a:noFill/>
              <a:miter lim="800000"/>
              <a:headEnd/>
              <a:tailEnd/>
            </a:ln>
          </p:spPr>
        </p:pic>
        <p:sp>
          <p:nvSpPr>
            <p:cNvPr id="56332" name="Text Box 6"/>
            <p:cNvSpPr txBox="1">
              <a:spLocks noChangeArrowheads="1"/>
            </p:cNvSpPr>
            <p:nvPr/>
          </p:nvSpPr>
          <p:spPr bwMode="auto">
            <a:xfrm>
              <a:off x="1248" y="2045"/>
              <a:ext cx="3408" cy="940"/>
            </a:xfrm>
            <a:prstGeom prst="rect">
              <a:avLst/>
            </a:prstGeom>
            <a:noFill/>
            <a:ln w="9525">
              <a:noFill/>
              <a:miter lim="800000"/>
              <a:headEnd/>
              <a:tailEnd/>
            </a:ln>
          </p:spPr>
          <p:txBody>
            <a:bodyPr>
              <a:spAutoFit/>
            </a:bodyPr>
            <a:lstStyle/>
            <a:p>
              <a:pPr algn="ctr"/>
              <a:endParaRPr lang="en-US" sz="2400" b="1">
                <a:solidFill>
                  <a:schemeClr val="bg1"/>
                </a:solidFill>
              </a:endParaRPr>
            </a:p>
            <a:p>
              <a:pPr algn="ctr"/>
              <a:r>
                <a:rPr lang="en-US" sz="2800" b="1">
                  <a:solidFill>
                    <a:schemeClr val="bg1"/>
                  </a:solidFill>
                </a:rPr>
                <a:t>Thank You!  </a:t>
              </a:r>
            </a:p>
            <a:p>
              <a:pPr algn="ctr"/>
              <a:endParaRPr lang="en-US" sz="1500" b="1">
                <a:solidFill>
                  <a:schemeClr val="bg1"/>
                </a:solidFill>
              </a:endParaRPr>
            </a:p>
            <a:p>
              <a:pPr algn="ctr"/>
              <a:endParaRPr lang="en-US" sz="2400" b="1" i="1">
                <a:solidFill>
                  <a:schemeClr val="bg1"/>
                </a:solidFill>
              </a:endParaRPr>
            </a:p>
          </p:txBody>
        </p:sp>
      </p:grpSp>
      <p:pic>
        <p:nvPicPr>
          <p:cNvPr id="56325" name="Picture 7"/>
          <p:cNvPicPr>
            <a:picLocks noChangeAspect="1" noChangeArrowheads="1"/>
          </p:cNvPicPr>
          <p:nvPr/>
        </p:nvPicPr>
        <p:blipFill>
          <a:blip r:embed="rId3"/>
          <a:srcRect l="8798" t="14264" r="6223" b="14413"/>
          <a:stretch>
            <a:fillRect/>
          </a:stretch>
        </p:blipFill>
        <p:spPr bwMode="auto">
          <a:xfrm>
            <a:off x="3352800" y="1752600"/>
            <a:ext cx="2514600" cy="762000"/>
          </a:xfrm>
          <a:prstGeom prst="rect">
            <a:avLst/>
          </a:prstGeom>
          <a:noFill/>
          <a:ln w="9525">
            <a:noFill/>
            <a:miter lim="800000"/>
            <a:headEnd/>
            <a:tailEnd/>
          </a:ln>
        </p:spPr>
      </p:pic>
      <p:grpSp>
        <p:nvGrpSpPr>
          <p:cNvPr id="56326" name="Group 8"/>
          <p:cNvGrpSpPr>
            <a:grpSpLocks/>
          </p:cNvGrpSpPr>
          <p:nvPr/>
        </p:nvGrpSpPr>
        <p:grpSpPr bwMode="auto">
          <a:xfrm>
            <a:off x="7510463" y="1600200"/>
            <a:ext cx="1023937" cy="742950"/>
            <a:chOff x="4320" y="1104"/>
            <a:chExt cx="645" cy="468"/>
          </a:xfrm>
        </p:grpSpPr>
        <p:pic>
          <p:nvPicPr>
            <p:cNvPr id="56328" name="Picture 9"/>
            <p:cNvPicPr>
              <a:picLocks noChangeAspect="1" noChangeArrowheads="1"/>
            </p:cNvPicPr>
            <p:nvPr/>
          </p:nvPicPr>
          <p:blipFill>
            <a:blip r:embed="rId4"/>
            <a:srcRect/>
            <a:stretch>
              <a:fillRect/>
            </a:stretch>
          </p:blipFill>
          <p:spPr bwMode="auto">
            <a:xfrm>
              <a:off x="4327" y="1104"/>
              <a:ext cx="617" cy="113"/>
            </a:xfrm>
            <a:prstGeom prst="rect">
              <a:avLst/>
            </a:prstGeom>
            <a:noFill/>
            <a:ln w="9525">
              <a:noFill/>
              <a:miter lim="800000"/>
              <a:headEnd/>
              <a:tailEnd/>
            </a:ln>
          </p:spPr>
        </p:pic>
        <p:pic>
          <p:nvPicPr>
            <p:cNvPr id="56329" name="Picture 10"/>
            <p:cNvPicPr>
              <a:picLocks noChangeAspect="1" noChangeArrowheads="1"/>
            </p:cNvPicPr>
            <p:nvPr/>
          </p:nvPicPr>
          <p:blipFill>
            <a:blip r:embed="rId5"/>
            <a:srcRect/>
            <a:stretch>
              <a:fillRect/>
            </a:stretch>
          </p:blipFill>
          <p:spPr bwMode="auto">
            <a:xfrm>
              <a:off x="4320" y="1248"/>
              <a:ext cx="645" cy="142"/>
            </a:xfrm>
            <a:prstGeom prst="rect">
              <a:avLst/>
            </a:prstGeom>
            <a:noFill/>
            <a:ln w="9525">
              <a:noFill/>
              <a:miter lim="800000"/>
              <a:headEnd/>
              <a:tailEnd/>
            </a:ln>
          </p:spPr>
        </p:pic>
        <p:pic>
          <p:nvPicPr>
            <p:cNvPr id="56330" name="Picture 11"/>
            <p:cNvPicPr>
              <a:picLocks noChangeAspect="1" noChangeArrowheads="1"/>
            </p:cNvPicPr>
            <p:nvPr/>
          </p:nvPicPr>
          <p:blipFill>
            <a:blip r:embed="rId6"/>
            <a:srcRect/>
            <a:stretch>
              <a:fillRect/>
            </a:stretch>
          </p:blipFill>
          <p:spPr bwMode="auto">
            <a:xfrm>
              <a:off x="4327" y="1416"/>
              <a:ext cx="617" cy="156"/>
            </a:xfrm>
            <a:prstGeom prst="rect">
              <a:avLst/>
            </a:prstGeom>
            <a:noFill/>
            <a:ln w="9525">
              <a:noFill/>
              <a:miter lim="800000"/>
              <a:headEnd/>
              <a:tailEnd/>
            </a:ln>
          </p:spPr>
        </p:pic>
      </p:grpSp>
      <p:sp>
        <p:nvSpPr>
          <p:cNvPr id="56327" name="Rectangle 2"/>
          <p:cNvSpPr txBox="1">
            <a:spLocks noChangeArrowheads="1"/>
          </p:cNvSpPr>
          <p:nvPr/>
        </p:nvSpPr>
        <p:spPr bwMode="auto">
          <a:xfrm>
            <a:off x="381000" y="2362200"/>
            <a:ext cx="6553200" cy="1219200"/>
          </a:xfrm>
          <a:prstGeom prst="rect">
            <a:avLst/>
          </a:prstGeom>
          <a:noFill/>
          <a:ln w="9525">
            <a:noFill/>
            <a:miter lim="800000"/>
            <a:headEnd/>
            <a:tailEnd/>
          </a:ln>
        </p:spPr>
        <p:txBody>
          <a:bodyPr/>
          <a:lstStyle/>
          <a:p>
            <a:pPr eaLnBrk="0" hangingPunct="0">
              <a:lnSpc>
                <a:spcPct val="80000"/>
              </a:lnSpc>
            </a:pPr>
            <a:r>
              <a:rPr lang="en-US" u="sng"/>
              <a:t>Contact Information</a:t>
            </a:r>
          </a:p>
          <a:p>
            <a:pPr eaLnBrk="0" hangingPunct="0">
              <a:lnSpc>
                <a:spcPct val="80000"/>
              </a:lnSpc>
            </a:pPr>
            <a:endParaRPr lang="en-US" u="sng"/>
          </a:p>
          <a:p>
            <a:pPr eaLnBrk="0" hangingPunct="0">
              <a:lnSpc>
                <a:spcPct val="80000"/>
              </a:lnSpc>
            </a:pPr>
            <a:r>
              <a:rPr lang="en-US"/>
              <a:t>Thomas M. King CPA</a:t>
            </a:r>
          </a:p>
          <a:p>
            <a:pPr eaLnBrk="0" hangingPunct="0">
              <a:lnSpc>
                <a:spcPct val="80000"/>
              </a:lnSpc>
            </a:pPr>
            <a:r>
              <a:rPr lang="en-US"/>
              <a:t>Vice President – Florida Market Leader</a:t>
            </a:r>
          </a:p>
          <a:p>
            <a:pPr eaLnBrk="0" hangingPunct="0">
              <a:lnSpc>
                <a:spcPct val="80000"/>
              </a:lnSpc>
            </a:pPr>
            <a:r>
              <a:rPr lang="en-US"/>
              <a:t>(904) 208-5660</a:t>
            </a:r>
          </a:p>
          <a:p>
            <a:pPr eaLnBrk="0" hangingPunct="0">
              <a:lnSpc>
                <a:spcPct val="80000"/>
              </a:lnSpc>
            </a:pPr>
            <a:r>
              <a:rPr lang="en-US" b="1">
                <a:solidFill>
                  <a:srgbClr val="322A74"/>
                </a:solidFill>
                <a:hlinkClick r:id="rId7"/>
              </a:rPr>
              <a:t>Tking@AccretiveSoluitons.com</a:t>
            </a:r>
            <a:r>
              <a:rPr lang="en-US" b="1">
                <a:solidFill>
                  <a:srgbClr val="322A74"/>
                </a:solidFill>
              </a:rPr>
              <a:t> </a:t>
            </a:r>
          </a:p>
          <a:p>
            <a:pPr eaLnBrk="0" hangingPunct="0">
              <a:lnSpc>
                <a:spcPct val="80000"/>
              </a:lnSpc>
            </a:pPr>
            <a:endParaRPr lang="en-US" b="1">
              <a:solidFill>
                <a:srgbClr val="322A74"/>
              </a:solidFill>
            </a:endParaRPr>
          </a:p>
          <a:p>
            <a:pPr eaLnBrk="0" hangingPunct="0">
              <a:lnSpc>
                <a:spcPct val="80000"/>
              </a:lnSpc>
            </a:pPr>
            <a:endParaRPr lang="en-US" b="1">
              <a:solidFill>
                <a:srgbClr val="322A74"/>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AS_ppt_A_v1.7">
  <a:themeElements>
    <a:clrScheme name="">
      <a:dk1>
        <a:srgbClr val="000000"/>
      </a:dk1>
      <a:lt1>
        <a:srgbClr val="FFFFFF"/>
      </a:lt1>
      <a:dk2>
        <a:srgbClr val="000000"/>
      </a:dk2>
      <a:lt2>
        <a:srgbClr val="A1A1A1"/>
      </a:lt2>
      <a:accent1>
        <a:srgbClr val="B1C3E4"/>
      </a:accent1>
      <a:accent2>
        <a:srgbClr val="24298A"/>
      </a:accent2>
      <a:accent3>
        <a:srgbClr val="FFFFFF"/>
      </a:accent3>
      <a:accent4>
        <a:srgbClr val="000000"/>
      </a:accent4>
      <a:accent5>
        <a:srgbClr val="D5DEEF"/>
      </a:accent5>
      <a:accent6>
        <a:srgbClr val="20247D"/>
      </a:accent6>
      <a:hlink>
        <a:srgbClr val="3AB22D"/>
      </a:hlink>
      <a:folHlink>
        <a:srgbClr val="24298A"/>
      </a:folHlink>
    </a:clrScheme>
    <a:fontScheme name="1_AS_ppt_A_v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S_ppt_A_v1.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S_ppt_A_v1.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S_ppt_A_v1.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S_ppt_A_v1.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S_ppt_A_v1.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S_ppt_A_v1.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S_ppt_A_v1.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S_ppt_A_v1.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S_ppt_A_v1.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S_ppt_A_v1.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S_ppt_A_v1.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S_ppt_A_v1.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_ppt_A_v1.7">
  <a:themeElements>
    <a:clrScheme name="AS_ppt_A_v1.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AS_ppt_A_v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S_ppt_A_v1.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_ppt_A_v1.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_ppt_A_v1.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_ppt_A_v1.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_ppt_A_v1.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_ppt_A_v1.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_ppt_A_v1.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_ppt_A_v1.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_ppt_A_v1.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_ppt_A_v1.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_ppt_A_v1.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_ppt_A_v1.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S_ppt_A_v1.7">
  <a:themeElements>
    <a:clrScheme name="">
      <a:dk1>
        <a:srgbClr val="000000"/>
      </a:dk1>
      <a:lt1>
        <a:srgbClr val="FFFFFF"/>
      </a:lt1>
      <a:dk2>
        <a:srgbClr val="000000"/>
      </a:dk2>
      <a:lt2>
        <a:srgbClr val="A1A1A1"/>
      </a:lt2>
      <a:accent1>
        <a:srgbClr val="B1C3E4"/>
      </a:accent1>
      <a:accent2>
        <a:srgbClr val="24298A"/>
      </a:accent2>
      <a:accent3>
        <a:srgbClr val="FFFFFF"/>
      </a:accent3>
      <a:accent4>
        <a:srgbClr val="000000"/>
      </a:accent4>
      <a:accent5>
        <a:srgbClr val="D5DEEF"/>
      </a:accent5>
      <a:accent6>
        <a:srgbClr val="20247D"/>
      </a:accent6>
      <a:hlink>
        <a:srgbClr val="3AB22D"/>
      </a:hlink>
      <a:folHlink>
        <a:srgbClr val="24298A"/>
      </a:folHlink>
    </a:clrScheme>
    <a:fontScheme name="2_AS_ppt_A_v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AS_ppt_A_v1.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S_ppt_A_v1.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S_ppt_A_v1.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S_ppt_A_v1.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S_ppt_A_v1.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S_ppt_A_v1.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S_ppt_A_v1.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S_ppt_A_v1.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S_ppt_A_v1.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S_ppt_A_v1.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S_ppt_A_v1.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S_ppt_A_v1.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_ppt_A_v1.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2.xml><?xml version="1.0" encoding="utf-8"?>
<a:themeOverride xmlns:a="http://schemas.openxmlformats.org/drawingml/2006/main">
  <a:clrScheme name="AS_ppt_A_v1.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3.xml><?xml version="1.0" encoding="utf-8"?>
<a:themeOverride xmlns:a="http://schemas.openxmlformats.org/drawingml/2006/main">
  <a:clrScheme name="AS_ppt_A_v1.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4.xml><?xml version="1.0" encoding="utf-8"?>
<a:themeOverride xmlns:a="http://schemas.openxmlformats.org/drawingml/2006/main">
  <a:clrScheme name="AS_ppt_A_v1.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emplate>Accretive Template</Template>
  <TotalTime>2405</TotalTime>
  <Words>729</Words>
  <Application>Microsoft Office PowerPoint</Application>
  <PresentationFormat>On-screen Show (4:3)</PresentationFormat>
  <Paragraphs>103</Paragraphs>
  <Slides>9</Slides>
  <Notes>5</Notes>
  <HiddenSlides>0</HiddenSlides>
  <MMClips>0</MMClips>
  <ScaleCrop>false</ScaleCrop>
  <HeadingPairs>
    <vt:vector size="8" baseType="variant">
      <vt:variant>
        <vt:lpstr>Fonts Used</vt:lpstr>
      </vt:variant>
      <vt:variant>
        <vt:i4>5</vt:i4>
      </vt:variant>
      <vt:variant>
        <vt:lpstr>Design Template</vt:lpstr>
      </vt:variant>
      <vt:variant>
        <vt:i4>3</vt:i4>
      </vt:variant>
      <vt:variant>
        <vt:lpstr>Embedded OLE Servers</vt:lpstr>
      </vt:variant>
      <vt:variant>
        <vt:i4>1</vt:i4>
      </vt:variant>
      <vt:variant>
        <vt:lpstr>Slide Titles</vt:lpstr>
      </vt:variant>
      <vt:variant>
        <vt:i4>9</vt:i4>
      </vt:variant>
    </vt:vector>
  </HeadingPairs>
  <TitlesOfParts>
    <vt:vector size="18" baseType="lpstr">
      <vt:lpstr>Arial</vt:lpstr>
      <vt:lpstr>Symbol</vt:lpstr>
      <vt:lpstr>Wingdings</vt:lpstr>
      <vt:lpstr>Verdana</vt:lpstr>
      <vt:lpstr>Georgia</vt:lpstr>
      <vt:lpstr>1_AS_ppt_A_v1.7</vt:lpstr>
      <vt:lpstr>AS_ppt_A_v1.7</vt:lpstr>
      <vt:lpstr>2_AS_ppt_A_v1.7</vt:lpstr>
      <vt:lpstr>Worksheet</vt:lpstr>
      <vt:lpstr>                                                                                                                                       Florida Board of Governors  </vt:lpstr>
      <vt:lpstr>Value of an Effective Compliance Program   </vt:lpstr>
      <vt:lpstr>Value of an Effective Compliance Program   </vt:lpstr>
      <vt:lpstr>Value of an Effective Compliance Program   </vt:lpstr>
      <vt:lpstr> Establishing a Framework for Identifying Adverse  Trends </vt:lpstr>
      <vt:lpstr>Trend Analysis – Example </vt:lpstr>
      <vt:lpstr>Trend Analysis - Example  A133 Audit Issues</vt:lpstr>
      <vt:lpstr>Value of an Effective Compliance Program   </vt:lpstr>
      <vt:lpstr>Thank You!</vt:lpstr>
    </vt:vector>
  </TitlesOfParts>
  <Company>Accretive Solutions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swoodruff</dc:creator>
  <cp:lastModifiedBy>FLDOE</cp:lastModifiedBy>
  <cp:revision>194</cp:revision>
  <dcterms:created xsi:type="dcterms:W3CDTF">2005-04-25T15:51:32Z</dcterms:created>
  <dcterms:modified xsi:type="dcterms:W3CDTF">2010-11-02T15:31:57Z</dcterms:modified>
</cp:coreProperties>
</file>