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57" r:id="rId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84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2/26/2010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2/26/2010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2/26/2010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2/26/2010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2/26/2010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2/26/2010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2/26/2010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699CB88-5E1A-4FAC-892A-60949ACB1F6F}" type="datetimeFigureOut">
              <a:rPr lang="en-US" smtClean="0"/>
              <a:pPr/>
              <a:t>2/26/2010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820206"/>
            <a:ext cx="8113776" cy="1828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UF Research and Academic Center at Lake Nona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Presentation to Florida Board of Governors, March 17, 2010</a:t>
            </a:r>
          </a:p>
          <a:p>
            <a:r>
              <a:rPr lang="en-US" dirty="0" smtClean="0"/>
              <a:t>Dr. Win Phillips – Vice President for Research</a:t>
            </a:r>
          </a:p>
          <a:p>
            <a:r>
              <a:rPr lang="en-US" dirty="0" smtClean="0"/>
              <a:t>University of Florida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30000" contrast="-71000"/>
          </a:blip>
          <a:srcRect/>
          <a:stretch>
            <a:fillRect/>
          </a:stretch>
        </p:blipFill>
        <p:spPr bwMode="auto">
          <a:xfrm>
            <a:off x="3048000" y="990600"/>
            <a:ext cx="2819400" cy="145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5604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4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The University of Florida Research and Academic Center will be the next piece of the growing Biomedical cluster at Lake Nona and will be located adjacent to the Sanford-Burnham Medical Research Institute site within the science and technology park zone of the Lake Nona Development. </a:t>
            </a:r>
          </a:p>
          <a:p>
            <a:pPr>
              <a:lnSpc>
                <a:spcPct val="120000"/>
              </a:lnSpc>
            </a:pPr>
            <a:endParaRPr lang="en-US" sz="4600" b="1" dirty="0" smtClean="0">
              <a:solidFill>
                <a:schemeClr val="accent3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120000"/>
              </a:lnSpc>
            </a:pPr>
            <a:r>
              <a:rPr lang="en-US" sz="4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The facility is planned to be a 4-story 115,000 GSF building, which will include research, academic, office, conference, and support space to facilitate the UF mission.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Lake Nona Master Plan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6324600" cy="483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" y="5029200"/>
            <a:ext cx="205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University of Florida</a:t>
            </a:r>
          </a:p>
          <a:p>
            <a:r>
              <a:rPr lang="en-US" sz="800" dirty="0" smtClean="0"/>
              <a:t>Research Center at Lake Nona</a:t>
            </a:r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rot="5400000" flipH="1" flipV="1">
            <a:off x="1504950" y="4705350"/>
            <a:ext cx="457200" cy="190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UF &amp; Burnham Institute Sites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7010400" cy="473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" y="1600200"/>
            <a:ext cx="76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Future</a:t>
            </a:r>
          </a:p>
          <a:p>
            <a:r>
              <a:rPr lang="en-US" sz="800" dirty="0" smtClean="0"/>
              <a:t>Phase</a:t>
            </a:r>
          </a:p>
        </p:txBody>
      </p:sp>
      <p:sp>
        <p:nvSpPr>
          <p:cNvPr id="6" name="Rectangle 5"/>
          <p:cNvSpPr/>
          <p:nvPr/>
        </p:nvSpPr>
        <p:spPr>
          <a:xfrm>
            <a:off x="3886200" y="2667000"/>
            <a:ext cx="1371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Burnham Institute</a:t>
            </a:r>
          </a:p>
          <a:p>
            <a:r>
              <a:rPr lang="en-US" sz="800" dirty="0" smtClean="0"/>
              <a:t>for Medical Research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4419600"/>
            <a:ext cx="17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University of Florida</a:t>
            </a:r>
          </a:p>
          <a:p>
            <a:r>
              <a:rPr lang="en-US" sz="800" dirty="0" smtClean="0"/>
              <a:t>Research and Academic Center</a:t>
            </a:r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rot="5400000" flipH="1" flipV="1">
            <a:off x="1123950" y="3409950"/>
            <a:ext cx="1447800" cy="571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2"/>
          </p:cNvCxnSpPr>
          <p:nvPr/>
        </p:nvCxnSpPr>
        <p:spPr>
          <a:xfrm rot="5400000">
            <a:off x="4322177" y="2950577"/>
            <a:ext cx="194846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</p:cNvCxnSpPr>
          <p:nvPr/>
        </p:nvCxnSpPr>
        <p:spPr>
          <a:xfrm rot="5400000">
            <a:off x="435977" y="2188577"/>
            <a:ext cx="804446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UF Site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6019800" cy="473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477000" y="1295400"/>
            <a:ext cx="23622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dirty="0" smtClean="0"/>
          </a:p>
          <a:p>
            <a:r>
              <a:rPr lang="en-US" sz="800" b="1" u="sng" dirty="0" smtClean="0"/>
              <a:t>SITE SUMMARY </a:t>
            </a:r>
            <a:r>
              <a:rPr lang="en-US" sz="800" b="1" dirty="0" smtClean="0"/>
              <a:t>	</a:t>
            </a:r>
          </a:p>
          <a:p>
            <a:pPr>
              <a:lnSpc>
                <a:spcPct val="150000"/>
              </a:lnSpc>
            </a:pPr>
            <a:r>
              <a:rPr lang="en-US" sz="800" dirty="0" smtClean="0"/>
              <a:t>UF Research and Academic Center 	</a:t>
            </a:r>
          </a:p>
          <a:p>
            <a:pPr>
              <a:lnSpc>
                <a:spcPct val="150000"/>
              </a:lnSpc>
            </a:pPr>
            <a:r>
              <a:rPr lang="en-US" sz="800" dirty="0" smtClean="0"/>
              <a:t>Gross Acreage: 5.27   	</a:t>
            </a:r>
          </a:p>
          <a:p>
            <a:endParaRPr lang="en-US" sz="800" b="1" dirty="0" smtClean="0"/>
          </a:p>
          <a:p>
            <a:endParaRPr lang="en-US" sz="800" b="1" dirty="0" smtClean="0"/>
          </a:p>
          <a:p>
            <a:endParaRPr lang="en-US" sz="800" b="1" dirty="0" smtClean="0"/>
          </a:p>
          <a:p>
            <a:endParaRPr lang="en-US" sz="800" b="1" dirty="0" smtClean="0"/>
          </a:p>
          <a:p>
            <a:r>
              <a:rPr lang="en-US" sz="800" b="1" u="sng" dirty="0" smtClean="0"/>
              <a:t>BUILDING PROGRAM </a:t>
            </a:r>
            <a:r>
              <a:rPr lang="en-US" sz="800" b="1" dirty="0" smtClean="0"/>
              <a:t>	</a:t>
            </a:r>
          </a:p>
          <a:p>
            <a:pPr>
              <a:lnSpc>
                <a:spcPct val="150000"/>
              </a:lnSpc>
            </a:pPr>
            <a:r>
              <a:rPr lang="en-US" sz="800" dirty="0" smtClean="0"/>
              <a:t>Classroom &amp; Student Spaces 13,862 (</a:t>
            </a:r>
            <a:r>
              <a:rPr lang="en-US" sz="800" dirty="0" err="1" smtClean="0"/>
              <a:t>sf</a:t>
            </a:r>
            <a:r>
              <a:rPr lang="en-US" sz="800" dirty="0" smtClean="0"/>
              <a:t>) </a:t>
            </a:r>
          </a:p>
          <a:p>
            <a:pPr>
              <a:lnSpc>
                <a:spcPct val="150000"/>
              </a:lnSpc>
            </a:pPr>
            <a:r>
              <a:rPr lang="en-US" sz="800" dirty="0" smtClean="0"/>
              <a:t>CDDC (Comprehensive Drug Development Center) 8,345 </a:t>
            </a:r>
            <a:r>
              <a:rPr lang="en-US" sz="800" dirty="0" err="1" smtClean="0"/>
              <a:t>sf</a:t>
            </a:r>
            <a:r>
              <a:rPr lang="en-US" sz="800" dirty="0" smtClean="0"/>
              <a:t> 	</a:t>
            </a:r>
          </a:p>
          <a:p>
            <a:pPr>
              <a:lnSpc>
                <a:spcPct val="150000"/>
              </a:lnSpc>
            </a:pPr>
            <a:r>
              <a:rPr lang="en-US" sz="800" dirty="0" smtClean="0"/>
              <a:t>Administration 2,706 </a:t>
            </a:r>
            <a:r>
              <a:rPr lang="en-US" sz="800" dirty="0" err="1" smtClean="0"/>
              <a:t>sf</a:t>
            </a:r>
            <a:r>
              <a:rPr lang="en-US" sz="800" dirty="0" smtClean="0"/>
              <a:t> 	</a:t>
            </a:r>
          </a:p>
          <a:p>
            <a:pPr>
              <a:lnSpc>
                <a:spcPct val="150000"/>
              </a:lnSpc>
            </a:pPr>
            <a:r>
              <a:rPr lang="en-US" sz="800" dirty="0" smtClean="0"/>
              <a:t>Research 28,266 </a:t>
            </a:r>
            <a:r>
              <a:rPr lang="en-US" sz="800" dirty="0" err="1" smtClean="0"/>
              <a:t>sf</a:t>
            </a:r>
            <a:r>
              <a:rPr lang="en-US" sz="800" dirty="0" smtClean="0"/>
              <a:t> 	</a:t>
            </a:r>
          </a:p>
          <a:p>
            <a:pPr>
              <a:lnSpc>
                <a:spcPct val="150000"/>
              </a:lnSpc>
            </a:pPr>
            <a:r>
              <a:rPr lang="en-US" sz="800" dirty="0" smtClean="0"/>
              <a:t>Public/Common Space 7,719 </a:t>
            </a:r>
            <a:r>
              <a:rPr lang="en-US" sz="800" dirty="0" err="1" smtClean="0"/>
              <a:t>sf</a:t>
            </a:r>
            <a:r>
              <a:rPr lang="en-US" sz="800" dirty="0" smtClean="0"/>
              <a:t> 	</a:t>
            </a:r>
          </a:p>
          <a:p>
            <a:pPr>
              <a:lnSpc>
                <a:spcPct val="150000"/>
              </a:lnSpc>
            </a:pPr>
            <a:r>
              <a:rPr lang="en-US" sz="800" dirty="0" smtClean="0"/>
              <a:t>Mechanical/Other 2,674 </a:t>
            </a:r>
            <a:r>
              <a:rPr lang="en-US" sz="800" dirty="0" err="1" smtClean="0"/>
              <a:t>sf</a:t>
            </a:r>
            <a:r>
              <a:rPr lang="en-US" sz="800" dirty="0" smtClean="0"/>
              <a:t> 	</a:t>
            </a:r>
          </a:p>
          <a:p>
            <a:r>
              <a:rPr lang="en-US" sz="800" b="1" dirty="0" smtClean="0"/>
              <a:t>	</a:t>
            </a:r>
          </a:p>
          <a:p>
            <a:r>
              <a:rPr lang="en-US" sz="800" b="1" dirty="0" smtClean="0"/>
              <a:t>Total Gross Square Feet	115,000 </a:t>
            </a:r>
            <a:r>
              <a:rPr lang="en-US" sz="800" b="1" dirty="0" err="1" smtClean="0"/>
              <a:t>sf</a:t>
            </a:r>
            <a:r>
              <a:rPr lang="en-US" sz="800" b="1" dirty="0" smtClean="0"/>
              <a:t> 	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UF Project Budget &amp; Funding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609600"/>
            <a:ext cx="8183880" cy="4876800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Project Budget</a:t>
            </a:r>
          </a:p>
          <a:p>
            <a:pPr lvl="1">
              <a:buNone/>
            </a:pPr>
            <a:r>
              <a:rPr lang="en-US" sz="19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$47,068,845	</a:t>
            </a:r>
            <a:r>
              <a:rPr lang="en-US" sz="19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(Basic Construction Cost)</a:t>
            </a:r>
          </a:p>
          <a:p>
            <a:pPr lvl="1">
              <a:buNone/>
            </a:pPr>
            <a:r>
              <a:rPr lang="en-US" sz="19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$2,020,000 	</a:t>
            </a:r>
            <a:r>
              <a:rPr lang="en-US" sz="19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(Site/Utility Infrastructure)</a:t>
            </a:r>
          </a:p>
          <a:p>
            <a:pPr lvl="1">
              <a:buNone/>
            </a:pPr>
            <a:r>
              <a:rPr lang="en-US" sz="1900" b="1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$11,899,555 </a:t>
            </a:r>
            <a:r>
              <a:rPr lang="en-US" sz="19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	</a:t>
            </a:r>
            <a:r>
              <a:rPr lang="en-US" sz="19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(Other (including Fees, Inspections, FF&amp;E, 			 contingency)</a:t>
            </a:r>
            <a:r>
              <a:rPr lang="en-US" sz="19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lvl="1">
              <a:buNone/>
            </a:pPr>
            <a:r>
              <a:rPr lang="en-US" sz="19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$60,988,400 	</a:t>
            </a:r>
            <a:r>
              <a:rPr lang="en-US" sz="19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Total Project Budget</a:t>
            </a:r>
          </a:p>
          <a:p>
            <a:pPr lvl="1"/>
            <a:endParaRPr lang="en-US" b="1" dirty="0" smtClean="0">
              <a:solidFill>
                <a:schemeClr val="accent3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2400" b="1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Project Funding</a:t>
            </a:r>
          </a:p>
          <a:p>
            <a:pPr lvl="1">
              <a:buNone/>
            </a:pPr>
            <a:r>
              <a:rPr lang="en-US" sz="19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$6,000,000	</a:t>
            </a:r>
            <a:r>
              <a:rPr lang="en-US" sz="19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(Previous Allocation </a:t>
            </a:r>
            <a:r>
              <a:rPr lang="en-US" sz="19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2008/09 PECO)</a:t>
            </a:r>
          </a:p>
          <a:p>
            <a:pPr lvl="1">
              <a:buNone/>
            </a:pPr>
            <a:r>
              <a:rPr lang="en-US" sz="1900" b="1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$54,988,400</a:t>
            </a:r>
            <a:r>
              <a:rPr lang="en-US" sz="19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	</a:t>
            </a:r>
            <a:r>
              <a:rPr lang="en-US" sz="19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(Remaining</a:t>
            </a:r>
            <a:r>
              <a:rPr lang="en-US" sz="19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19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PECO Request)</a:t>
            </a:r>
            <a:endParaRPr lang="en-US" sz="1900" dirty="0" smtClean="0">
              <a:solidFill>
                <a:schemeClr val="accent3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1">
              <a:buNone/>
            </a:pPr>
            <a:r>
              <a:rPr lang="en-US" sz="19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$60,988,400	Total Project Funding</a:t>
            </a:r>
          </a:p>
          <a:p>
            <a:pPr lvl="1"/>
            <a:endParaRPr lang="en-US" sz="1900" b="1" dirty="0" smtClean="0">
              <a:solidFill>
                <a:schemeClr val="accent3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1"/>
            <a:endParaRPr lang="en-US" sz="1900" b="1" dirty="0" smtClean="0">
              <a:solidFill>
                <a:schemeClr val="accent3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Rendering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813813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2179</TotalTime>
  <Words>156</Words>
  <Application>Microsoft Office PowerPoint</Application>
  <PresentationFormat>On-screen Show (4:3)</PresentationFormat>
  <Paragraphs>49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Aspect</vt:lpstr>
      <vt:lpstr>UF Research and Academic Center at Lake Nona</vt:lpstr>
      <vt:lpstr>Overview</vt:lpstr>
      <vt:lpstr>Lake Nona Master Plan</vt:lpstr>
      <vt:lpstr>UF &amp; Burnham Institute Sites</vt:lpstr>
      <vt:lpstr>UF Site</vt:lpstr>
      <vt:lpstr>UF Project Budget &amp; Funding</vt:lpstr>
      <vt:lpstr>Building Rendering</vt:lpstr>
    </vt:vector>
  </TitlesOfParts>
  <Company>Operations Analysis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UF Research and Academic Center at Lake Nona</dc:title>
  <dc:creator>Eugene Herring</dc:creator>
  <cp:lastModifiedBy>Eugene E Herring</cp:lastModifiedBy>
  <cp:revision>218</cp:revision>
  <dcterms:created xsi:type="dcterms:W3CDTF">2010-02-24T12:55:38Z</dcterms:created>
  <dcterms:modified xsi:type="dcterms:W3CDTF">2010-02-26T18:49:51Z</dcterms:modified>
</cp:coreProperties>
</file>