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358" r:id="rId2"/>
    <p:sldId id="357" r:id="rId3"/>
    <p:sldId id="348" r:id="rId4"/>
    <p:sldId id="353" r:id="rId5"/>
    <p:sldId id="350" r:id="rId6"/>
    <p:sldId id="349" r:id="rId7"/>
    <p:sldId id="333" r:id="rId8"/>
    <p:sldId id="334" r:id="rId9"/>
    <p:sldId id="335" r:id="rId10"/>
    <p:sldId id="336" r:id="rId11"/>
    <p:sldId id="351" r:id="rId12"/>
    <p:sldId id="341" r:id="rId13"/>
    <p:sldId id="346" r:id="rId14"/>
    <p:sldId id="339" r:id="rId15"/>
    <p:sldId id="355" r:id="rId16"/>
    <p:sldId id="356" r:id="rId17"/>
    <p:sldId id="344" r:id="rId18"/>
    <p:sldId id="354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8110" autoAdjust="0"/>
    <p:restoredTop sz="94705" autoAdjust="0"/>
  </p:normalViewPr>
  <p:slideViewPr>
    <p:cSldViewPr>
      <p:cViewPr>
        <p:scale>
          <a:sx n="64" d="100"/>
          <a:sy n="64" d="100"/>
        </p:scale>
        <p:origin x="-22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6ECC8E9-8AB4-4A85-9359-F292B7D80BD9}" type="datetimeFigureOut">
              <a:rPr lang="en-US"/>
              <a:pPr>
                <a:defRPr/>
              </a:pPr>
              <a:t>6/10/2009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D6BE23F-C440-4F2B-B9B0-76E5B92763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78B8A26-775E-4DEA-A487-222F82CA7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9825" y="685800"/>
            <a:ext cx="4681538" cy="3509963"/>
          </a:xfrm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424363"/>
            <a:ext cx="6624638" cy="4097337"/>
          </a:xfrm>
          <a:noFill/>
          <a:ln/>
        </p:spPr>
        <p:txBody>
          <a:bodyPr lIns="92155" tIns="46079" rIns="92155" bIns="46079"/>
          <a:lstStyle/>
          <a:p>
            <a:r>
              <a:rPr lang="en-US" smtClean="0"/>
              <a:t>Maribeth: Intro and slides 1-3, 3-5 minutes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EDBD5F-5B5C-4ACB-8325-12272E7267F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2E653815-C8F8-4A28-B5A7-EC65C179DECD}" type="slidenum">
              <a:rPr lang="en-US" sz="1200"/>
              <a:pPr algn="r" defTabSz="931863"/>
              <a:t>10</a:t>
            </a:fld>
            <a:endParaRPr lang="en-US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1600" smtClean="0"/>
              <a:t>Chris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Chris</a:t>
            </a: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5E7E92-80C2-46CC-AD68-18E878D00723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8A05B0-7A7E-465A-B7A1-C77C1BB6724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4" tIns="46582" rIns="93164" bIns="46582" anchor="b"/>
          <a:lstStyle/>
          <a:p>
            <a:pPr algn="r" defTabSz="931863"/>
            <a:fld id="{5A25161D-AF8C-4E10-8927-54DD4E109571}" type="slidenum">
              <a:rPr lang="en-US" sz="1200"/>
              <a:pPr algn="r" defTabSz="931863"/>
              <a:t>12</a:t>
            </a:fld>
            <a:endParaRPr lang="en-US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3164" tIns="46582" rIns="93164" bIns="46582"/>
          <a:lstStyle/>
          <a:p>
            <a:r>
              <a:rPr lang="en-US" smtClean="0"/>
              <a:t>Tom: slides 11-16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2C6F1C-289C-4DD6-B3E9-27481C3C57E8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C7414796-E25F-4C37-9DDC-8722212FAD72}" type="slidenum">
              <a:rPr lang="en-US" sz="1200"/>
              <a:pPr algn="r" defTabSz="931863"/>
              <a:t>13</a:t>
            </a:fld>
            <a:endParaRPr lang="en-US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FDB9CB-3E70-4E33-8A8D-855994A0FA6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C2755CE1-1F76-4247-8C5B-A559FEC9EA56}" type="slidenum">
              <a:rPr lang="en-US" sz="1200"/>
              <a:pPr algn="r" defTabSz="931863"/>
              <a:t>14</a:t>
            </a:fld>
            <a:endParaRPr lang="en-US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B6AE34-668E-446A-BBCE-78A4475E64E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F76A32AF-EF35-462B-BF74-04569D21D324}" type="slidenum">
              <a:rPr lang="en-US" sz="1200"/>
              <a:pPr algn="r" defTabSz="931863"/>
              <a:t>15</a:t>
            </a:fld>
            <a:endParaRPr lang="en-US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404C0A-14D7-486A-AE10-FFD984C6DF8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C77991B5-4BBA-46CA-BDC5-B21482714197}" type="slidenum">
              <a:rPr lang="en-US" sz="1200"/>
              <a:pPr algn="r" defTabSz="931863"/>
              <a:t>16</a:t>
            </a:fld>
            <a:endParaRPr lang="en-US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7DAC7E-0B51-4F82-B438-C8D747810DBE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72F71A41-D332-46B3-A38C-AC7582F70A63}" type="slidenum">
              <a:rPr lang="en-US" sz="1200"/>
              <a:pPr algn="r" defTabSz="931863"/>
              <a:t>17</a:t>
            </a:fld>
            <a:endParaRPr lang="en-US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0AC1C7-B4D8-4B36-AD42-A93C10910B90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21040F1B-9F5F-4532-9694-01D90E8B2904}" type="slidenum">
              <a:rPr lang="en-US" sz="1200"/>
              <a:pPr algn="r" defTabSz="931863"/>
              <a:t>18</a:t>
            </a:fld>
            <a:endParaRPr 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FHE-ASAP is our state coalition. It has operated since 2001. FHE has __ member institutions. </a:t>
            </a:r>
          </a:p>
          <a:p>
            <a:r>
              <a:rPr lang="en-US" smtClean="0"/>
              <a:t>Chris Franzetti of FSU is the Past Chair, Tom Hall of UCF is the current Chair, and Maureen Miller of UF is the Chair Elect.  </a:t>
            </a:r>
          </a:p>
          <a:p>
            <a:r>
              <a:rPr lang="en-US" smtClean="0"/>
              <a:t>FHE-ASAP will work with the BOG to identify best practices in the SUS system related to Substance use environmental prevention strategies.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9825" y="685800"/>
            <a:ext cx="4681538" cy="3509963"/>
          </a:xfrm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424363"/>
            <a:ext cx="6624638" cy="4097337"/>
          </a:xfrm>
          <a:noFill/>
          <a:ln/>
        </p:spPr>
        <p:txBody>
          <a:bodyPr lIns="92155" tIns="46079" rIns="92155" bIns="46079"/>
          <a:lstStyle/>
          <a:p>
            <a:r>
              <a:rPr lang="en-US" smtClean="0"/>
              <a:t>Maribeth: Intro and slides 1-3, 3-5 minutes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Maribeth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940FC9-2A96-4BBB-9F66-D5859B3A2AFA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Maribeth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7805E7-EEBD-4017-82A0-D93B3B72A2DA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917AC-1636-40F4-9C5D-C34F0E84844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4" tIns="46582" rIns="93164" bIns="46582" anchor="b"/>
          <a:lstStyle/>
          <a:p>
            <a:pPr algn="r" defTabSz="931863"/>
            <a:fld id="{DCF5EBDB-BA50-487F-A930-449518355AA1}" type="slidenum">
              <a:rPr lang="en-US" sz="1200"/>
              <a:pPr algn="r" defTabSz="931863"/>
              <a:t>5</a:t>
            </a:fld>
            <a:endParaRPr lang="en-US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3164" tIns="46582" rIns="93164" bIns="46582"/>
          <a:lstStyle/>
          <a:p>
            <a:r>
              <a:rPr lang="en-US" smtClean="0"/>
              <a:t>Chris: Scope of the problem slides 4-11.  7 minutes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2D2AF0-2494-4A9C-86F4-04C7F1EB8D3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4" tIns="46582" rIns="93164" bIns="46582" anchor="b"/>
          <a:lstStyle/>
          <a:p>
            <a:pPr algn="r" defTabSz="931863"/>
            <a:fld id="{CE11E563-7F22-4298-81F6-7AAA348B6960}" type="slidenum">
              <a:rPr lang="en-US" sz="1200"/>
              <a:pPr algn="r" defTabSz="931863"/>
              <a:t>6</a:t>
            </a:fld>
            <a:endParaRPr 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3164" tIns="46582" rIns="93164" bIns="46582"/>
          <a:lstStyle/>
          <a:p>
            <a:r>
              <a:rPr lang="en-US" smtClean="0"/>
              <a:t>Hangover: High-risk drinkers averaged 6.5 times annually.</a:t>
            </a:r>
          </a:p>
          <a:p>
            <a:r>
              <a:rPr lang="en-US" smtClean="0"/>
              <a:t>Driving under the Influence: High-risk drinkers averaged 5 times annually.</a:t>
            </a:r>
          </a:p>
          <a:p>
            <a:r>
              <a:rPr lang="en-US" smtClean="0"/>
              <a:t>Injuries: High-risk drinkers averaged almost 3 injuries annually.</a:t>
            </a:r>
          </a:p>
          <a:p>
            <a:r>
              <a:rPr lang="en-US" smtClean="0"/>
              <a:t>Sexual assault: High-risk drinkers averaged  2.5 incidents annually.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Chris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BB4F4F-8737-4C57-88E4-CFA1BB7D1E64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Chris</a:t>
            </a: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BBD69F-315F-474C-A0F5-3A3F83A9902E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Chris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3477AA-1DF0-49F3-A9CE-06F95527A493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DD201-1C3B-48ED-B90A-85CF9777E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FA3A7-A3B8-45D9-BEB9-2EA4AB887C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C99A9-E64B-4E5C-9846-A9215F6121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EA6E0-9294-4F57-ABA2-70F57B5BB9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D5BAA-6886-406A-AF60-772FBA1350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0C01E-D936-4664-9DE7-03C4875F05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6354A-9047-4154-B175-DA3BB8F257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883E4-86F3-43A4-826C-9D42485ADC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2C5AD-DDAB-44E9-8840-AD67950CAC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33DF7-7A16-4D3F-8323-F637961A23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D84D2-181B-4CB4-9D05-4E0BDEBF68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DFC8-83A5-4E62-A6C4-9907402571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E31EA-F4B6-4778-A6AD-337EF23115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614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615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5CFEDD03-D84F-448E-BC8E-47C5F5FC11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  <p:sldLayoutId id="2147483654" r:id="rId12"/>
    <p:sldLayoutId id="2147483653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tvhall@mail.ucf.ed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chrisfranzetti@aol.com" TargetMode="External"/><Relationship Id="rId4" Type="http://schemas.openxmlformats.org/officeDocument/2006/relationships/hyperlink" Target="mailto:emm@ufl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12" Type="http://schemas.openxmlformats.org/officeDocument/2006/relationships/image" Target="../media/image2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32.png"/><Relationship Id="rId3" Type="http://schemas.openxmlformats.org/officeDocument/2006/relationships/image" Target="../media/image22.jpe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jpeg"/><Relationship Id="rId10" Type="http://schemas.openxmlformats.org/officeDocument/2006/relationships/image" Target="../media/image29.png"/><Relationship Id="rId4" Type="http://schemas.openxmlformats.org/officeDocument/2006/relationships/image" Target="../media/image23.jpe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"/>
          <p:cNvSpPr txBox="1">
            <a:spLocks noChangeArrowheads="1"/>
          </p:cNvSpPr>
          <p:nvPr/>
        </p:nvSpPr>
        <p:spPr bwMode="auto">
          <a:xfrm>
            <a:off x="228600" y="1524000"/>
            <a:ext cx="8915400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4000" b="1" i="1"/>
          </a:p>
          <a:p>
            <a:pPr algn="ctr"/>
            <a:endParaRPr lang="en-US" sz="3600" b="1" i="1"/>
          </a:p>
          <a:p>
            <a:pPr algn="ctr"/>
            <a:r>
              <a:rPr lang="en-US" sz="3600" b="1" i="1"/>
              <a:t>Excessive Alcohol Use on Campus: </a:t>
            </a:r>
          </a:p>
          <a:p>
            <a:pPr algn="ctr"/>
            <a:r>
              <a:rPr lang="en-US" sz="3600" b="1" i="1"/>
              <a:t>An Introduction</a:t>
            </a:r>
          </a:p>
          <a:p>
            <a:pPr algn="ctr"/>
            <a:endParaRPr lang="en-US" sz="3600" b="1" i="1"/>
          </a:p>
          <a:p>
            <a:pPr algn="ctr"/>
            <a:endParaRPr lang="en-US" sz="3600" b="1" i="1"/>
          </a:p>
          <a:p>
            <a:pPr algn="ctr"/>
            <a:r>
              <a:rPr lang="en-US" sz="2400" b="1" i="1"/>
              <a:t>University of Central Florida</a:t>
            </a:r>
          </a:p>
          <a:p>
            <a:pPr algn="ctr"/>
            <a:r>
              <a:rPr lang="en-US" sz="2400" b="1" i="1"/>
              <a:t>June 18, 2009</a:t>
            </a:r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838200" y="3810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0000CC"/>
                </a:solidFill>
              </a:rPr>
              <a:t>BOARD OF GOVERNORS</a:t>
            </a:r>
          </a:p>
          <a:p>
            <a:pPr algn="ctr"/>
            <a:r>
              <a:rPr lang="en-US" sz="3200" b="1">
                <a:solidFill>
                  <a:srgbClr val="0000CC"/>
                </a:solidFill>
              </a:rPr>
              <a:t>Student Affairs Committee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rownp2"/>
          <p:cNvPicPr>
            <a:picLocks noChangeAspect="1" noChangeArrowheads="1"/>
          </p:cNvPicPr>
          <p:nvPr/>
        </p:nvPicPr>
        <p:blipFill>
          <a:blip r:embed="rId3">
            <a:lum contrast="-52000"/>
          </a:blip>
          <a:srcRect t="22218" b="40974"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3">
                <a:lumMod val="75000"/>
              </a:schemeClr>
            </a:outerShdw>
          </a:effectLst>
        </p:spPr>
      </p:pic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09538"/>
            <a:ext cx="8534400" cy="1143000"/>
          </a:xfrm>
        </p:spPr>
        <p:txBody>
          <a:bodyPr/>
          <a:lstStyle/>
          <a:p>
            <a:r>
              <a:rPr lang="en-US" sz="4000" b="1" smtClean="0">
                <a:solidFill>
                  <a:srgbClr val="002060"/>
                </a:solidFill>
                <a:latin typeface="Arial" charset="0"/>
              </a:rPr>
              <a:t>Contributing Factors in College Communities: Drink Promotions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0" y="1752600"/>
            <a:ext cx="3505200" cy="830997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>
              <a:bevelB w="38100" h="38100"/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Thursday,  Free Drinks All Night to Everyone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5638800" y="1828800"/>
            <a:ext cx="3505200" cy="708025"/>
          </a:xfrm>
          <a:prstGeom prst="rect">
            <a:avLst/>
          </a:prstGeom>
          <a:solidFill>
            <a:srgbClr val="FFCC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>
                <a:solidFill>
                  <a:schemeClr val="bg1">
                    <a:lumMod val="75000"/>
                  </a:schemeClr>
                </a:solidFill>
              </a:rPr>
              <a:t>Ladies Drink FREE til 12 Guys $1 Drinks til 12</a:t>
            </a: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3124200" y="4038600"/>
            <a:ext cx="29718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Hour Wednesday!    60 Songs,  60Shots,          60 Minutes</a:t>
            </a:r>
          </a:p>
        </p:txBody>
      </p:sp>
      <p:sp>
        <p:nvSpPr>
          <p:cNvPr id="35846" name="Text Box 8"/>
          <p:cNvSpPr txBox="1">
            <a:spLocks noChangeArrowheads="1"/>
          </p:cNvSpPr>
          <p:nvPr/>
        </p:nvSpPr>
        <p:spPr bwMode="auto">
          <a:xfrm>
            <a:off x="3429000" y="2873375"/>
            <a:ext cx="304800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Monday, Free Drinks, Shots and Drafts til 12</a:t>
            </a:r>
          </a:p>
        </p:txBody>
      </p:sp>
      <p:sp>
        <p:nvSpPr>
          <p:cNvPr id="5128" name="Text Box 9"/>
          <p:cNvSpPr txBox="1">
            <a:spLocks noChangeArrowheads="1"/>
          </p:cNvSpPr>
          <p:nvPr/>
        </p:nvSpPr>
        <p:spPr bwMode="auto">
          <a:xfrm>
            <a:off x="0" y="2743200"/>
            <a:ext cx="3276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Bombs Away Friday. $2 Jaeger  Bombs $1 Drafts til 12</a:t>
            </a:r>
          </a:p>
        </p:txBody>
      </p:sp>
      <p:sp>
        <p:nvSpPr>
          <p:cNvPr id="5129" name="Text Box 10"/>
          <p:cNvSpPr txBox="1">
            <a:spLocks noChangeArrowheads="1"/>
          </p:cNvSpPr>
          <p:nvPr/>
        </p:nvSpPr>
        <p:spPr bwMode="auto">
          <a:xfrm>
            <a:off x="0" y="4191000"/>
            <a:ext cx="2971800" cy="1323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Slamming Saturdays! $1 Cover before 11. $1 Drafts, $2 Wells, $3 Bombs</a:t>
            </a:r>
          </a:p>
        </p:txBody>
      </p:sp>
      <p:sp>
        <p:nvSpPr>
          <p:cNvPr id="35849" name="Text Box 11"/>
          <p:cNvSpPr txBox="1">
            <a:spLocks noChangeArrowheads="1"/>
          </p:cNvSpPr>
          <p:nvPr/>
        </p:nvSpPr>
        <p:spPr bwMode="auto">
          <a:xfrm>
            <a:off x="6248400" y="5257800"/>
            <a:ext cx="2895600" cy="1016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Tahoma" pitchFamily="34" charset="0"/>
              </a:rPr>
              <a:t>Wasted Wednesday! FREE Wells til 12.  FREE Drafts all Night</a:t>
            </a:r>
          </a:p>
        </p:txBody>
      </p:sp>
      <p:sp>
        <p:nvSpPr>
          <p:cNvPr id="35850" name="Text Box 12"/>
          <p:cNvSpPr txBox="1">
            <a:spLocks noChangeArrowheads="1"/>
          </p:cNvSpPr>
          <p:nvPr/>
        </p:nvSpPr>
        <p:spPr bwMode="auto">
          <a:xfrm>
            <a:off x="6096000" y="3886200"/>
            <a:ext cx="2590800" cy="1006475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ahoma" pitchFamily="34" charset="0"/>
              </a:rPr>
              <a:t>All You Can Drink Sundays!  FREE Wells and Drafts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6400800" y="2286000"/>
            <a:ext cx="2743200" cy="1477963"/>
          </a:xfrm>
          <a:prstGeom prst="rect">
            <a:avLst/>
          </a:prstGeom>
          <a:solidFill>
            <a:srgbClr val="FFCC00">
              <a:alpha val="3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Tuesday Drinking with Lincoln- Penny Drafts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914400"/>
          </a:xfrm>
        </p:spPr>
        <p:txBody>
          <a:bodyPr/>
          <a:lstStyle/>
          <a:p>
            <a:pPr algn="ctr"/>
            <a:r>
              <a:rPr lang="en-US" sz="4400" b="1" smtClean="0">
                <a:latin typeface="Arial" charset="0"/>
              </a:rPr>
              <a:t/>
            </a:r>
            <a:br>
              <a:rPr lang="en-US" sz="4400" b="1" smtClean="0">
                <a:latin typeface="Arial" charset="0"/>
              </a:rPr>
            </a:br>
            <a:r>
              <a:rPr lang="en-US" sz="4000" b="1" smtClean="0">
                <a:solidFill>
                  <a:srgbClr val="002060"/>
                </a:solidFill>
                <a:latin typeface="Arial" charset="0"/>
              </a:rPr>
              <a:t>Key Strategies of a Comprehensive Campus &amp; Community Approach</a:t>
            </a:r>
            <a:r>
              <a:rPr lang="en-US" sz="4000" smtClean="0">
                <a:solidFill>
                  <a:srgbClr val="002060"/>
                </a:solidFill>
                <a:latin typeface="Arial" charset="0"/>
              </a:rPr>
              <a:t> </a:t>
            </a:r>
            <a:endParaRPr lang="en-US" sz="40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001000" cy="3333750"/>
          </a:xfrm>
          <a:ln w="12700"/>
        </p:spPr>
        <p:txBody>
          <a:bodyPr lIns="90487" tIns="44450" rIns="90487" bIns="44450">
            <a:spAutoFit/>
          </a:bodyPr>
          <a:lstStyle/>
          <a:p>
            <a:pPr>
              <a:buClr>
                <a:srgbClr val="0000FF"/>
              </a:buClr>
              <a:buSzPct val="70000"/>
              <a:buFont typeface="Webdings" pitchFamily="18" charset="2"/>
              <a:buChar char="4"/>
              <a:defRPr/>
            </a:pPr>
            <a:r>
              <a:rPr lang="en-US" sz="2700" dirty="0" smtClean="0">
                <a:solidFill>
                  <a:schemeClr val="accent3">
                    <a:lumMod val="25000"/>
                  </a:schemeClr>
                </a:solidFill>
              </a:rPr>
              <a:t>Individual </a:t>
            </a:r>
            <a:r>
              <a:rPr lang="en-US" sz="2700" dirty="0">
                <a:solidFill>
                  <a:schemeClr val="accent3">
                    <a:lumMod val="25000"/>
                  </a:schemeClr>
                </a:solidFill>
              </a:rPr>
              <a:t>factors (students)</a:t>
            </a:r>
          </a:p>
          <a:p>
            <a:pPr>
              <a:buClr>
                <a:srgbClr val="0000FF"/>
              </a:buClr>
              <a:buSzPct val="70000"/>
              <a:buFont typeface="Webdings" pitchFamily="18" charset="2"/>
              <a:buChar char="4"/>
              <a:defRPr/>
            </a:pPr>
            <a:r>
              <a:rPr lang="en-US" sz="2700" dirty="0" smtClean="0">
                <a:solidFill>
                  <a:schemeClr val="accent3">
                    <a:lumMod val="25000"/>
                  </a:schemeClr>
                </a:solidFill>
              </a:rPr>
              <a:t>Peer </a:t>
            </a:r>
            <a:r>
              <a:rPr lang="en-US" sz="2700" dirty="0">
                <a:solidFill>
                  <a:schemeClr val="accent3">
                    <a:lumMod val="25000"/>
                  </a:schemeClr>
                </a:solidFill>
              </a:rPr>
              <a:t>factors (students)</a:t>
            </a:r>
            <a:r>
              <a:rPr lang="en-US" dirty="0">
                <a:solidFill>
                  <a:schemeClr val="accent3">
                    <a:lumMod val="25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  <a:buClr>
                <a:srgbClr val="0000FF"/>
              </a:buClr>
              <a:buSzPct val="70000"/>
              <a:buFont typeface="Webdings" pitchFamily="18" charset="2"/>
              <a:buNone/>
              <a:defRPr/>
            </a:pPr>
            <a:r>
              <a:rPr lang="en-US" b="1" dirty="0"/>
              <a:t>	    AND</a:t>
            </a:r>
            <a:endParaRPr lang="en-US" dirty="0"/>
          </a:p>
          <a:p>
            <a:pPr>
              <a:lnSpc>
                <a:spcPct val="120000"/>
              </a:lnSpc>
              <a:buClr>
                <a:srgbClr val="CC0000"/>
              </a:buClr>
              <a:buSzPct val="70000"/>
              <a:buFont typeface="Webdings" pitchFamily="18" charset="2"/>
              <a:buChar char="4"/>
              <a:defRPr/>
            </a:pPr>
            <a:r>
              <a:rPr lang="en-US" sz="2700" dirty="0" smtClean="0">
                <a:solidFill>
                  <a:srgbClr val="CC0000"/>
                </a:solidFill>
              </a:rPr>
              <a:t>Institutional </a:t>
            </a:r>
            <a:r>
              <a:rPr lang="en-US" sz="2700" dirty="0">
                <a:solidFill>
                  <a:srgbClr val="CC0000"/>
                </a:solidFill>
              </a:rPr>
              <a:t>factors		</a:t>
            </a:r>
          </a:p>
          <a:p>
            <a:pPr>
              <a:buClr>
                <a:srgbClr val="CC0000"/>
              </a:buClr>
              <a:buSzPct val="70000"/>
              <a:buFont typeface="Webdings" pitchFamily="18" charset="2"/>
              <a:buChar char="4"/>
              <a:defRPr/>
            </a:pPr>
            <a:r>
              <a:rPr lang="en-US" sz="2700" dirty="0" smtClean="0">
                <a:solidFill>
                  <a:srgbClr val="CC0000"/>
                </a:solidFill>
              </a:rPr>
              <a:t>Community </a:t>
            </a:r>
            <a:r>
              <a:rPr lang="en-US" sz="2700" dirty="0">
                <a:solidFill>
                  <a:srgbClr val="CC0000"/>
                </a:solidFill>
              </a:rPr>
              <a:t>factors</a:t>
            </a:r>
          </a:p>
          <a:p>
            <a:pPr>
              <a:buClr>
                <a:srgbClr val="CC0000"/>
              </a:buClr>
              <a:buSzPct val="70000"/>
              <a:buFont typeface="Webdings" pitchFamily="18" charset="2"/>
              <a:buChar char="4"/>
              <a:defRPr/>
            </a:pPr>
            <a:r>
              <a:rPr lang="en-US" sz="2700" dirty="0" smtClean="0">
                <a:solidFill>
                  <a:srgbClr val="CC0000"/>
                </a:solidFill>
              </a:rPr>
              <a:t>Public </a:t>
            </a:r>
            <a:r>
              <a:rPr lang="en-US" sz="2700" dirty="0">
                <a:solidFill>
                  <a:srgbClr val="CC0000"/>
                </a:solidFill>
              </a:rPr>
              <a:t>policy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7891" name="AutoShape 4"/>
          <p:cNvSpPr>
            <a:spLocks noChangeArrowheads="1"/>
          </p:cNvSpPr>
          <p:nvPr/>
        </p:nvSpPr>
        <p:spPr bwMode="auto">
          <a:xfrm>
            <a:off x="4114800" y="3429000"/>
            <a:ext cx="2209800" cy="2127250"/>
          </a:xfrm>
          <a:prstGeom prst="rightArrow">
            <a:avLst>
              <a:gd name="adj1" fmla="val 75000"/>
              <a:gd name="adj2" fmla="val 50021"/>
            </a:avLst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>
              <a:solidFill>
                <a:srgbClr val="CC0000"/>
              </a:solidFill>
              <a:latin typeface="Times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248400" y="4038600"/>
            <a:ext cx="2743200" cy="950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chemeClr val="tx2"/>
                </a:solidFill>
                <a:latin typeface="+mn-lt"/>
              </a:rPr>
              <a:t>Environmental</a:t>
            </a:r>
          </a:p>
          <a:p>
            <a:pPr algn="ctr" eaLnBrk="0" hangingPunct="0">
              <a:defRPr/>
            </a:pPr>
            <a:r>
              <a:rPr lang="en-US" sz="2800" b="1" dirty="0">
                <a:solidFill>
                  <a:schemeClr val="tx2"/>
                </a:solidFill>
                <a:latin typeface="+mn-lt"/>
              </a:rPr>
              <a:t>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686800" cy="1447800"/>
          </a:xfrm>
        </p:spPr>
        <p:txBody>
          <a:bodyPr/>
          <a:lstStyle/>
          <a:p>
            <a:pPr algn="ctr"/>
            <a: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4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Underage and Risky Drinking: </a:t>
            </a:r>
            <a:br>
              <a:rPr lang="en-US" sz="4000" b="1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4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A Campus &amp; Community Concern</a:t>
            </a:r>
            <a: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b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endParaRPr lang="en-US" sz="440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39938" name="Picture 6" descr="ER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4913" y="3733800"/>
            <a:ext cx="2706687" cy="19050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253959" name="Text Box 7"/>
          <p:cNvSpPr txBox="1">
            <a:spLocks noChangeArrowheads="1"/>
          </p:cNvSpPr>
          <p:nvPr/>
        </p:nvSpPr>
        <p:spPr bwMode="auto">
          <a:xfrm>
            <a:off x="685800" y="1600200"/>
            <a:ext cx="8610600" cy="50784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 u="sng" dirty="0"/>
              <a:t>*2006-08 Underage Alcohol Related Deaths:</a:t>
            </a:r>
            <a:r>
              <a:rPr lang="en-US" sz="3000" dirty="0"/>
              <a:t> 60</a:t>
            </a:r>
            <a:r>
              <a:rPr lang="en-US" sz="3000" dirty="0">
                <a:solidFill>
                  <a:srgbClr val="002060"/>
                </a:solidFill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3000" u="sng" dirty="0">
                <a:latin typeface="+mn-lt"/>
              </a:rPr>
              <a:t>*FY2008-2009                                            </a:t>
            </a:r>
            <a:r>
              <a:rPr lang="en-US" sz="3000" dirty="0"/>
              <a:t>Emergency Department Alcohol-Related Visits (under 21 years of age) </a:t>
            </a:r>
            <a:r>
              <a:rPr lang="en-US" sz="3000" dirty="0">
                <a:latin typeface="+mn-lt"/>
              </a:rPr>
              <a:t>Average 250 cases per month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3000" dirty="0">
                <a:latin typeface="+mn-lt"/>
              </a:rPr>
              <a:t>Average cost $1.4M per month                            in charges. Reimbursement rate                          is  approximately 10%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dirty="0">
                <a:solidFill>
                  <a:srgbClr val="002060"/>
                </a:solidFill>
                <a:latin typeface="+mn-lt"/>
                <a:cs typeface="Arial" pitchFamily="34" charset="0"/>
              </a:rPr>
              <a:t>*Orange County Medical Examiner-Alcohol related data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dirty="0">
                <a:solidFill>
                  <a:srgbClr val="002060"/>
                </a:solidFill>
                <a:latin typeface="+mn-lt"/>
                <a:cs typeface="Arial" pitchFamily="34" charset="0"/>
              </a:rPr>
              <a:t>**Local County Hospital ED  Alcohol-Related Data (Under 21)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28600"/>
            <a:ext cx="8382000" cy="914400"/>
          </a:xfrm>
        </p:spPr>
        <p:txBody>
          <a:bodyPr/>
          <a:lstStyle/>
          <a:p>
            <a:pPr algn="ctr"/>
            <a:r>
              <a:rPr lang="en-US" sz="3600" smtClean="0">
                <a:solidFill>
                  <a:srgbClr val="002060"/>
                </a:solidFill>
                <a:latin typeface="Arial" charset="0"/>
              </a:rPr>
              <a:t>  </a:t>
            </a:r>
            <a:r>
              <a:rPr lang="en-US" sz="3600" b="1" smtClean="0">
                <a:solidFill>
                  <a:srgbClr val="002060"/>
                </a:solidFill>
                <a:latin typeface="Arial" charset="0"/>
              </a:rPr>
              <a:t>A Campus &amp; Community Solution: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295400"/>
            <a:ext cx="8915400" cy="5257800"/>
          </a:xfrm>
        </p:spPr>
        <p:txBody>
          <a:bodyPr/>
          <a:lstStyle/>
          <a:p>
            <a:pPr lvl="1"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n-US" sz="1800" b="1" smtClean="0">
                <a:latin typeface="Tahoma" pitchFamily="34" charset="0"/>
              </a:rPr>
              <a:t>                                  </a:t>
            </a:r>
          </a:p>
          <a:p>
            <a:pPr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n-US" sz="1900" b="1" smtClean="0">
                <a:latin typeface="Tahoma" pitchFamily="34" charset="0"/>
              </a:rPr>
              <a:t>	</a:t>
            </a:r>
            <a:r>
              <a:rPr lang="en-US" sz="3600" smtClean="0"/>
              <a:t>Coordination and Collaboration between:</a:t>
            </a:r>
          </a:p>
          <a:p>
            <a:pPr lvl="1">
              <a:lnSpc>
                <a:spcPct val="80000"/>
              </a:lnSpc>
              <a:buClrTx/>
              <a:buFontTx/>
              <a:buChar char="•"/>
            </a:pPr>
            <a:r>
              <a:rPr lang="en-US" sz="3600" smtClean="0"/>
              <a:t>University Efforts</a:t>
            </a:r>
          </a:p>
          <a:p>
            <a:pPr lvl="1">
              <a:lnSpc>
                <a:spcPct val="80000"/>
              </a:lnSpc>
              <a:buClrTx/>
              <a:buFontTx/>
              <a:buChar char="•"/>
            </a:pPr>
            <a:r>
              <a:rPr lang="en-US" sz="3600" smtClean="0"/>
              <a:t>Enforcement Efforts</a:t>
            </a:r>
          </a:p>
          <a:p>
            <a:pPr lvl="1">
              <a:lnSpc>
                <a:spcPct val="80000"/>
              </a:lnSpc>
              <a:buClrTx/>
              <a:buFontTx/>
              <a:buChar char="•"/>
            </a:pPr>
            <a:r>
              <a:rPr lang="en-US" sz="3600" smtClean="0"/>
              <a:t>Responsible Hospitality        </a:t>
            </a:r>
          </a:p>
          <a:p>
            <a:pPr lvl="1">
              <a:lnSpc>
                <a:spcPct val="80000"/>
              </a:lnSpc>
              <a:buClrTx/>
              <a:buFontTx/>
              <a:buChar char="•"/>
            </a:pPr>
            <a:r>
              <a:rPr lang="en-US" sz="3600" smtClean="0"/>
              <a:t>Administrative Efforts </a:t>
            </a:r>
            <a:r>
              <a:rPr lang="en-US" sz="1800" b="1" smtClean="0"/>
              <a:t/>
            </a:r>
            <a:br>
              <a:rPr lang="en-US" sz="1800" b="1" smtClean="0"/>
            </a:br>
            <a:endParaRPr lang="en-US" sz="800" b="1" smtClean="0"/>
          </a:p>
          <a:p>
            <a:pPr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n-US" sz="1900" b="1" smtClean="0"/>
              <a:t>	</a:t>
            </a:r>
            <a:endParaRPr lang="en-US" sz="1800" b="1" smtClean="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endParaRPr lang="en-US" sz="1800" b="1" smtClean="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CC00"/>
              </a:buClr>
              <a:buFont typeface="Wingdings" pitchFamily="2" charset="2"/>
              <a:buChar char="§"/>
            </a:pPr>
            <a:endParaRPr lang="en-US" sz="1800" b="1" smtClean="0">
              <a:solidFill>
                <a:schemeClr val="bg1"/>
              </a:solidFill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endParaRPr lang="en-US" sz="1800" b="1" smtClean="0">
              <a:solidFill>
                <a:schemeClr val="bg1"/>
              </a:solidFill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endParaRPr lang="en-US" sz="1000" b="1" smtClean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41987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4572000"/>
            <a:ext cx="2344738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988" name="Picture 6" descr="UCF DF Poster 2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2971800"/>
            <a:ext cx="2073275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610600" cy="1143000"/>
          </a:xfrm>
        </p:spPr>
        <p:txBody>
          <a:bodyPr/>
          <a:lstStyle/>
          <a:p>
            <a:pPr marL="342900" indent="-342900" algn="ctr"/>
            <a:r>
              <a:rPr lang="en-US" b="1" smtClean="0">
                <a:solidFill>
                  <a:srgbClr val="002060"/>
                </a:solidFill>
                <a:latin typeface="Arial" charset="0"/>
              </a:rPr>
              <a:t>University Efforts</a:t>
            </a:r>
            <a:endParaRPr lang="en-US" sz="4000" b="1" smtClean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752600"/>
            <a:ext cx="8915400" cy="4830763"/>
          </a:xfrm>
        </p:spPr>
        <p:txBody>
          <a:bodyPr/>
          <a:lstStyle/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US" sz="3200" b="1" smtClean="0"/>
              <a:t>Prevention and Intervention Priorities:</a:t>
            </a: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US" sz="3000" smtClean="0"/>
              <a:t>	Provide at-risk students access to substance use screening, intervention and referral to treatment</a:t>
            </a: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z="1200" smtClean="0"/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US" sz="3000" smtClean="0"/>
              <a:t>   Provide pre-matriculation online education and "booster" sessions provided in Residence Life</a:t>
            </a: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z="1200" smtClean="0"/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US" sz="3000" smtClean="0"/>
              <a:t>   Support Peer Education &amp; Advocacy</a:t>
            </a: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z="1200" smtClean="0"/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US" sz="3000" smtClean="0"/>
              <a:t>   Support for Campus &amp; Community Environmental Management Strategies</a:t>
            </a: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mtClean="0"/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mtClean="0"/>
          </a:p>
          <a:p>
            <a:pPr lvl="1">
              <a:lnSpc>
                <a:spcPct val="80000"/>
              </a:lnSpc>
              <a:buClrTx/>
              <a:buFont typeface="Arial" charset="0"/>
              <a:buChar char="•"/>
            </a:pPr>
            <a:endParaRPr lang="en-US" sz="1200" smtClean="0"/>
          </a:p>
          <a:p>
            <a:pPr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US" sz="2600" smtClean="0"/>
              <a:t>	</a:t>
            </a:r>
            <a:endParaRPr lang="en-US" smtClean="0"/>
          </a:p>
          <a:p>
            <a:pPr lvl="1">
              <a:lnSpc>
                <a:spcPct val="80000"/>
              </a:lnSpc>
              <a:buClr>
                <a:srgbClr val="FFCC00"/>
              </a:buClr>
              <a:buFontTx/>
              <a:buChar char="•"/>
            </a:pPr>
            <a:endParaRPr lang="en-US" b="1" smtClean="0">
              <a:solidFill>
                <a:schemeClr val="bg1"/>
              </a:solidFill>
              <a:latin typeface="Tahoma" pitchFamily="34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n-US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52400"/>
            <a:ext cx="8305800" cy="1143000"/>
          </a:xfrm>
        </p:spPr>
        <p:txBody>
          <a:bodyPr/>
          <a:lstStyle/>
          <a:p>
            <a:pPr algn="ctr"/>
            <a:r>
              <a:rPr lang="en-US" smtClean="0">
                <a:solidFill>
                  <a:srgbClr val="002060"/>
                </a:solidFill>
                <a:latin typeface="Tahoma" pitchFamily="34" charset="0"/>
              </a:rPr>
              <a:t> </a:t>
            </a:r>
            <a:r>
              <a:rPr lang="en-US" b="1" smtClean="0">
                <a:solidFill>
                  <a:srgbClr val="002060"/>
                </a:solidFill>
                <a:latin typeface="Tahoma" pitchFamily="34" charset="0"/>
              </a:rPr>
              <a:t>Enforcement Efforts</a:t>
            </a:r>
            <a:endParaRPr lang="en-US" sz="4000" b="1" smtClean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1524000"/>
            <a:ext cx="8458200" cy="4830763"/>
          </a:xfrm>
        </p:spPr>
        <p:txBody>
          <a:bodyPr/>
          <a:lstStyle/>
          <a:p>
            <a:pPr lvl="1">
              <a:lnSpc>
                <a:spcPct val="80000"/>
              </a:lnSpc>
              <a:buClr>
                <a:srgbClr val="FFCC00"/>
              </a:buClr>
              <a:buFontTx/>
              <a:buChar char="•"/>
            </a:pPr>
            <a:endParaRPr lang="en-US" b="1" smtClean="0">
              <a:solidFill>
                <a:schemeClr val="bg1"/>
              </a:solidFill>
              <a:latin typeface="Tahoma" pitchFamily="34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n-US" b="1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600200"/>
            <a:ext cx="8382000" cy="4432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rgbClr val="FFCC00"/>
              </a:buClr>
            </a:pPr>
            <a:r>
              <a:rPr lang="en-US" sz="3200" b="1"/>
              <a:t>Focus Areas:</a:t>
            </a:r>
          </a:p>
          <a:p>
            <a:pPr>
              <a:lnSpc>
                <a:spcPct val="80000"/>
              </a:lnSpc>
              <a:buClr>
                <a:srgbClr val="FFCC00"/>
              </a:buClr>
            </a:pPr>
            <a:endParaRPr lang="en-US" sz="800"/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2800"/>
              <a:t>- Vendor Compliance Checks                           </a:t>
            </a:r>
          </a:p>
          <a:p>
            <a:pPr lvl="1">
              <a:lnSpc>
                <a:spcPct val="80000"/>
              </a:lnSpc>
              <a:buClr>
                <a:srgbClr val="FFCC00"/>
              </a:buClr>
            </a:pPr>
            <a:endParaRPr lang="en-US" sz="1200"/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2800"/>
              <a:t>- House Parties </a:t>
            </a:r>
          </a:p>
          <a:p>
            <a:pPr lvl="1">
              <a:lnSpc>
                <a:spcPct val="80000"/>
              </a:lnSpc>
              <a:buClr>
                <a:srgbClr val="FFCC00"/>
              </a:buClr>
            </a:pPr>
            <a:endParaRPr lang="en-US" sz="2800"/>
          </a:p>
          <a:p>
            <a:pPr>
              <a:lnSpc>
                <a:spcPct val="80000"/>
              </a:lnSpc>
              <a:buClr>
                <a:srgbClr val="FFCC00"/>
              </a:buClr>
            </a:pPr>
            <a:r>
              <a:rPr lang="en-US" sz="3200" b="1"/>
              <a:t>Key Issues:</a:t>
            </a:r>
          </a:p>
          <a:p>
            <a:pPr>
              <a:lnSpc>
                <a:spcPct val="80000"/>
              </a:lnSpc>
              <a:buClr>
                <a:srgbClr val="FFCC00"/>
              </a:buClr>
            </a:pPr>
            <a:endParaRPr lang="en-US" sz="1200" b="1"/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2800"/>
              <a:t>- Increase Coordinated Enforcement Details</a:t>
            </a:r>
          </a:p>
          <a:p>
            <a:pPr lvl="1">
              <a:lnSpc>
                <a:spcPct val="80000"/>
              </a:lnSpc>
              <a:buClr>
                <a:srgbClr val="FFCC00"/>
              </a:buClr>
            </a:pPr>
            <a:endParaRPr lang="en-US" sz="1200"/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2800"/>
              <a:t>- Complaints in Residential Neighborhoods</a:t>
            </a:r>
          </a:p>
          <a:p>
            <a:pPr lvl="1">
              <a:lnSpc>
                <a:spcPct val="80000"/>
              </a:lnSpc>
              <a:buClr>
                <a:srgbClr val="FFCC00"/>
              </a:buClr>
            </a:pPr>
            <a:endParaRPr lang="en-US" sz="1200"/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2800"/>
              <a:t>- Legal Consequences of Underage Drinking</a:t>
            </a:r>
          </a:p>
          <a:p>
            <a:pPr lvl="1">
              <a:lnSpc>
                <a:spcPct val="80000"/>
              </a:lnSpc>
              <a:buClr>
                <a:srgbClr val="FFCC00"/>
              </a:buClr>
            </a:pPr>
            <a:endParaRPr lang="en-US" sz="1200"/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2800"/>
              <a:t>- Health-Related Consequences of Underage Drinking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52400"/>
            <a:ext cx="8305800" cy="1143000"/>
          </a:xfrm>
        </p:spPr>
        <p:txBody>
          <a:bodyPr/>
          <a:lstStyle/>
          <a:p>
            <a:pPr algn="ctr"/>
            <a:r>
              <a:rPr lang="en-US" smtClean="0">
                <a:solidFill>
                  <a:srgbClr val="002060"/>
                </a:solidFill>
                <a:latin typeface="Tahoma" pitchFamily="34" charset="0"/>
              </a:rPr>
              <a:t> </a:t>
            </a:r>
            <a:r>
              <a:rPr lang="en-US" b="1" smtClean="0">
                <a:solidFill>
                  <a:srgbClr val="002060"/>
                </a:solidFill>
                <a:latin typeface="Tahoma" pitchFamily="34" charset="0"/>
              </a:rPr>
              <a:t>Responsible Hospitality</a:t>
            </a:r>
            <a:endParaRPr lang="en-US" sz="4000" b="1" smtClean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600200"/>
            <a:ext cx="8382000" cy="50657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rgbClr val="FFCC00"/>
              </a:buClr>
            </a:pPr>
            <a:r>
              <a:rPr lang="en-US" sz="3200" b="1"/>
              <a:t>Focus Areas:</a:t>
            </a:r>
          </a:p>
          <a:p>
            <a:pPr>
              <a:lnSpc>
                <a:spcPct val="80000"/>
              </a:lnSpc>
              <a:buClr>
                <a:srgbClr val="FFCC00"/>
              </a:buClr>
            </a:pPr>
            <a:endParaRPr lang="en-US" sz="800"/>
          </a:p>
          <a:p>
            <a:pPr lvl="1">
              <a:lnSpc>
                <a:spcPct val="80000"/>
              </a:lnSpc>
            </a:pPr>
            <a:r>
              <a:rPr lang="en-US" sz="2800"/>
              <a:t>- Responsible Hospitality</a:t>
            </a:r>
          </a:p>
          <a:p>
            <a:pPr lvl="1">
              <a:lnSpc>
                <a:spcPct val="80000"/>
              </a:lnSpc>
            </a:pPr>
            <a:endParaRPr lang="en-US" sz="1200"/>
          </a:p>
          <a:p>
            <a:pPr lvl="1">
              <a:lnSpc>
                <a:spcPct val="80000"/>
              </a:lnSpc>
            </a:pPr>
            <a:r>
              <a:rPr lang="en-US" sz="2800"/>
              <a:t>- Vendor Training Programs</a:t>
            </a:r>
          </a:p>
          <a:p>
            <a:pPr lvl="1">
              <a:lnSpc>
                <a:spcPct val="80000"/>
              </a:lnSpc>
            </a:pPr>
            <a:endParaRPr lang="en-US" sz="1200"/>
          </a:p>
          <a:p>
            <a:pPr lvl="1">
              <a:lnSpc>
                <a:spcPct val="80000"/>
              </a:lnSpc>
            </a:pPr>
            <a:r>
              <a:rPr lang="en-US" sz="2800"/>
              <a:t>- High-Risk Drink Promotions </a:t>
            </a:r>
          </a:p>
          <a:p>
            <a:pPr lvl="1">
              <a:lnSpc>
                <a:spcPct val="80000"/>
              </a:lnSpc>
              <a:buClr>
                <a:srgbClr val="FFCC00"/>
              </a:buClr>
            </a:pPr>
            <a:endParaRPr lang="en-US" sz="2800"/>
          </a:p>
          <a:p>
            <a:pPr>
              <a:lnSpc>
                <a:spcPct val="80000"/>
              </a:lnSpc>
              <a:buClr>
                <a:srgbClr val="FFCC00"/>
              </a:buClr>
            </a:pPr>
            <a:r>
              <a:rPr lang="en-US" sz="3200" b="1"/>
              <a:t>Key Issues:</a:t>
            </a:r>
          </a:p>
          <a:p>
            <a:pPr>
              <a:lnSpc>
                <a:spcPct val="80000"/>
              </a:lnSpc>
              <a:buClr>
                <a:srgbClr val="FFCC00"/>
              </a:buClr>
            </a:pPr>
            <a:endParaRPr lang="en-US" sz="1200" b="1"/>
          </a:p>
          <a:p>
            <a:pPr lvl="1">
              <a:lnSpc>
                <a:spcPct val="80000"/>
              </a:lnSpc>
            </a:pPr>
            <a:r>
              <a:rPr lang="en-US" sz="2800"/>
              <a:t>- Short-Term vs. Long-Term Business Models </a:t>
            </a:r>
          </a:p>
          <a:p>
            <a:pPr lvl="1">
              <a:lnSpc>
                <a:spcPct val="80000"/>
              </a:lnSpc>
            </a:pPr>
            <a:endParaRPr lang="en-US" sz="1200"/>
          </a:p>
          <a:p>
            <a:pPr lvl="1">
              <a:lnSpc>
                <a:spcPct val="80000"/>
              </a:lnSpc>
            </a:pPr>
            <a:r>
              <a:rPr lang="en-US" sz="2800"/>
              <a:t>- Availability of Cost Effective Vendor Training   Programs</a:t>
            </a:r>
          </a:p>
          <a:p>
            <a:pPr lvl="1">
              <a:lnSpc>
                <a:spcPct val="80000"/>
              </a:lnSpc>
            </a:pPr>
            <a:endParaRPr lang="en-US" sz="1200"/>
          </a:p>
          <a:p>
            <a:pPr lvl="1">
              <a:lnSpc>
                <a:spcPct val="80000"/>
              </a:lnSpc>
            </a:pPr>
            <a:endParaRPr lang="en-US" sz="1200"/>
          </a:p>
          <a:p>
            <a:pPr lvl="1">
              <a:lnSpc>
                <a:spcPct val="80000"/>
              </a:lnSpc>
            </a:pPr>
            <a:r>
              <a:rPr lang="en-US" sz="2800"/>
              <a:t>- Illegal Access to Alcohol through Fake Identification and/or Inconsistent ID Checks </a:t>
            </a:r>
          </a:p>
          <a:p>
            <a:pPr>
              <a:lnSpc>
                <a:spcPct val="80000"/>
              </a:lnSpc>
              <a:buClr>
                <a:srgbClr val="FFCC00"/>
              </a:buClr>
            </a:pPr>
            <a:endParaRPr lang="en-US" sz="1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52400"/>
            <a:ext cx="8077200" cy="1143000"/>
          </a:xfrm>
        </p:spPr>
        <p:txBody>
          <a:bodyPr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charset="0"/>
              </a:rPr>
              <a:t>Administrative Efforts:</a:t>
            </a:r>
            <a:r>
              <a:rPr lang="en-US" sz="4000" smtClean="0">
                <a:solidFill>
                  <a:srgbClr val="002060"/>
                </a:solidFill>
                <a:latin typeface="Arial" charset="0"/>
              </a:rPr>
              <a:t/>
            </a:r>
            <a:br>
              <a:rPr lang="en-US" sz="4000" smtClean="0">
                <a:solidFill>
                  <a:srgbClr val="002060"/>
                </a:solidFill>
                <a:latin typeface="Arial" charset="0"/>
              </a:rPr>
            </a:br>
            <a:r>
              <a:rPr lang="en-US" sz="400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4000" smtClean="0">
                <a:latin typeface="Arial" charset="0"/>
              </a:rPr>
              <a:t>Winter Park Ordinances</a:t>
            </a:r>
            <a:endParaRPr lang="en-US" sz="4000" smtClean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00200"/>
            <a:ext cx="8991600" cy="4830763"/>
          </a:xfrm>
        </p:spPr>
        <p:txBody>
          <a:bodyPr/>
          <a:lstStyle/>
          <a:p>
            <a:pPr lvl="1">
              <a:buClrTx/>
              <a:buSzPct val="72000"/>
              <a:buFont typeface="Wingdings" pitchFamily="2" charset="2"/>
              <a:buNone/>
            </a:pPr>
            <a:r>
              <a:rPr lang="en-US" sz="2800" smtClean="0"/>
              <a:t> </a:t>
            </a:r>
            <a:r>
              <a:rPr lang="en-US" sz="2800" b="1" smtClean="0"/>
              <a:t>Require a Permit to sell alcohol after 11:00 pm</a:t>
            </a:r>
          </a:p>
          <a:p>
            <a:pPr lvl="1">
              <a:buClrTx/>
              <a:buSzPct val="72000"/>
              <a:buFont typeface="Wingdings" pitchFamily="2" charset="2"/>
              <a:buNone/>
            </a:pPr>
            <a:r>
              <a:rPr lang="en-US" sz="3000" smtClean="0"/>
              <a:t>  		3 violations within 3 month period results in 	reduced hours for alcohol sales</a:t>
            </a:r>
          </a:p>
          <a:p>
            <a:pPr lvl="1">
              <a:buClrTx/>
              <a:buSzPct val="80000"/>
              <a:buFont typeface="Wingdings" pitchFamily="2" charset="2"/>
              <a:buNone/>
            </a:pPr>
            <a:r>
              <a:rPr lang="en-US" sz="3000" b="1" smtClean="0"/>
              <a:t>  Illegal Open House Party Ordinance</a:t>
            </a:r>
            <a:endParaRPr lang="en-US" sz="3000" b="1" smtClean="0">
              <a:latin typeface="Tahoma" pitchFamily="34" charset="0"/>
            </a:endParaRPr>
          </a:p>
          <a:p>
            <a:pPr lvl="1">
              <a:buClrTx/>
              <a:buFont typeface="Wingdings" pitchFamily="2" charset="2"/>
              <a:buNone/>
            </a:pPr>
            <a:r>
              <a:rPr lang="en-US" sz="3000" smtClean="0"/>
              <a:t>  		Owners and landlords held responsible for 	illegal open house parties</a:t>
            </a:r>
          </a:p>
          <a:p>
            <a:pPr lvl="1">
              <a:buClrTx/>
              <a:buFont typeface="Wingdings" pitchFamily="2" charset="2"/>
              <a:buNone/>
            </a:pPr>
            <a:r>
              <a:rPr lang="en-US" sz="3000" smtClean="0"/>
              <a:t>			First Violation – Written Notice</a:t>
            </a:r>
          </a:p>
          <a:p>
            <a:pPr lvl="1">
              <a:buClrTx/>
              <a:buFont typeface="Wingdings" pitchFamily="2" charset="2"/>
              <a:buNone/>
            </a:pPr>
            <a:r>
              <a:rPr lang="en-US" sz="3000" smtClean="0"/>
              <a:t>			Second Violation - $1,000 Fine </a:t>
            </a:r>
          </a:p>
          <a:p>
            <a:pPr lvl="1">
              <a:buClrTx/>
              <a:buFont typeface="Wingdings" pitchFamily="2" charset="2"/>
              <a:buNone/>
            </a:pPr>
            <a:r>
              <a:rPr lang="en-US" sz="3000" smtClean="0"/>
              <a:t>			Third Violation - $2,000 Fine</a:t>
            </a:r>
          </a:p>
          <a:p>
            <a:pPr lvl="1">
              <a:buClrTx/>
              <a:buSzPct val="80000"/>
              <a:buFont typeface="Wingdings" pitchFamily="2" charset="2"/>
              <a:buNone/>
            </a:pPr>
            <a:endParaRPr lang="en-US" sz="280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04800"/>
            <a:ext cx="8610600" cy="1143000"/>
          </a:xfrm>
        </p:spPr>
        <p:txBody>
          <a:bodyPr/>
          <a:lstStyle/>
          <a:p>
            <a:pPr marL="342900" indent="-342900"/>
            <a:r>
              <a:rPr lang="en-US" sz="3600" smtClean="0">
                <a:solidFill>
                  <a:srgbClr val="002060"/>
                </a:solidFill>
                <a:latin typeface="Tahoma" pitchFamily="34" charset="0"/>
              </a:rPr>
              <a:t/>
            </a:r>
            <a:br>
              <a:rPr lang="en-US" sz="3600" smtClean="0">
                <a:solidFill>
                  <a:srgbClr val="002060"/>
                </a:solidFill>
                <a:latin typeface="Tahoma" pitchFamily="34" charset="0"/>
              </a:rPr>
            </a:br>
            <a:r>
              <a:rPr lang="en-US" sz="4400" b="1" smtClean="0">
                <a:solidFill>
                  <a:srgbClr val="002060"/>
                </a:solidFill>
                <a:latin typeface="Arial" charset="0"/>
              </a:rPr>
              <a:t>Continuing the Conversation:</a:t>
            </a:r>
            <a:r>
              <a:rPr lang="en-US" sz="480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600" smtClean="0">
                <a:solidFill>
                  <a:srgbClr val="002060"/>
                </a:solidFill>
                <a:latin typeface="Arial" charset="0"/>
              </a:rPr>
              <a:t/>
            </a:r>
            <a:br>
              <a:rPr lang="en-US" sz="3600" smtClean="0">
                <a:solidFill>
                  <a:srgbClr val="002060"/>
                </a:solidFill>
                <a:latin typeface="Arial" charset="0"/>
              </a:rPr>
            </a:br>
            <a:endParaRPr lang="en-US" sz="3600" smtClean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447800"/>
            <a:ext cx="8763000" cy="5257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smtClean="0"/>
              <a:t>	- </a:t>
            </a:r>
            <a:r>
              <a:rPr lang="en-US" sz="3200" smtClean="0"/>
              <a:t>Heightened Awareness on Campus</a:t>
            </a:r>
          </a:p>
          <a:p>
            <a:pPr>
              <a:buFont typeface="Wingdings" pitchFamily="2" charset="2"/>
              <a:buNone/>
            </a:pPr>
            <a:r>
              <a:rPr lang="en-US" sz="3200" smtClean="0"/>
              <a:t>   - Collaboration with Community Coalitions</a:t>
            </a:r>
          </a:p>
          <a:p>
            <a:pPr>
              <a:buFont typeface="Wingdings" pitchFamily="2" charset="2"/>
              <a:buNone/>
            </a:pPr>
            <a:r>
              <a:rPr lang="en-US" sz="3200" smtClean="0"/>
              <a:t>   - State University Best Practices </a:t>
            </a:r>
          </a:p>
          <a:p>
            <a:pPr>
              <a:buFont typeface="Wingdings" pitchFamily="2" charset="2"/>
              <a:buNone/>
            </a:pPr>
            <a:r>
              <a:rPr lang="en-US" sz="3200" smtClean="0"/>
              <a:t>   - State Statutes and Local Ordinances</a:t>
            </a:r>
          </a:p>
          <a:p>
            <a:pPr>
              <a:buFont typeface="Wingdings" pitchFamily="2" charset="2"/>
              <a:buNone/>
            </a:pPr>
            <a:r>
              <a:rPr lang="en-US" sz="1800" smtClean="0">
                <a:latin typeface="Tahoma" pitchFamily="34" charset="0"/>
              </a:rPr>
              <a:t>     </a:t>
            </a:r>
            <a:r>
              <a:rPr lang="en-US" sz="1800" smtClean="0"/>
              <a:t>For additional Information contact:</a:t>
            </a:r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1800" smtClean="0"/>
              <a:t>	Maribeth Ehasz, Ph.D University of Central Florida 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n-US" sz="1800" smtClean="0"/>
              <a:t>        phone: 407 823 4372 email: mehasz@mail.ucf.edu</a:t>
            </a:r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1800" smtClean="0"/>
              <a:t>   Tom Hall, University of Central Florida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n-US" sz="1800" smtClean="0"/>
              <a:t>        phone:407 823 0869 email: </a:t>
            </a:r>
            <a:r>
              <a:rPr lang="en-US" sz="1800" smtClean="0">
                <a:hlinkClick r:id="rId3"/>
              </a:rPr>
              <a:t>tvhall@mail.ucf.edu</a:t>
            </a:r>
            <a:endParaRPr lang="en-US" sz="1800" smtClean="0"/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1800" smtClean="0"/>
              <a:t>   Maureen Miller, University of Florida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n-US" sz="1800" smtClean="0"/>
              <a:t>        phone: 352-392-1161, ext 4261 email:  </a:t>
            </a:r>
            <a:r>
              <a:rPr lang="en-US" sz="1800" smtClean="0">
                <a:hlinkClick r:id="rId4"/>
              </a:rPr>
              <a:t>emm@ufl.edu</a:t>
            </a:r>
            <a:endParaRPr lang="en-US" sz="1800" smtClean="0"/>
          </a:p>
          <a:p>
            <a:pPr lvl="1">
              <a:lnSpc>
                <a:spcPct val="80000"/>
              </a:lnSpc>
              <a:buClr>
                <a:srgbClr val="FFCC00"/>
              </a:buClr>
            </a:pPr>
            <a:r>
              <a:rPr lang="en-US" sz="1800" smtClean="0"/>
              <a:t>	Chris Franzetti, Florida State University 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n-US" sz="1800" smtClean="0"/>
              <a:t>        phone: 850-445-3674  email:  </a:t>
            </a:r>
            <a:r>
              <a:rPr lang="en-US" sz="1800" smtClean="0">
                <a:hlinkClick r:id="rId5"/>
              </a:rPr>
              <a:t>chrisfranzetti@aol.com</a:t>
            </a:r>
            <a:endParaRPr lang="en-US" sz="1800" smtClean="0"/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US" sz="1800" smtClean="0"/>
              <a:t>	</a:t>
            </a:r>
            <a:r>
              <a:rPr lang="en-US" sz="1200" smtClean="0"/>
              <a:t>A special thanks to Senta Goudy, State of Florida DCF, Beth DeRicco, Higher Education Center,  and Bill DeJong, Outside the Classroom for their assistance in developing this presentation.</a:t>
            </a: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z="2000" smtClean="0">
              <a:latin typeface="Tahoma" pitchFamily="34" charset="0"/>
            </a:endParaRP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z="2000" smtClean="0">
              <a:latin typeface="Tahoma" pitchFamily="34" charset="0"/>
            </a:endParaRP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US" sz="2000" smtClean="0">
                <a:latin typeface="Tahoma" pitchFamily="34" charset="0"/>
              </a:rPr>
              <a:t>	</a:t>
            </a: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z="2000" smtClean="0">
              <a:latin typeface="Tahoma" pitchFamily="34" charset="0"/>
            </a:endParaRP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z="2000" smtClean="0">
              <a:latin typeface="Tahoma" pitchFamily="34" charset="0"/>
            </a:endParaRP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endParaRPr lang="en-US" sz="2000" smtClean="0">
              <a:latin typeface="Tahoma" pitchFamily="34" charset="0"/>
            </a:endParaRPr>
          </a:p>
          <a:p>
            <a:pPr lvl="1"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US" sz="2000" smtClean="0">
                <a:latin typeface="Tahoma" pitchFamily="34" charset="0"/>
              </a:rPr>
              <a:t>	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endParaRPr lang="en-US" sz="200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"/>
          <p:cNvSpPr txBox="1">
            <a:spLocks noChangeArrowheads="1"/>
          </p:cNvSpPr>
          <p:nvPr/>
        </p:nvSpPr>
        <p:spPr bwMode="auto">
          <a:xfrm>
            <a:off x="609600" y="1524000"/>
            <a:ext cx="40386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We cannot expect students to say “no” to harmful drinking and other drug use when their environment tells them </a:t>
            </a:r>
            <a:r>
              <a:rPr lang="en-US" sz="4000" i="1"/>
              <a:t>YES</a:t>
            </a:r>
            <a:r>
              <a:rPr lang="en-US" sz="4000"/>
              <a:t>.</a:t>
            </a:r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8382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rgbClr val="002060"/>
                </a:solidFill>
              </a:rPr>
              <a:t>Common Sense</a:t>
            </a:r>
          </a:p>
        </p:txBody>
      </p:sp>
      <p:pic>
        <p:nvPicPr>
          <p:cNvPr id="19459" name="Picture 2" descr="&#10;STREAM.JPG                                                     3806E153EDC.GRPFILES                   ADF16BFE:"/>
          <p:cNvPicPr>
            <a:picLocks noChangeAspect="1" noChangeArrowheads="1"/>
          </p:cNvPicPr>
          <p:nvPr/>
        </p:nvPicPr>
        <p:blipFill>
          <a:blip r:embed="rId3"/>
          <a:srcRect b="32967"/>
          <a:stretch>
            <a:fillRect/>
          </a:stretch>
        </p:blipFill>
        <p:spPr bwMode="auto">
          <a:xfrm>
            <a:off x="4876800" y="1524000"/>
            <a:ext cx="3933825" cy="51816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8153400" cy="1219200"/>
          </a:xfrm>
        </p:spPr>
        <p:txBody>
          <a:bodyPr/>
          <a:lstStyle/>
          <a:p>
            <a:r>
              <a:rPr lang="en-US" sz="4000" b="1" smtClean="0">
                <a:solidFill>
                  <a:srgbClr val="002060"/>
                </a:solidFill>
                <a:latin typeface="Arial" charset="0"/>
              </a:rPr>
              <a:t>Setting the Context for Campus &amp; Community Collaboratio</a:t>
            </a:r>
            <a:r>
              <a:rPr lang="en-US" sz="4000" b="1" smtClean="0">
                <a:latin typeface="Arial" charset="0"/>
              </a:rPr>
              <a:t>n</a:t>
            </a:r>
            <a:endParaRPr lang="en-US" sz="4000" b="1" smtClean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smtClean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sz="3900" b="1" i="1" smtClean="0"/>
              <a:t>“</a:t>
            </a:r>
            <a:r>
              <a:rPr lang="en-US" sz="3600" b="1" i="1" smtClean="0"/>
              <a:t>Basically, having programs to reduce binge drinking on college campuses in the absence of broad-based community interventions is a bit like rearranging deck chairs on the Titanic.”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 </a:t>
            </a:r>
            <a:r>
              <a:rPr lang="en-US" sz="2400" smtClean="0"/>
              <a:t>Dr. Timothy Naimi, of the Centers for Disease Control</a:t>
            </a:r>
          </a:p>
          <a:p>
            <a:pPr>
              <a:buFont typeface="Wingdings" pitchFamily="2" charset="2"/>
              <a:buNone/>
            </a:pPr>
            <a:r>
              <a:rPr lang="en-US" sz="2000" smtClean="0"/>
              <a:t> 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8077200" cy="1143000"/>
          </a:xfrm>
        </p:spPr>
        <p:txBody>
          <a:bodyPr/>
          <a:lstStyle/>
          <a:p>
            <a:pPr algn="ctr"/>
            <a:r>
              <a:rPr lang="en-US" b="1" smtClean="0">
                <a:solidFill>
                  <a:srgbClr val="002060"/>
                </a:solidFill>
                <a:latin typeface="Arial" charset="0"/>
              </a:rPr>
              <a:t>Leadership is Critical</a:t>
            </a:r>
          </a:p>
        </p:txBody>
      </p:sp>
      <p:pic>
        <p:nvPicPr>
          <p:cNvPr id="23554" name="Picture 2" descr="3circl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1600200"/>
            <a:ext cx="5105400" cy="484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0"/>
            <a:ext cx="8610600" cy="1447800"/>
          </a:xfrm>
        </p:spPr>
        <p:txBody>
          <a:bodyPr/>
          <a:lstStyle/>
          <a:p>
            <a:pPr algn="ctr"/>
            <a: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4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College Drinking and Its Consequences: National </a:t>
            </a:r>
            <a:r>
              <a:rPr lang="en-US" sz="4000" b="1" smtClean="0">
                <a:solidFill>
                  <a:srgbClr val="002060"/>
                </a:solidFill>
                <a:latin typeface="Tahoma" pitchFamily="34" charset="0"/>
              </a:rPr>
              <a:t>Scope</a:t>
            </a:r>
            <a:r>
              <a:rPr lang="en-US" sz="4000" smtClean="0">
                <a:solidFill>
                  <a:srgbClr val="002060"/>
                </a:solidFill>
                <a:latin typeface="Tahoma" pitchFamily="34" charset="0"/>
              </a:rPr>
              <a:t> </a:t>
            </a:r>
            <a:r>
              <a:rPr lang="en-US" sz="1800" smtClean="0">
                <a:latin typeface="Tahoma" pitchFamily="34" charset="0"/>
              </a:rPr>
              <a:t/>
            </a:r>
            <a:br>
              <a:rPr lang="en-US" sz="1800" smtClean="0">
                <a:latin typeface="Tahoma" pitchFamily="34" charset="0"/>
              </a:rPr>
            </a:br>
            <a: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endParaRPr lang="en-US" sz="440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53959" name="Text Box 7"/>
          <p:cNvSpPr txBox="1">
            <a:spLocks noChangeArrowheads="1"/>
          </p:cNvSpPr>
          <p:nvPr/>
        </p:nvSpPr>
        <p:spPr bwMode="auto">
          <a:xfrm>
            <a:off x="685800" y="1676400"/>
            <a:ext cx="8153400" cy="484822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3200" dirty="0">
                <a:latin typeface="+mn-lt"/>
              </a:rPr>
              <a:t>1,700 alcohol-related unintentional deaths among students 18-24.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3200" dirty="0">
                <a:latin typeface="+mn-lt"/>
              </a:rPr>
              <a:t>696,000 students between 18-24 are assaulted by another student who has been drinking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3200" dirty="0">
                <a:latin typeface="+mn-lt"/>
              </a:rPr>
              <a:t>97,000 students between 18-24 are victims of alcohol-related sexual assault or date rape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1400" dirty="0" err="1">
                <a:latin typeface="+mn-lt"/>
              </a:rPr>
              <a:t>Hingson</a:t>
            </a:r>
            <a:r>
              <a:rPr lang="en-US" sz="1400" dirty="0">
                <a:latin typeface="+mn-lt"/>
              </a:rPr>
              <a:t> 2005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8458200" cy="1447800"/>
          </a:xfrm>
        </p:spPr>
        <p:txBody>
          <a:bodyPr/>
          <a:lstStyle/>
          <a:p>
            <a: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3600" smtClean="0">
                <a:solidFill>
                  <a:srgbClr val="002060"/>
                </a:solidFill>
                <a:latin typeface="Arial" charset="0"/>
                <a:cs typeface="Arial" charset="0"/>
              </a:rPr>
              <a:t>College Drinking and Its Consequences: Statewide Scope </a:t>
            </a:r>
            <a:r>
              <a:rPr lang="en-US" sz="3600" smtClean="0">
                <a:latin typeface="Tahoma" pitchFamily="34" charset="0"/>
              </a:rPr>
              <a:t/>
            </a:r>
            <a:br>
              <a:rPr lang="en-US" sz="3600" smtClean="0">
                <a:latin typeface="Tahoma" pitchFamily="34" charset="0"/>
              </a:rPr>
            </a:br>
            <a: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440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endParaRPr lang="en-US" sz="440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53959" name="Text Box 7"/>
          <p:cNvSpPr txBox="1">
            <a:spLocks noChangeArrowheads="1"/>
          </p:cNvSpPr>
          <p:nvPr/>
        </p:nvSpPr>
        <p:spPr bwMode="auto">
          <a:xfrm>
            <a:off x="304800" y="1524000"/>
            <a:ext cx="8839200" cy="44942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   Student drinking prevalence in the previous year: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dirty="0">
                <a:latin typeface="+mn-lt"/>
              </a:rPr>
              <a:t>       2 in 3 reported drinking alcohol in the past 30 days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dirty="0">
                <a:latin typeface="+mn-lt"/>
              </a:rPr>
              <a:t>       1 in 6  reported drinking 3xs per week or more </a:t>
            </a:r>
          </a:p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FF0000"/>
                </a:solidFill>
              </a:rPr>
              <a:t>   Negative consequences related to reported drinking: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dirty="0">
                <a:latin typeface="+mn-lt"/>
              </a:rPr>
              <a:t>       1 in 3 reported driving under the influence.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dirty="0">
                <a:latin typeface="+mn-lt"/>
              </a:rPr>
              <a:t>       1 in 6 reported being hurt or injured. 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dirty="0">
                <a:latin typeface="+mn-lt"/>
              </a:rPr>
              <a:t>       1 in 9 reported “having been taken advantage of  sexually”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dirty="0">
                <a:latin typeface="+mn-lt"/>
              </a:rPr>
              <a:t>       1 in 20 reported unsuccessful attempts to stop drinking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191000" y="838200"/>
            <a:ext cx="4351338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</a:rPr>
              <a:t>(2008 Florida Core Survey  n=6,299)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153400" cy="1143000"/>
          </a:xfrm>
        </p:spPr>
        <p:txBody>
          <a:bodyPr/>
          <a:lstStyle/>
          <a:p>
            <a:pPr algn="ctr"/>
            <a:r>
              <a:rPr lang="en-US" sz="4400" b="1" smtClean="0">
                <a:solidFill>
                  <a:srgbClr val="000066"/>
                </a:solidFill>
                <a:latin typeface="Arial" charset="0"/>
              </a:rPr>
              <a:t>Contributing Factors in the Campus Environment</a:t>
            </a:r>
            <a:endParaRPr lang="en-US" sz="4400" b="1" smtClean="0">
              <a:latin typeface="Arial" charset="0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915400" cy="2286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 "/>
            </a:pPr>
            <a:r>
              <a:rPr lang="en-US" sz="3800" smtClean="0"/>
              <a:t>Many students arrive at college believing that heavy, even dangerous drinking is the norm, which can be reinforced by campus life.</a:t>
            </a:r>
          </a:p>
        </p:txBody>
      </p:sp>
      <p:pic>
        <p:nvPicPr>
          <p:cNvPr id="2969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8313" y="5105400"/>
            <a:ext cx="2325687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3810000"/>
            <a:ext cx="220821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3810000"/>
            <a:ext cx="170656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57800" y="3810000"/>
            <a:ext cx="1582738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48200" y="4953000"/>
            <a:ext cx="2176463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3810000"/>
            <a:ext cx="1676400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Picture 1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81800" y="3886200"/>
            <a:ext cx="2362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6" name="Picture 16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81400" y="4941888"/>
            <a:ext cx="1219200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7" name="Picture 7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5410200"/>
            <a:ext cx="19431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1143000"/>
          </a:xfrm>
        </p:spPr>
        <p:txBody>
          <a:bodyPr/>
          <a:lstStyle/>
          <a:p>
            <a:pPr algn="ctr"/>
            <a:r>
              <a:rPr lang="en-US" sz="4400" b="1" smtClean="0">
                <a:solidFill>
                  <a:srgbClr val="000066"/>
                </a:solidFill>
                <a:latin typeface="Arial" charset="0"/>
              </a:rPr>
              <a:t>Contributing Factors in the Campus Environment</a:t>
            </a:r>
            <a:endParaRPr lang="en-US" sz="4400" b="1" smtClean="0">
              <a:latin typeface="Arial" charset="0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915400" cy="2286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 "/>
            </a:pPr>
            <a:r>
              <a:rPr lang="en-US" sz="3800" smtClean="0"/>
              <a:t>Students are bombarded by alcohol advertising, which glorifies the student drinking culture and promotes high-risk consumption.</a:t>
            </a:r>
          </a:p>
          <a:p>
            <a:pPr>
              <a:lnSpc>
                <a:spcPct val="90000"/>
              </a:lnSpc>
              <a:buFontTx/>
              <a:buChar char=" "/>
            </a:pPr>
            <a:endParaRPr lang="en-US" sz="380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en-US" sz="3800" smtClean="0"/>
          </a:p>
        </p:txBody>
      </p:sp>
      <p:pic>
        <p:nvPicPr>
          <p:cNvPr id="31747" name="Picture 4" descr="drownp2"/>
          <p:cNvPicPr>
            <a:picLocks noChangeAspect="1" noChangeArrowheads="1"/>
          </p:cNvPicPr>
          <p:nvPr/>
        </p:nvPicPr>
        <p:blipFill>
          <a:blip r:embed="rId3"/>
          <a:srcRect t="22218" b="34431"/>
          <a:stretch>
            <a:fillRect/>
          </a:stretch>
        </p:blipFill>
        <p:spPr bwMode="auto">
          <a:xfrm>
            <a:off x="6172200" y="3657600"/>
            <a:ext cx="2971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810000"/>
            <a:ext cx="187801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657600"/>
            <a:ext cx="1574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10200" y="5410200"/>
            <a:ext cx="21558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43800" y="5410200"/>
            <a:ext cx="1600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2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5638800"/>
            <a:ext cx="17049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3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828800" y="3810000"/>
            <a:ext cx="13144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4" name="Picture 1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10000" y="5410200"/>
            <a:ext cx="16367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5" name="Picture 1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124200" y="3733800"/>
            <a:ext cx="152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6" name="Picture 1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676400" y="5562600"/>
            <a:ext cx="21637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733800"/>
            <a:ext cx="187801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pPr algn="ctr"/>
            <a:r>
              <a:rPr lang="en-US" sz="4400" b="1" smtClean="0">
                <a:solidFill>
                  <a:srgbClr val="000066"/>
                </a:solidFill>
                <a:latin typeface="Arial" charset="0"/>
              </a:rPr>
              <a:t>Contributing Factors in the Campus Environment</a:t>
            </a:r>
            <a:endParaRPr lang="en-US" sz="4400" b="1" smtClean="0">
              <a:latin typeface="Arial" charset="0"/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1752600"/>
          </a:xfrm>
        </p:spPr>
        <p:txBody>
          <a:bodyPr/>
          <a:lstStyle/>
          <a:p>
            <a:pPr>
              <a:buFontTx/>
              <a:buChar char=" "/>
            </a:pPr>
            <a:r>
              <a:rPr lang="en-US" sz="4200" smtClean="0"/>
              <a:t>It is easy for college students to obtain free or inexpensive alcohol, either from acquaintances or local retail outlets.</a:t>
            </a:r>
          </a:p>
          <a:p>
            <a:pPr>
              <a:buFontTx/>
              <a:buChar char=" "/>
            </a:pPr>
            <a:endParaRPr lang="en-US" smtClean="0"/>
          </a:p>
        </p:txBody>
      </p:sp>
      <p:pic>
        <p:nvPicPr>
          <p:cNvPr id="33795" name="Picture 4" descr="Beer2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191000"/>
            <a:ext cx="20510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22425" y="4191000"/>
            <a:ext cx="1425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58913" y="5638800"/>
            <a:ext cx="156368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486400"/>
            <a:ext cx="165576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71800" y="5429250"/>
            <a:ext cx="12954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0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43800" y="5864225"/>
            <a:ext cx="16002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1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4267200"/>
            <a:ext cx="1639888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2" name="Picture 1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248400" y="5137150"/>
            <a:ext cx="13716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3" name="Picture 1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543800" y="4191000"/>
            <a:ext cx="1600200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4" name="Picture 1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248400" y="4191000"/>
            <a:ext cx="129540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5" name="Picture 1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971800" y="4191000"/>
            <a:ext cx="12382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6" name="Picture 1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77975" y="5181600"/>
            <a:ext cx="14605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2232</TotalTime>
  <Words>868</Words>
  <Application>Microsoft Office PowerPoint</Application>
  <PresentationFormat>On-screen Show (4:3)</PresentationFormat>
  <Paragraphs>194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Times New Roman</vt:lpstr>
      <vt:lpstr>Wingdings</vt:lpstr>
      <vt:lpstr>Tahoma</vt:lpstr>
      <vt:lpstr>Webdings</vt:lpstr>
      <vt:lpstr>Times</vt:lpstr>
      <vt:lpstr>Layers</vt:lpstr>
      <vt:lpstr>Layers</vt:lpstr>
      <vt:lpstr>Slide 1</vt:lpstr>
      <vt:lpstr>Slide 2</vt:lpstr>
      <vt:lpstr>Setting the Context for Campus &amp; Community Collaboration</vt:lpstr>
      <vt:lpstr>Leadership is Critical</vt:lpstr>
      <vt:lpstr>  College Drinking and Its Consequences: National Scope   </vt:lpstr>
      <vt:lpstr>  College Drinking and Its Consequences: Statewide Scope   </vt:lpstr>
      <vt:lpstr>Contributing Factors in the Campus Environment</vt:lpstr>
      <vt:lpstr>Contributing Factors in the Campus Environment</vt:lpstr>
      <vt:lpstr>Contributing Factors in the Campus Environment</vt:lpstr>
      <vt:lpstr>Contributing Factors in College Communities: Drink Promotions</vt:lpstr>
      <vt:lpstr> Key Strategies of a Comprehensive Campus &amp; Community Approach </vt:lpstr>
      <vt:lpstr> Underage and Risky Drinking:  A Campus &amp; Community Concern  </vt:lpstr>
      <vt:lpstr>  A Campus &amp; Community Solution:</vt:lpstr>
      <vt:lpstr>University Efforts</vt:lpstr>
      <vt:lpstr> Enforcement Efforts</vt:lpstr>
      <vt:lpstr> Responsible Hospitality</vt:lpstr>
      <vt:lpstr>Administrative Efforts:  Winter Park Ordinances</vt:lpstr>
      <vt:lpstr> Continuing the Conversation:  </vt:lpstr>
    </vt:vector>
  </TitlesOfParts>
  <Company>Hartwick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Prevention Institute - II:   Creating a BUZZ for Health</dc:title>
  <dc:creator>Taralyn Loewenguth</dc:creator>
  <cp:lastModifiedBy>jon.rogers</cp:lastModifiedBy>
  <cp:revision>208</cp:revision>
  <dcterms:created xsi:type="dcterms:W3CDTF">2009-03-23T20:01:56Z</dcterms:created>
  <dcterms:modified xsi:type="dcterms:W3CDTF">2009-06-10T18:54:15Z</dcterms:modified>
</cp:coreProperties>
</file>